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7" r:id="rId3"/>
    <p:sldId id="329" r:id="rId4"/>
    <p:sldId id="321" r:id="rId5"/>
    <p:sldId id="259" r:id="rId6"/>
    <p:sldId id="331" r:id="rId7"/>
    <p:sldId id="277" r:id="rId8"/>
    <p:sldId id="279" r:id="rId9"/>
    <p:sldId id="281" r:id="rId10"/>
    <p:sldId id="309" r:id="rId11"/>
    <p:sldId id="317" r:id="rId12"/>
    <p:sldId id="326" r:id="rId13"/>
    <p:sldId id="328" r:id="rId14"/>
    <p:sldId id="324" r:id="rId15"/>
    <p:sldId id="327" r:id="rId16"/>
    <p:sldId id="332" r:id="rId17"/>
    <p:sldId id="330" r:id="rId18"/>
    <p:sldId id="282" r:id="rId19"/>
    <p:sldId id="333" r:id="rId20"/>
    <p:sldId id="284" r:id="rId21"/>
    <p:sldId id="334" r:id="rId22"/>
    <p:sldId id="323" r:id="rId23"/>
    <p:sldId id="305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E2"/>
    <a:srgbClr val="99CC00"/>
    <a:srgbClr val="EF31CB"/>
    <a:srgbClr val="FF9900"/>
    <a:srgbClr val="CDADFD"/>
    <a:srgbClr val="D5F0BA"/>
    <a:srgbClr val="3399FF"/>
    <a:srgbClr val="00CC66"/>
    <a:srgbClr val="009900"/>
    <a:srgbClr val="489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3556" autoAdjust="0"/>
  </p:normalViewPr>
  <p:slideViewPr>
    <p:cSldViewPr snapToGrid="0">
      <p:cViewPr>
        <p:scale>
          <a:sx n="96" d="100"/>
          <a:sy n="96" d="100"/>
        </p:scale>
        <p:origin x="-114" y="-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699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32593266112069"/>
          <c:y val="0.10148037346423543"/>
          <c:w val="0.84067418737095034"/>
          <c:h val="0.574564811200260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2017 года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 (-)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-23769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2017 года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 (-)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-13898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332608"/>
        <c:axId val="36693888"/>
        <c:axId val="0"/>
      </c:bar3DChart>
      <c:catAx>
        <c:axId val="733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693888"/>
        <c:crosses val="autoZero"/>
        <c:auto val="1"/>
        <c:lblAlgn val="ctr"/>
        <c:lblOffset val="100"/>
        <c:noMultiLvlLbl val="0"/>
      </c:catAx>
      <c:valAx>
        <c:axId val="366938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7332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337342099321826"/>
          <c:y val="0.7321110420551068"/>
          <c:w val="0.64809199106293569"/>
          <c:h val="7.61356494014951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413493980115533"/>
          <c:y val="1.6184159835108115E-2"/>
          <c:w val="0.49210236524830159"/>
          <c:h val="0.6735777149108848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Факт 2016</c:v>
                </c:pt>
                <c:pt idx="1">
                  <c:v>Первоначальный план на 2017</c:v>
                </c:pt>
                <c:pt idx="2">
                  <c:v>Уточненный план на 2017 </c:v>
                </c:pt>
                <c:pt idx="3">
                  <c:v>Факт 2017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702292</c:v>
                </c:pt>
                <c:pt idx="1">
                  <c:v>713578</c:v>
                </c:pt>
                <c:pt idx="2">
                  <c:v>631853</c:v>
                </c:pt>
                <c:pt idx="3">
                  <c:v>750021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Лист1!$A$9:$A$12</c:f>
              <c:strCache>
                <c:ptCount val="4"/>
                <c:pt idx="0">
                  <c:v>Факт 2016</c:v>
                </c:pt>
                <c:pt idx="1">
                  <c:v>Первоначальный план на 2017</c:v>
                </c:pt>
                <c:pt idx="2">
                  <c:v>Уточненный план на 2017 </c:v>
                </c:pt>
                <c:pt idx="3">
                  <c:v>Факт 2017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91200"/>
        <c:axId val="40692736"/>
        <c:axId val="0"/>
      </c:bar3DChart>
      <c:catAx>
        <c:axId val="406912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92736"/>
        <c:crosses val="autoZero"/>
        <c:auto val="1"/>
        <c:lblAlgn val="ctr"/>
        <c:lblOffset val="100"/>
        <c:noMultiLvlLbl val="0"/>
      </c:catAx>
      <c:valAx>
        <c:axId val="4069273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4069120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0737493175046817"/>
          <c:y val="0.78508343237109357"/>
          <c:w val="0.28279076179038876"/>
          <c:h val="0.10399437900625838"/>
        </c:manualLayout>
      </c:layout>
      <c:overlay val="0"/>
      <c:txPr>
        <a:bodyPr/>
        <a:lstStyle/>
        <a:p>
          <a:pPr>
            <a:defRPr sz="1400" b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60"/>
      <c:rotY val="16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8342247091339052E-2"/>
          <c:w val="0.99307238336707937"/>
          <c:h val="0.88058517048858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7540449298653"/>
                  <c:y val="-2.26442551106768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830672500775306"/>
                  <c:y val="0.14502168155940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2717746255530924"/>
                  <c:y val="-3.57929949355916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730305391107109E-3"/>
                  <c:y val="-0.16618276802512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86766176269494E-3"/>
                  <c:y val="0.208390610414835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985925843777553"/>
                  <c:y val="3.40105663743078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853417245683578E-2"/>
                  <c:y val="7.60687874265013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801044853528588"/>
                  <c:y val="0.155248484096656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3894446816663203"/>
                  <c:y val="3.02434788480155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592008404516498"/>
                  <c:y val="-5.3977975335704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6386449709368153"/>
                  <c:y val="1.72441611321048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Культура, кинематография</c:v>
                </c:pt>
                <c:pt idx="3">
                  <c:v>Социальная политика</c:v>
                </c:pt>
                <c:pt idx="4">
                  <c:v>МБТ общего характера бюджетам сельских поселений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101256.84</c:v>
                </c:pt>
                <c:pt idx="1">
                  <c:v>351725.49</c:v>
                </c:pt>
                <c:pt idx="2">
                  <c:v>51568.7</c:v>
                </c:pt>
                <c:pt idx="3">
                  <c:v>69770.42</c:v>
                </c:pt>
                <c:pt idx="4">
                  <c:v>91485.08</c:v>
                </c:pt>
                <c:pt idx="5">
                  <c:v>36486.26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 b="1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840293341438859"/>
          <c:y val="0.11238817818042092"/>
          <c:w val="0.51210988412173275"/>
          <c:h val="0.70581241099876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6"/>
              <c:layout>
                <c:manualLayout>
                  <c:x val="5.0235216054433278E-3"/>
                  <c:y val="6.2641566036317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Расходы на выплаты персоналу - 100</c:v>
                </c:pt>
                <c:pt idx="1">
                  <c:v>Закупка товаров, работ и услуг -200</c:v>
                </c:pt>
                <c:pt idx="2">
                  <c:v>Социальное обеспечение и иные выплаты населению - 300</c:v>
                </c:pt>
                <c:pt idx="3">
                  <c:v>Капитальные вложения в объекты государственной (муниципальной) собственности - 400</c:v>
                </c:pt>
                <c:pt idx="4">
                  <c:v>Межбюджетные трансферты - 500</c:v>
                </c:pt>
                <c:pt idx="5">
                  <c:v>Предоставление субсидий бюджетным, автономным учреждениям и иным некоммерческим организациям - 600</c:v>
                </c:pt>
                <c:pt idx="6">
                  <c:v>Иные бюджетные ассигнования - 800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187413128.69</c:v>
                </c:pt>
                <c:pt idx="1">
                  <c:v>124880985.78</c:v>
                </c:pt>
                <c:pt idx="2">
                  <c:v>42253965.079999998</c:v>
                </c:pt>
                <c:pt idx="3">
                  <c:v>39003251.850000001</c:v>
                </c:pt>
                <c:pt idx="4">
                  <c:v>145220507.22999999</c:v>
                </c:pt>
                <c:pt idx="5">
                  <c:v>360343800.97000003</c:v>
                </c:pt>
                <c:pt idx="6">
                  <c:v>9762886.7699999996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4360925196850393"/>
          <c:h val="1"/>
        </c:manualLayout>
      </c:layout>
      <c:overlay val="0"/>
      <c:txPr>
        <a:bodyPr/>
        <a:lstStyle/>
        <a:p>
          <a:pPr>
            <a:defRPr sz="1600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502434581698773"/>
          <c:y val="1.4009299633898905E-2"/>
          <c:w val="0.46602850073072916"/>
          <c:h val="0.8932027045405972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за 2017 год,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467153469445767E-3"/>
                  <c:y val="8.07804710650619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644768979630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644768979630506E-3"/>
                  <c:y val="6.609387620287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620073020416864E-2"/>
                  <c:y val="-6.609387620287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4555961224538137E-3"/>
                  <c:y val="-2.2031292067624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3289537959261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4555961224538137E-3"/>
                  <c:y val="-2.0195117766265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7138199673519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МП "Обеспечение общественного порядка, противодействие преступности, профилактика наркомании в Тигильском муниципальном районе"</c:v>
                </c:pt>
                <c:pt idx="1">
                  <c:v>МП "Совершенствование территориальной политики, укрепление национального единства и межнациональных отношений в Тигильском муниципальном районе"</c:v>
                </c:pt>
                <c:pt idx="2">
                  <c:v>МП "Совершенствование управления финансами районного бюджета Тигильского муниципального района"</c:v>
                </c:pt>
                <c:pt idx="3">
                  <c:v>МП "Совершенствование системы управления имуществом и земельными ресурсами Тигильского муниципального района"</c:v>
                </c:pt>
                <c:pt idx="4">
                  <c:v>МП "Совершенствование гражданской обороны, защиты населения и территорий Тигильского муниципального района от чрезвычайных ситуаций природного и техногенного характера, обеспечение пожарной безопасности"</c:v>
                </c:pt>
                <c:pt idx="5">
                  <c:v>МП "Социальная поддержка жителей в Тигильском муниципальном районе"</c:v>
                </c:pt>
                <c:pt idx="6">
                  <c:v>МП "Развитие транспортной доступности в Тигильском муниципальном районе"</c:v>
                </c:pt>
                <c:pt idx="7">
                  <c:v>МП "Развитие экономики, сельского хозяйства Тигильского муниципального района, повышение их конкурентоспособности"</c:v>
                </c:pt>
                <c:pt idx="8">
                  <c:v>МП "Энергоэффективность, развитие энергетики и коммунального хозяйства, обеспечение жителей населенных пунктов Тигильского муниципального района коммунальными услугами и услугами по благоустройству"</c:v>
                </c:pt>
                <c:pt idx="9">
                  <c:v>МП "Обеспечение населения доступным и комфортным жильем, строительство объектов социальной сферы в Тигильском муниципальном районе"</c:v>
                </c:pt>
                <c:pt idx="10">
                  <c:v>МП "Развитие физической культуры и спорта в Тигильском муниципальном районе"</c:v>
                </c:pt>
                <c:pt idx="11">
                  <c:v>МП "Развитие культуры в Тигильском муниципальном районе"</c:v>
                </c:pt>
                <c:pt idx="12">
                  <c:v>МП "Развитие образования в Тигильском муниципальном районе"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115.5</c:v>
                </c:pt>
                <c:pt idx="1">
                  <c:v>63458.154150000002</c:v>
                </c:pt>
                <c:pt idx="2">
                  <c:v>151948.94425</c:v>
                </c:pt>
                <c:pt idx="3">
                  <c:v>6556.2</c:v>
                </c:pt>
                <c:pt idx="4">
                  <c:v>356.87168000000003</c:v>
                </c:pt>
                <c:pt idx="5">
                  <c:v>6490.8228900000004</c:v>
                </c:pt>
                <c:pt idx="6">
                  <c:v>672</c:v>
                </c:pt>
                <c:pt idx="7">
                  <c:v>1216</c:v>
                </c:pt>
                <c:pt idx="8">
                  <c:v>13635.226000000001</c:v>
                </c:pt>
                <c:pt idx="9">
                  <c:v>11099.591</c:v>
                </c:pt>
                <c:pt idx="10">
                  <c:v>893</c:v>
                </c:pt>
                <c:pt idx="11">
                  <c:v>55499.702749999997</c:v>
                </c:pt>
                <c:pt idx="12">
                  <c:v>399373.0748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на 2017 год,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4671534694457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559612245371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378345714353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0378345714353398E-3"/>
                  <c:y val="-8.07804710650619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4671534694457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74671534694457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74671534694457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0378345714353398E-3"/>
                  <c:y val="-2.2031292067624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328953795926101E-2"/>
                  <c:y val="-2.2031292067624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6200730204168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45559612245381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326484200004738E-2"/>
                  <c:y val="-4.4062584135249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МП "Обеспечение общественного порядка, противодействие преступности, профилактика наркомании в Тигильском муниципальном районе"</c:v>
                </c:pt>
                <c:pt idx="1">
                  <c:v>МП "Совершенствование территориальной политики, укрепление национального единства и межнациональных отношений в Тигильском муниципальном районе"</c:v>
                </c:pt>
                <c:pt idx="2">
                  <c:v>МП "Совершенствование управления финансами районного бюджета Тигильского муниципального района"</c:v>
                </c:pt>
                <c:pt idx="3">
                  <c:v>МП "Совершенствование системы управления имуществом и земельными ресурсами Тигильского муниципального района"</c:v>
                </c:pt>
                <c:pt idx="4">
                  <c:v>МП "Совершенствование гражданской обороны, защиты населения и территорий Тигильского муниципального района от чрезвычайных ситуаций природного и техногенного характера, обеспечение пожарной безопасности"</c:v>
                </c:pt>
                <c:pt idx="5">
                  <c:v>МП "Социальная поддержка жителей в Тигильском муниципальном районе"</c:v>
                </c:pt>
                <c:pt idx="6">
                  <c:v>МП "Развитие транспортной доступности в Тигильском муниципальном районе"</c:v>
                </c:pt>
                <c:pt idx="7">
                  <c:v>МП "Развитие экономики, сельского хозяйства Тигильского муниципального района, повышение их конкурентоспособности"</c:v>
                </c:pt>
                <c:pt idx="8">
                  <c:v>МП "Энергоэффективность, развитие энергетики и коммунального хозяйства, обеспечение жителей населенных пунктов Тигильского муниципального района коммунальными услугами и услугами по благоустройству"</c:v>
                </c:pt>
                <c:pt idx="9">
                  <c:v>МП "Обеспечение населения доступным и комфортным жильем, строительство объектов социальной сферы в Тигильском муниципальном районе"</c:v>
                </c:pt>
                <c:pt idx="10">
                  <c:v>МП "Развитие физической культуры и спорта в Тигильском муниципальном районе"</c:v>
                </c:pt>
                <c:pt idx="11">
                  <c:v>МП "Развитие культуры в Тигильском муниципальном районе"</c:v>
                </c:pt>
                <c:pt idx="12">
                  <c:v>МП "Развитие образования в Тигильском муниципальном районе"</c:v>
                </c:pt>
              </c:strCache>
            </c:strRef>
          </c:cat>
          <c:val>
            <c:numRef>
              <c:f>Лист1!$C$2:$C$14</c:f>
              <c:numCache>
                <c:formatCode>#,##0.00</c:formatCode>
                <c:ptCount val="13"/>
                <c:pt idx="0">
                  <c:v>105.5</c:v>
                </c:pt>
                <c:pt idx="1">
                  <c:v>63371.817819999997</c:v>
                </c:pt>
                <c:pt idx="2">
                  <c:v>149684.00307999999</c:v>
                </c:pt>
                <c:pt idx="3">
                  <c:v>6415.0261399999999</c:v>
                </c:pt>
                <c:pt idx="4">
                  <c:v>306.87168000000003</c:v>
                </c:pt>
                <c:pt idx="5">
                  <c:v>6487.1678899999997</c:v>
                </c:pt>
                <c:pt idx="6">
                  <c:v>672</c:v>
                </c:pt>
                <c:pt idx="7">
                  <c:v>1216</c:v>
                </c:pt>
                <c:pt idx="8">
                  <c:v>8306.2260000000006</c:v>
                </c:pt>
                <c:pt idx="9">
                  <c:v>11096.591</c:v>
                </c:pt>
                <c:pt idx="10">
                  <c:v>866.18259</c:v>
                </c:pt>
                <c:pt idx="11">
                  <c:v>53266.648410000002</c:v>
                </c:pt>
                <c:pt idx="12">
                  <c:v>398234.86653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2611072"/>
        <c:axId val="42612608"/>
        <c:axId val="0"/>
      </c:bar3DChart>
      <c:catAx>
        <c:axId val="42611072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txPr>
          <a:bodyPr anchor="t" anchorCtr="0"/>
          <a:lstStyle/>
          <a:p>
            <a:pPr algn="just">
              <a:defRPr/>
            </a:pPr>
            <a:endParaRPr lang="ru-RU"/>
          </a:p>
        </c:txPr>
        <c:crossAx val="42612608"/>
        <c:crosses val="autoZero"/>
        <c:auto val="1"/>
        <c:lblAlgn val="l"/>
        <c:lblOffset val="50"/>
        <c:tickLblSkip val="1"/>
        <c:noMultiLvlLbl val="0"/>
      </c:catAx>
      <c:valAx>
        <c:axId val="4261260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crossAx val="42611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 rot="0" anchor="t" anchorCtr="1"/>
    <a:lstStyle/>
    <a:p>
      <a:pPr indent="0" algn="just" defTabSz="0">
        <a:defRPr lang="ru-RU" sz="1000" b="0">
          <a:solidFill>
            <a:schemeClr val="tx2"/>
          </a:solidFill>
          <a:latin typeface="+mn-lt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60"/>
      <c:rotY val="16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30305391107109E-3"/>
          <c:y val="4.8342159273190854E-2"/>
          <c:w val="0.99307238336707937"/>
          <c:h val="0.88058517048858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702015659088029"/>
                  <c:y val="-4.48842383424043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5332884210315"/>
                  <c:y val="0.114441706768655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608988231220573"/>
                  <c:y val="-9.13929136809072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730305391107109E-3"/>
                  <c:y val="-0.16618276802512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86766176269494E-3"/>
                  <c:y val="0.208390610414835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985925843777553"/>
                  <c:y val="3.40105663743078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853417245683578E-2"/>
                  <c:y val="7.60687874265013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801044853528588"/>
                  <c:y val="0.155248484096656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3894446816663203"/>
                  <c:y val="3.02434788480155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592008404516498"/>
                  <c:y val="-5.3977975335704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6386449709368153"/>
                  <c:y val="1.72441611321048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88308.58</c:v>
                </c:pt>
                <c:pt idx="1">
                  <c:v>20239</c:v>
                </c:pt>
                <c:pt idx="2">
                  <c:v>33105.440000000002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 b="1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7.8455843133522482E-2"/>
          <c:w val="0.82259165272891555"/>
          <c:h val="0.700572842619966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2017 года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689809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2017 года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688394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2171136"/>
        <c:axId val="32172672"/>
        <c:axId val="0"/>
      </c:bar3DChart>
      <c:catAx>
        <c:axId val="3217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2172672"/>
        <c:crosses val="autoZero"/>
        <c:auto val="1"/>
        <c:lblAlgn val="ctr"/>
        <c:lblOffset val="100"/>
        <c:noMultiLvlLbl val="0"/>
      </c:catAx>
      <c:valAx>
        <c:axId val="321726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217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853804977289605E-2"/>
          <c:y val="0.84534132904624626"/>
          <c:w val="0.74159872100383284"/>
          <c:h val="0.14795569916218129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5.5859130731737837E-2"/>
          <c:w val="0.80000162626747218"/>
          <c:h val="0.71211426312453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2017 года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713578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2017 года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702292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4025472"/>
        <c:axId val="34027008"/>
        <c:axId val="0"/>
      </c:bar3DChart>
      <c:catAx>
        <c:axId val="34025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4027008"/>
        <c:crosses val="autoZero"/>
        <c:auto val="1"/>
        <c:lblAlgn val="ctr"/>
        <c:lblOffset val="100"/>
        <c:noMultiLvlLbl val="0"/>
      </c:catAx>
      <c:valAx>
        <c:axId val="34027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4025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27855242880958"/>
          <c:y val="0.88108851435160795"/>
          <c:w val="0.78285025051865409"/>
          <c:h val="8.2343013799344625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413493980115533"/>
          <c:y val="1.6184159835108115E-2"/>
          <c:w val="0.49210236524830159"/>
          <c:h val="0.6735777149108848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58144330953899E-2"/>
                  <c:y val="-2.3509898222503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89060037256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89060037256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1782899721314E-2"/>
                  <c:y val="1.07752455420914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Исполнение 2016 года</c:v>
                </c:pt>
                <c:pt idx="1">
                  <c:v>Первоначальный план на 2017 года</c:v>
                </c:pt>
                <c:pt idx="2">
                  <c:v>Уточненный план на 2017 года</c:v>
                </c:pt>
                <c:pt idx="3">
                  <c:v>Исполнение 2017 года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67511</c:v>
                </c:pt>
                <c:pt idx="1">
                  <c:v>67201</c:v>
                </c:pt>
                <c:pt idx="2">
                  <c:v>70541</c:v>
                </c:pt>
                <c:pt idx="3">
                  <c:v>63818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Исполнение 2016 года</c:v>
                </c:pt>
                <c:pt idx="1">
                  <c:v>Первоначальный план на 2017 года</c:v>
                </c:pt>
                <c:pt idx="2">
                  <c:v>Уточненный план на 2017 года</c:v>
                </c:pt>
                <c:pt idx="3">
                  <c:v>Исполнение 2017 года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620883</c:v>
                </c:pt>
                <c:pt idx="1">
                  <c:v>622608</c:v>
                </c:pt>
                <c:pt idx="2">
                  <c:v>561312</c:v>
                </c:pt>
                <c:pt idx="3">
                  <c:v>682925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88960"/>
        <c:axId val="33694848"/>
        <c:axId val="0"/>
      </c:bar3DChart>
      <c:catAx>
        <c:axId val="336889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3694848"/>
        <c:crosses val="autoZero"/>
        <c:auto val="1"/>
        <c:lblAlgn val="ctr"/>
        <c:lblOffset val="100"/>
        <c:noMultiLvlLbl val="0"/>
      </c:catAx>
      <c:valAx>
        <c:axId val="3369484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3368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721783356825779E-2"/>
          <c:y val="0.76157353414859008"/>
          <c:w val="0.38858697683697802"/>
          <c:h val="0.10399437900625838"/>
        </c:manualLayout>
      </c:layout>
      <c:overlay val="0"/>
      <c:txPr>
        <a:bodyPr/>
        <a:lstStyle/>
        <a:p>
          <a:pPr>
            <a:defRPr sz="1400" b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83534565729747"/>
          <c:y val="8.9008765379371343E-2"/>
          <c:w val="0.82646729091688886"/>
          <c:h val="0.71608226406360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Исполнение 2016г</c:v>
                </c:pt>
                <c:pt idx="1">
                  <c:v>Уточненный план 2017г</c:v>
                </c:pt>
                <c:pt idx="2">
                  <c:v>Исполнение 2017г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60531</c:v>
                </c:pt>
                <c:pt idx="1">
                  <c:v>59954</c:v>
                </c:pt>
                <c:pt idx="2">
                  <c:v>59796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935488"/>
        <c:axId val="31945472"/>
        <c:axId val="0"/>
      </c:bar3DChart>
      <c:catAx>
        <c:axId val="3193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31945472"/>
        <c:crosses val="autoZero"/>
        <c:auto val="1"/>
        <c:lblAlgn val="ctr"/>
        <c:lblOffset val="100"/>
        <c:noMultiLvlLbl val="0"/>
      </c:catAx>
      <c:valAx>
        <c:axId val="31945472"/>
        <c:scaling>
          <c:orientation val="minMax"/>
          <c:max val="61000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3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28709872804697E-4"/>
          <c:y val="3.7824056380423306E-2"/>
          <c:w val="0.54792307692307696"/>
          <c:h val="0.8207136890826853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AA6E2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 - 4,29</c:v>
                </c:pt>
                <c:pt idx="1">
                  <c:v>Налог на доходы физических лиц - 48 859,95</c:v>
                </c:pt>
                <c:pt idx="2">
                  <c:v>Налоги на совокупный доход - 9 582,94</c:v>
                </c:pt>
                <c:pt idx="3">
                  <c:v>Налоги на имущество - 733,17</c:v>
                </c:pt>
                <c:pt idx="4">
                  <c:v>Земельный налог - 48,07</c:v>
                </c:pt>
                <c:pt idx="5">
                  <c:v>Государственная пошлина - 568,2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4.29</c:v>
                </c:pt>
                <c:pt idx="1">
                  <c:v>48859.95</c:v>
                </c:pt>
                <c:pt idx="2" formatCode="#,##0.00">
                  <c:v>9582.94</c:v>
                </c:pt>
                <c:pt idx="3">
                  <c:v>733.17</c:v>
                </c:pt>
                <c:pt idx="4">
                  <c:v>48.07</c:v>
                </c:pt>
                <c:pt idx="5">
                  <c:v>568.20000000000005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356026650514841"/>
          <c:y val="2.8995574101020237E-2"/>
          <c:w val="0.47874742580254392"/>
          <c:h val="0.92720320062112971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83534565729747"/>
          <c:y val="5.7890971240825338E-2"/>
          <c:w val="0.82646729091688886"/>
          <c:h val="0.747200058202149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Исполнение 2016г</c:v>
                </c:pt>
                <c:pt idx="1">
                  <c:v>Уточненный план 2017г</c:v>
                </c:pt>
                <c:pt idx="2">
                  <c:v>Исполнение 2017г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3286.23</c:v>
                </c:pt>
                <c:pt idx="1">
                  <c:v>7246.69</c:v>
                </c:pt>
                <c:pt idx="2">
                  <c:v>7714.03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614464"/>
        <c:axId val="35258752"/>
        <c:axId val="0"/>
      </c:bar3DChart>
      <c:catAx>
        <c:axId val="3361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35258752"/>
        <c:crosses val="autoZero"/>
        <c:auto val="1"/>
        <c:lblAlgn val="ctr"/>
        <c:lblOffset val="100"/>
        <c:noMultiLvlLbl val="0"/>
      </c:catAx>
      <c:valAx>
        <c:axId val="3525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13587724611348E-2"/>
          <c:y val="8.709843141694748E-2"/>
          <c:w val="0.40719462951746416"/>
          <c:h val="0.818317779154600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AA6E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- 1 289,16</c:v>
                </c:pt>
                <c:pt idx="1">
                  <c:v>Платежи при использовании природными ресурсами - 347,16</c:v>
                </c:pt>
                <c:pt idx="2">
                  <c:v>Доходы от оказания платных услуг и компенсации затрат государства - 2 835,41</c:v>
                </c:pt>
                <c:pt idx="3">
                  <c:v>Доходы от продажи платных материальных и нематериальных активов - 2 214,66</c:v>
                </c:pt>
                <c:pt idx="4">
                  <c:v>Штрафы, санкции, возмещение ущерба - 1 027,96</c:v>
                </c:pt>
                <c:pt idx="5">
                  <c:v>Прочие неналоговые доходы - -0,34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1289.18</c:v>
                </c:pt>
                <c:pt idx="1">
                  <c:v>347.16</c:v>
                </c:pt>
                <c:pt idx="2" formatCode="#,##0.00">
                  <c:v>2835.41</c:v>
                </c:pt>
                <c:pt idx="3">
                  <c:v>2214.66</c:v>
                </c:pt>
                <c:pt idx="4">
                  <c:v>1027.96</c:v>
                </c:pt>
                <c:pt idx="5">
                  <c:v>-0.34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7250898445386635"/>
          <c:y val="4.0135760670709446E-2"/>
          <c:w val="0.52224106602059361"/>
          <c:h val="0.91702817107877466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45004393431744E-2"/>
          <c:y val="7.0432860881196241E-2"/>
          <c:w val="0.66847514005118658"/>
          <c:h val="0.86442292156317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5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175135</c:v>
                </c:pt>
                <c:pt idx="1">
                  <c:v>116687</c:v>
                </c:pt>
                <c:pt idx="2">
                  <c:v>305131</c:v>
                </c:pt>
                <c:pt idx="3">
                  <c:v>23682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294215678060168E-4"/>
          <c:y val="0.72607534359524484"/>
          <c:w val="0.70324002930386753"/>
          <c:h val="0.24712414403099561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B124D-0300-44DB-8F0B-3F69C824C493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DDA84-FAB2-4BCD-A285-1C24877CF02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0" dirty="0" smtClean="0">
              <a:solidFill>
                <a:schemeClr val="tx2"/>
              </a:solidFill>
            </a:rPr>
            <a:t>Дотации бюджетам бюджетной системы Российской Федерации </a:t>
          </a:r>
        </a:p>
        <a:p>
          <a:r>
            <a:rPr lang="ru-RU" sz="2000" b="1" dirty="0" smtClean="0">
              <a:solidFill>
                <a:schemeClr val="tx2"/>
              </a:solidFill>
            </a:rPr>
            <a:t>175 135 тыс. руб.</a:t>
          </a:r>
          <a:endParaRPr lang="ru-RU" sz="2000" b="1" dirty="0">
            <a:solidFill>
              <a:schemeClr val="tx2"/>
            </a:solidFill>
          </a:endParaRPr>
        </a:p>
      </dgm:t>
    </dgm:pt>
    <dgm:pt modelId="{16344E95-C752-4D43-9F3C-7EF48C907A00}" type="parTrans" cxnId="{FAA54C99-FADB-4116-A52F-53E9BE196373}">
      <dgm:prSet/>
      <dgm:spPr/>
      <dgm:t>
        <a:bodyPr/>
        <a:lstStyle/>
        <a:p>
          <a:endParaRPr lang="ru-RU"/>
        </a:p>
      </dgm:t>
    </dgm:pt>
    <dgm:pt modelId="{CD7B0CE8-E3D8-4336-BCA9-3B5A79CD78ED}" type="sibTrans" cxnId="{FAA54C99-FADB-4116-A52F-53E9BE196373}">
      <dgm:prSet/>
      <dgm:spPr/>
      <dgm:t>
        <a:bodyPr/>
        <a:lstStyle/>
        <a:p>
          <a:endParaRPr lang="ru-RU"/>
        </a:p>
      </dgm:t>
    </dgm:pt>
    <dgm:pt modelId="{EDF20F4D-5E25-403D-95E4-5927059BF6D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Дотация бюджетам на поддержку мер по обеспечению сбалансированности бюджетов </a:t>
          </a:r>
          <a:endParaRPr lang="ru-RU" sz="1800" b="1" dirty="0" smtClean="0">
            <a:solidFill>
              <a:schemeClr val="tx2"/>
            </a:solidFill>
          </a:endParaRPr>
        </a:p>
        <a:p>
          <a:r>
            <a:rPr lang="ru-RU" sz="1800" b="1" dirty="0" smtClean="0">
              <a:solidFill>
                <a:schemeClr val="tx2"/>
              </a:solidFill>
            </a:rPr>
            <a:t>21 428 тыс. руб.</a:t>
          </a:r>
          <a:endParaRPr lang="ru-RU" sz="1800" b="1" dirty="0">
            <a:solidFill>
              <a:schemeClr val="tx2"/>
            </a:solidFill>
          </a:endParaRPr>
        </a:p>
      </dgm:t>
    </dgm:pt>
    <dgm:pt modelId="{A0D5B834-FB04-4948-A266-2E000547252B}" type="parTrans" cxnId="{E7FE35EA-3EB2-43CA-8B9B-608B77032A57}">
      <dgm:prSet/>
      <dgm:spPr>
        <a:solidFill>
          <a:srgbClr val="FF5050"/>
        </a:solidFill>
      </dgm:spPr>
      <dgm:t>
        <a:bodyPr/>
        <a:lstStyle/>
        <a:p>
          <a:endParaRPr lang="ru-RU" dirty="0"/>
        </a:p>
      </dgm:t>
    </dgm:pt>
    <dgm:pt modelId="{4AC918B6-D4DB-4CE1-8DDB-E0B5E442746F}" type="sibTrans" cxnId="{E7FE35EA-3EB2-43CA-8B9B-608B77032A57}">
      <dgm:prSet/>
      <dgm:spPr/>
      <dgm:t>
        <a:bodyPr/>
        <a:lstStyle/>
        <a:p>
          <a:endParaRPr lang="ru-RU"/>
        </a:p>
      </dgm:t>
    </dgm:pt>
    <dgm:pt modelId="{B0549FB6-2729-454E-9EED-766E1309937A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Дотация на выравнивание бюджетной обеспеченности </a:t>
          </a:r>
        </a:p>
        <a:p>
          <a:r>
            <a:rPr lang="ru-RU" sz="1800" b="1" dirty="0" smtClean="0">
              <a:solidFill>
                <a:schemeClr val="tx2"/>
              </a:solidFill>
            </a:rPr>
            <a:t>153 707 тыс. руб. </a:t>
          </a:r>
          <a:endParaRPr lang="ru-RU" sz="1800" b="1" dirty="0">
            <a:solidFill>
              <a:schemeClr val="tx2"/>
            </a:solidFill>
          </a:endParaRPr>
        </a:p>
      </dgm:t>
    </dgm:pt>
    <dgm:pt modelId="{1EEFC23A-17E1-49B0-AFDA-93B0B3E9B8A0}" type="parTrans" cxnId="{57B13308-A62F-4096-9826-C4BC75334D7E}">
      <dgm:prSet/>
      <dgm:spPr>
        <a:solidFill>
          <a:srgbClr val="FF5050"/>
        </a:solidFill>
      </dgm:spPr>
      <dgm:t>
        <a:bodyPr/>
        <a:lstStyle/>
        <a:p>
          <a:endParaRPr lang="ru-RU" dirty="0"/>
        </a:p>
      </dgm:t>
    </dgm:pt>
    <dgm:pt modelId="{955587D4-799B-4054-8732-392B90E58C74}" type="sibTrans" cxnId="{57B13308-A62F-4096-9826-C4BC75334D7E}">
      <dgm:prSet/>
      <dgm:spPr/>
      <dgm:t>
        <a:bodyPr/>
        <a:lstStyle/>
        <a:p>
          <a:endParaRPr lang="ru-RU"/>
        </a:p>
      </dgm:t>
    </dgm:pt>
    <dgm:pt modelId="{11A43EAD-8353-41E4-A33D-378B5E2B39DF}" type="pres">
      <dgm:prSet presAssocID="{7A2B124D-0300-44DB-8F0B-3F69C824C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7E60C-5C6C-4F23-BD60-66DED4D20FA7}" type="pres">
      <dgm:prSet presAssocID="{359DDA84-FAB2-4BCD-A285-1C24877CF02B}" presName="centerShape" presStyleLbl="node0" presStyleIdx="0" presStyleCnt="1" custScaleX="236671" custScaleY="215792" custLinFactNeighborX="-910" custLinFactNeighborY="-27334"/>
      <dgm:spPr/>
      <dgm:t>
        <a:bodyPr/>
        <a:lstStyle/>
        <a:p>
          <a:endParaRPr lang="ru-RU"/>
        </a:p>
      </dgm:t>
    </dgm:pt>
    <dgm:pt modelId="{26A5B13D-DB1F-41A4-9E8A-E9B2D4B22C5A}" type="pres">
      <dgm:prSet presAssocID="{A0D5B834-FB04-4948-A266-2E000547252B}" presName="parTrans" presStyleLbl="sibTrans2D1" presStyleIdx="0" presStyleCnt="2"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F0A2FD8-758C-4036-8DFE-414DCC3F4E54}" type="pres">
      <dgm:prSet presAssocID="{A0D5B834-FB04-4948-A266-2E00054725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E2571D-9279-4C01-BE48-D9829E83A703}" type="pres">
      <dgm:prSet presAssocID="{EDF20F4D-5E25-403D-95E4-5927059BF6DC}" presName="node" presStyleLbl="node1" presStyleIdx="0" presStyleCnt="2" custScaleX="221748" custScaleY="211301" custRadScaleRad="176522" custRadScaleInc="-121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B035-5C3E-43B8-B701-46C86B0F7362}" type="pres">
      <dgm:prSet presAssocID="{1EEFC23A-17E1-49B0-AFDA-93B0B3E9B8A0}" presName="parTrans" presStyleLbl="sibTrans2D1" presStyleIdx="1" presStyleCnt="2" custAng="265736" custScaleX="178726" custScaleY="128742" custLinFactNeighborX="30776" custLinFactNeighborY="-16579"/>
      <dgm:spPr/>
      <dgm:t>
        <a:bodyPr/>
        <a:lstStyle/>
        <a:p>
          <a:endParaRPr lang="ru-RU"/>
        </a:p>
      </dgm:t>
    </dgm:pt>
    <dgm:pt modelId="{75498188-367F-44B0-A983-778E20E58EDB}" type="pres">
      <dgm:prSet presAssocID="{1EEFC23A-17E1-49B0-AFDA-93B0B3E9B8A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54D0B95-DF5E-4E57-B98F-8964296B2C8B}" type="pres">
      <dgm:prSet presAssocID="{B0549FB6-2729-454E-9EED-766E1309937A}" presName="node" presStyleLbl="node1" presStyleIdx="1" presStyleCnt="2" custScaleX="233795" custScaleY="206538" custRadScaleRad="173075" custRadScaleInc="-7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13308-A62F-4096-9826-C4BC75334D7E}" srcId="{359DDA84-FAB2-4BCD-A285-1C24877CF02B}" destId="{B0549FB6-2729-454E-9EED-766E1309937A}" srcOrd="1" destOrd="0" parTransId="{1EEFC23A-17E1-49B0-AFDA-93B0B3E9B8A0}" sibTransId="{955587D4-799B-4054-8732-392B90E58C74}"/>
    <dgm:cxn modelId="{34C35844-0CC4-4E2D-90CB-3F3468DDF606}" type="presOf" srcId="{359DDA84-FAB2-4BCD-A285-1C24877CF02B}" destId="{9A97E60C-5C6C-4F23-BD60-66DED4D20FA7}" srcOrd="0" destOrd="0" presId="urn:microsoft.com/office/officeart/2005/8/layout/radial5"/>
    <dgm:cxn modelId="{E7FE35EA-3EB2-43CA-8B9B-608B77032A57}" srcId="{359DDA84-FAB2-4BCD-A285-1C24877CF02B}" destId="{EDF20F4D-5E25-403D-95E4-5927059BF6DC}" srcOrd="0" destOrd="0" parTransId="{A0D5B834-FB04-4948-A266-2E000547252B}" sibTransId="{4AC918B6-D4DB-4CE1-8DDB-E0B5E442746F}"/>
    <dgm:cxn modelId="{17C226A5-76EB-4102-AF1D-E97496278327}" type="presOf" srcId="{EDF20F4D-5E25-403D-95E4-5927059BF6DC}" destId="{C1E2571D-9279-4C01-BE48-D9829E83A703}" srcOrd="0" destOrd="0" presId="urn:microsoft.com/office/officeart/2005/8/layout/radial5"/>
    <dgm:cxn modelId="{9985489F-5392-41AC-90E9-8C27C238E51B}" type="presOf" srcId="{B0549FB6-2729-454E-9EED-766E1309937A}" destId="{B54D0B95-DF5E-4E57-B98F-8964296B2C8B}" srcOrd="0" destOrd="0" presId="urn:microsoft.com/office/officeart/2005/8/layout/radial5"/>
    <dgm:cxn modelId="{1379839F-7E13-4445-8FB3-2F592939E8AF}" type="presOf" srcId="{A0D5B834-FB04-4948-A266-2E000547252B}" destId="{26A5B13D-DB1F-41A4-9E8A-E9B2D4B22C5A}" srcOrd="0" destOrd="0" presId="urn:microsoft.com/office/officeart/2005/8/layout/radial5"/>
    <dgm:cxn modelId="{C2A2F59B-F830-45E9-AFB9-65619BA3F306}" type="presOf" srcId="{A0D5B834-FB04-4948-A266-2E000547252B}" destId="{7F0A2FD8-758C-4036-8DFE-414DCC3F4E54}" srcOrd="1" destOrd="0" presId="urn:microsoft.com/office/officeart/2005/8/layout/radial5"/>
    <dgm:cxn modelId="{C9342857-5F05-4A9B-8B99-42B24D257221}" type="presOf" srcId="{1EEFC23A-17E1-49B0-AFDA-93B0B3E9B8A0}" destId="{75498188-367F-44B0-A983-778E20E58EDB}" srcOrd="1" destOrd="0" presId="urn:microsoft.com/office/officeart/2005/8/layout/radial5"/>
    <dgm:cxn modelId="{DA2FBA72-742A-4119-AF08-666F91540848}" type="presOf" srcId="{1EEFC23A-17E1-49B0-AFDA-93B0B3E9B8A0}" destId="{2DFBB035-5C3E-43B8-B701-46C86B0F7362}" srcOrd="0" destOrd="0" presId="urn:microsoft.com/office/officeart/2005/8/layout/radial5"/>
    <dgm:cxn modelId="{96AB5BF8-39D2-476D-92B3-8EB7ED3BD4D9}" type="presOf" srcId="{7A2B124D-0300-44DB-8F0B-3F69C824C493}" destId="{11A43EAD-8353-41E4-A33D-378B5E2B39DF}" srcOrd="0" destOrd="0" presId="urn:microsoft.com/office/officeart/2005/8/layout/radial5"/>
    <dgm:cxn modelId="{FAA54C99-FADB-4116-A52F-53E9BE196373}" srcId="{7A2B124D-0300-44DB-8F0B-3F69C824C493}" destId="{359DDA84-FAB2-4BCD-A285-1C24877CF02B}" srcOrd="0" destOrd="0" parTransId="{16344E95-C752-4D43-9F3C-7EF48C907A00}" sibTransId="{CD7B0CE8-E3D8-4336-BCA9-3B5A79CD78ED}"/>
    <dgm:cxn modelId="{87927300-76D4-4AB9-BBBC-5B90F3A3B22A}" type="presParOf" srcId="{11A43EAD-8353-41E4-A33D-378B5E2B39DF}" destId="{9A97E60C-5C6C-4F23-BD60-66DED4D20FA7}" srcOrd="0" destOrd="0" presId="urn:microsoft.com/office/officeart/2005/8/layout/radial5"/>
    <dgm:cxn modelId="{82794E9F-EE3B-4AB5-B33C-38F71182ED67}" type="presParOf" srcId="{11A43EAD-8353-41E4-A33D-378B5E2B39DF}" destId="{26A5B13D-DB1F-41A4-9E8A-E9B2D4B22C5A}" srcOrd="1" destOrd="0" presId="urn:microsoft.com/office/officeart/2005/8/layout/radial5"/>
    <dgm:cxn modelId="{A57CFC69-0658-4BBA-B784-DBC862014677}" type="presParOf" srcId="{26A5B13D-DB1F-41A4-9E8A-E9B2D4B22C5A}" destId="{7F0A2FD8-758C-4036-8DFE-414DCC3F4E54}" srcOrd="0" destOrd="0" presId="urn:microsoft.com/office/officeart/2005/8/layout/radial5"/>
    <dgm:cxn modelId="{DF0E922C-F282-4C51-9BE0-9FA121BEB936}" type="presParOf" srcId="{11A43EAD-8353-41E4-A33D-378B5E2B39DF}" destId="{C1E2571D-9279-4C01-BE48-D9829E83A703}" srcOrd="2" destOrd="0" presId="urn:microsoft.com/office/officeart/2005/8/layout/radial5"/>
    <dgm:cxn modelId="{AAC8A9C2-7666-47B8-B845-026BFA961425}" type="presParOf" srcId="{11A43EAD-8353-41E4-A33D-378B5E2B39DF}" destId="{2DFBB035-5C3E-43B8-B701-46C86B0F7362}" srcOrd="3" destOrd="0" presId="urn:microsoft.com/office/officeart/2005/8/layout/radial5"/>
    <dgm:cxn modelId="{EEFB551B-25BF-499B-8802-FA0D5DCFFE4E}" type="presParOf" srcId="{2DFBB035-5C3E-43B8-B701-46C86B0F7362}" destId="{75498188-367F-44B0-A983-778E20E58EDB}" srcOrd="0" destOrd="0" presId="urn:microsoft.com/office/officeart/2005/8/layout/radial5"/>
    <dgm:cxn modelId="{2ACC88C6-8163-41E4-9838-EFD29924E83A}" type="presParOf" srcId="{11A43EAD-8353-41E4-A33D-378B5E2B39DF}" destId="{B54D0B95-DF5E-4E57-B98F-8964296B2C8B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116 686,77 тыс. руб.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7C1A6EB1-EAA4-4849-AAD7-93207E847CE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приобретение на вторичном рынке с. Тигиль двух квартир для расселения двух семей, оставшихся без жилья в результате пожара в многоквартирном доме № 30 по улице Гагарина с. Тигиль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1 000,00 тыс. рублей.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7A06-D986-4E34-A83C-30BDCAC22247}" type="parTrans" cxnId="{5A19BDC7-4A86-4A4F-B2B9-4A2734332122}">
      <dgm:prSet/>
      <dgm:spPr/>
      <dgm:t>
        <a:bodyPr/>
        <a:lstStyle/>
        <a:p>
          <a:endParaRPr lang="ru-RU" dirty="0"/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/>
        </a:p>
      </dgm:t>
    </dgm:pt>
    <dgm:pt modelId="{DFFFB68F-55BC-461C-A381-F2ECA854BCE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Субсидии </a:t>
          </a:r>
          <a:r>
            <a:rPr lang="ru-RU" sz="1400" dirty="0" smtClean="0">
              <a:solidFill>
                <a:schemeClr val="tx2"/>
              </a:solidFill>
            </a:rPr>
            <a:t>бюджетам муниципальных районов </a:t>
          </a:r>
          <a:r>
            <a:rPr lang="ru-RU" sz="1400" dirty="0" smtClean="0">
              <a:solidFill>
                <a:schemeClr val="tx2"/>
              </a:solidFill>
            </a:rPr>
            <a:t>на обеспечение жильем молодых семей  </a:t>
          </a:r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402,0 тыс. рублей. 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582E-1E7A-47A0-98B8-EFB898E277C4}" type="parTrans" cxnId="{0F767639-EFF8-48D9-A08D-F0386C551A41}">
      <dgm:prSet/>
      <dgm:spPr/>
      <dgm:t>
        <a:bodyPr/>
        <a:lstStyle/>
        <a:p>
          <a:endParaRPr lang="ru-RU" dirty="0"/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/>
        </a:p>
      </dgm:t>
    </dgm:pt>
    <dgm:pt modelId="{FD7BED4B-E3E6-4CF5-93D2-43971363E3E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Субсидии бюджетам муниципальных районов на реализацию мероприятий по укреплению единства российской нации и этнокультурному развитию народов России </a:t>
          </a:r>
          <a:r>
            <a:rPr lang="ru-RU" sz="1400" dirty="0" smtClean="0">
              <a:solidFill>
                <a:schemeClr val="tx2"/>
              </a:solidFill>
            </a:rPr>
            <a:t>                     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288,8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r>
            <a:rPr lang="ru-RU" sz="1400" b="1" dirty="0" smtClean="0">
              <a:solidFill>
                <a:schemeClr val="tx2"/>
              </a:solidFill>
            </a:rPr>
            <a:t>.</a:t>
          </a:r>
          <a:endParaRPr lang="ru-RU" sz="1400" b="1" dirty="0">
            <a:solidFill>
              <a:schemeClr val="tx2"/>
            </a:solidFill>
          </a:endParaRPr>
        </a:p>
      </dgm:t>
    </dgm:pt>
    <dgm:pt modelId="{C83B6DA6-0A2E-4718-8079-AE4DFD7240E1}" type="parTrans" cxnId="{7C3F9A12-948F-4FE8-86D4-15D60FF4AB38}">
      <dgm:prSet/>
      <dgm:spPr/>
      <dgm:t>
        <a:bodyPr/>
        <a:lstStyle/>
        <a:p>
          <a:endParaRPr lang="ru-RU" dirty="0"/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/>
        </a:p>
      </dgm:t>
    </dgm:pt>
    <dgm:pt modelId="{C32D474F-7D2A-4371-A80F-5BDB83162E8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Субсидия бюджетам муниципальных районов на реализацию программы «Развития образования»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7 056,41тыс. рублей. 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/>
        </a:p>
      </dgm:t>
    </dgm:pt>
    <dgm:pt modelId="{CCB4B6A2-35A9-40A7-B97F-8A0040314E72}" type="parTrans" cxnId="{35E0704C-BBCD-477B-B65B-7EF3F984B37B}">
      <dgm:prSet/>
      <dgm:spPr/>
      <dgm:t>
        <a:bodyPr/>
        <a:lstStyle/>
        <a:p>
          <a:endParaRPr lang="ru-RU" dirty="0"/>
        </a:p>
      </dgm:t>
    </dgm:pt>
    <dgm:pt modelId="{D5BAC0F9-22AC-4CE9-975F-FA003869F3C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Субсидии бюджетам муниципальных районов на временное усиление основных конструкций здания МБОУ «</a:t>
          </a:r>
          <a:r>
            <a:rPr lang="ru-RU" sz="1400" dirty="0" err="1" smtClean="0">
              <a:solidFill>
                <a:schemeClr val="tx2"/>
              </a:solidFill>
            </a:rPr>
            <a:t>Хайрюзовская</a:t>
          </a:r>
          <a:r>
            <a:rPr lang="ru-RU" sz="1400" dirty="0" smtClean="0">
              <a:solidFill>
                <a:schemeClr val="tx2"/>
              </a:solidFill>
            </a:rPr>
            <a:t> начальная школа-детский сад»                            </a:t>
          </a:r>
          <a:r>
            <a:rPr lang="ru-RU" sz="1400" b="1" dirty="0" smtClean="0">
              <a:solidFill>
                <a:schemeClr val="tx2"/>
              </a:solidFill>
            </a:rPr>
            <a:t>3 906,17 тыс.  рублей</a:t>
          </a:r>
          <a:endParaRPr lang="ru-RU" sz="1400" b="1" dirty="0">
            <a:solidFill>
              <a:schemeClr val="tx2"/>
            </a:solidFill>
          </a:endParaRPr>
        </a:p>
      </dgm:t>
    </dgm:pt>
    <dgm:pt modelId="{7CB11A12-ABFE-46FB-85C9-38D3D04BD96F}" type="parTrans" cxnId="{5A838FF1-75C6-47B6-B053-5D783CE4F9DE}">
      <dgm:prSet/>
      <dgm:spPr/>
      <dgm:t>
        <a:bodyPr/>
        <a:lstStyle/>
        <a:p>
          <a:endParaRPr lang="ru-RU"/>
        </a:p>
      </dgm:t>
    </dgm:pt>
    <dgm:pt modelId="{C4A0136B-54B1-49C9-8264-EA0D68988987}" type="sibTrans" cxnId="{5A838FF1-75C6-47B6-B053-5D783CE4F9DE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2" custScaleX="132519" custScaleY="177219" custLinFactNeighborX="8323" custLinFactNeighborY="-3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134946DC-370B-4157-BA42-1D6CAE9EA216}" type="pres">
      <dgm:prSet presAssocID="{CCB4B6A2-35A9-40A7-B97F-8A0040314E7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  <dgm:t>
        <a:bodyPr/>
        <a:lstStyle/>
        <a:p>
          <a:endParaRPr lang="ru-RU"/>
        </a:p>
      </dgm:t>
    </dgm:pt>
    <dgm:pt modelId="{77755224-50CA-49AC-8A8B-D683DE54EB90}" type="pres">
      <dgm:prSet presAssocID="{C32D474F-7D2A-4371-A80F-5BDB83162E81}" presName="LevelTwoTextNode" presStyleLbl="node2" presStyleIdx="0" presStyleCnt="4" custScaleX="400487" custScaleY="56713" custLinFactY="139225" custLinFactNeighborX="-8099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1" presStyleCnt="4" custScaleX="397066" custScaleY="38446" custLinFactY="-66925" custLinFactNeighborX="-58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2" presStyleCnt="4" custScaleX="399302" custScaleY="79130" custLinFactY="-73082" custLinFactNeighborX="-643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3" presStyleCnt="4" custScaleX="400682" custScaleY="61339" custLinFactNeighborX="-7496" custLinFactNeighborY="5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  <dgm:pt modelId="{836D7F3D-B51D-4B25-9CB8-A3FB68EA70F8}" type="pres">
      <dgm:prSet presAssocID="{D5BAC0F9-22AC-4CE9-975F-FA003869F3CC}" presName="root1" presStyleCnt="0"/>
      <dgm:spPr/>
    </dgm:pt>
    <dgm:pt modelId="{59F04669-1E2A-40A4-A43F-B8DEEFDCB8FB}" type="pres">
      <dgm:prSet presAssocID="{D5BAC0F9-22AC-4CE9-975F-FA003869F3CC}" presName="LevelOneTextNode" presStyleLbl="node0" presStyleIdx="1" presStyleCnt="2" custScaleX="399302" custScaleY="69119" custLinFactX="65023" custLinFactY="-100000" custLinFactNeighborX="100000" custLinFactNeighborY="-157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D9F77-ABAA-45CB-87EB-721205518F58}" type="pres">
      <dgm:prSet presAssocID="{D5BAC0F9-22AC-4CE9-975F-FA003869F3CC}" presName="level2hierChild" presStyleCnt="0"/>
      <dgm:spPr/>
    </dgm:pt>
  </dgm:ptLst>
  <dgm:cxnLst>
    <dgm:cxn modelId="{3F9733EC-75D0-40AD-8FD2-6BDEF1897D60}" type="presOf" srcId="{D5BAC0F9-22AC-4CE9-975F-FA003869F3CC}" destId="{59F04669-1E2A-40A4-A43F-B8DEEFDCB8FB}" srcOrd="0" destOrd="0" presId="urn:microsoft.com/office/officeart/2005/8/layout/hierarchy2"/>
    <dgm:cxn modelId="{5A838FF1-75C6-47B6-B053-5D783CE4F9DE}" srcId="{84C96230-1059-4216-B8F5-D14CE2E5CC94}" destId="{D5BAC0F9-22AC-4CE9-975F-FA003869F3CC}" srcOrd="1" destOrd="0" parTransId="{7CB11A12-ABFE-46FB-85C9-38D3D04BD96F}" sibTransId="{C4A0136B-54B1-49C9-8264-EA0D68988987}"/>
    <dgm:cxn modelId="{CE87AE31-7CFE-4DBC-B278-F2724ACCE3AD}" type="presOf" srcId="{29267A06-D986-4E34-A83C-30BDCAC22247}" destId="{F0486EBF-78A7-4D33-8923-48F9216D05F8}" srcOrd="1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85034643-9D0B-4775-BC3F-BE48E2593390}" type="presOf" srcId="{2FDF1C79-1BBD-4373-AF3D-4228EBC86526}" destId="{12A7F09C-14E2-417B-929B-F95E31A45341}" srcOrd="0" destOrd="0" presId="urn:microsoft.com/office/officeart/2005/8/layout/hierarchy2"/>
    <dgm:cxn modelId="{D16A7B2F-0AE2-41FB-AEB8-2A92E0A04C45}" type="presOf" srcId="{29267A06-D986-4E34-A83C-30BDCAC22247}" destId="{CDB6DDBB-E4B5-4491-B77A-355D5C3C1F14}" srcOrd="0" destOrd="0" presId="urn:microsoft.com/office/officeart/2005/8/layout/hierarchy2"/>
    <dgm:cxn modelId="{450E6D22-9D44-47E5-8D12-3FF3A3C3B1D3}" type="presOf" srcId="{DFFFB68F-55BC-461C-A381-F2ECA854BCE6}" destId="{D4687784-5D6F-450C-B5EC-B046169B5C93}" srcOrd="0" destOrd="0" presId="urn:microsoft.com/office/officeart/2005/8/layout/hierarchy2"/>
    <dgm:cxn modelId="{7C3F9A12-948F-4FE8-86D4-15D60FF4AB38}" srcId="{2FDF1C79-1BBD-4373-AF3D-4228EBC86526}" destId="{FD7BED4B-E3E6-4CF5-93D2-43971363E3E2}" srcOrd="2" destOrd="0" parTransId="{C83B6DA6-0A2E-4718-8079-AE4DFD7240E1}" sibTransId="{1A38BB8F-DE2B-4ECA-9D2D-DBCFAA30AD95}"/>
    <dgm:cxn modelId="{0F767639-EFF8-48D9-A08D-F0386C551A41}" srcId="{2FDF1C79-1BBD-4373-AF3D-4228EBC86526}" destId="{DFFFB68F-55BC-461C-A381-F2ECA854BCE6}" srcOrd="1" destOrd="0" parTransId="{970B582E-1E7A-47A0-98B8-EFB898E277C4}" sibTransId="{0960D8C8-BE3D-4885-B3A5-EB9090345D19}"/>
    <dgm:cxn modelId="{73F71378-31A5-4169-B30C-391138E9E99B}" type="presOf" srcId="{970B582E-1E7A-47A0-98B8-EFB898E277C4}" destId="{FB0B21DC-7FEC-42B0-8EEC-7285A498181B}" srcOrd="1" destOrd="0" presId="urn:microsoft.com/office/officeart/2005/8/layout/hierarchy2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6D002F54-AEA6-4400-9DD9-DF526F246DEA}" type="presOf" srcId="{CCB4B6A2-35A9-40A7-B97F-8A0040314E72}" destId="{134946DC-370B-4157-BA42-1D6CAE9EA216}" srcOrd="0" destOrd="0" presId="urn:microsoft.com/office/officeart/2005/8/layout/hierarchy2"/>
    <dgm:cxn modelId="{780DADA7-E891-4EE7-A175-AC6FA282B147}" type="presOf" srcId="{FD7BED4B-E3E6-4CF5-93D2-43971363E3E2}" destId="{68A7A10A-5B23-4D10-AB74-893467D82102}" srcOrd="0" destOrd="0" presId="urn:microsoft.com/office/officeart/2005/8/layout/hierarchy2"/>
    <dgm:cxn modelId="{BC417261-8621-4C84-AF03-F6E232A25A82}" type="presOf" srcId="{C83B6DA6-0A2E-4718-8079-AE4DFD7240E1}" destId="{D2D34E75-405F-48DC-B723-0F1BE6C199F3}" srcOrd="1" destOrd="0" presId="urn:microsoft.com/office/officeart/2005/8/layout/hierarchy2"/>
    <dgm:cxn modelId="{160751F3-0335-4B09-B3A6-532D72239457}" type="presOf" srcId="{CCB4B6A2-35A9-40A7-B97F-8A0040314E72}" destId="{FDECBAC9-3F1D-44A1-9960-6FEDD9F3F814}" srcOrd="1" destOrd="0" presId="urn:microsoft.com/office/officeart/2005/8/layout/hierarchy2"/>
    <dgm:cxn modelId="{08C4A23B-A9D8-4E65-A645-ABD2F2315BE7}" type="presOf" srcId="{C83B6DA6-0A2E-4718-8079-AE4DFD7240E1}" destId="{1533D1C0-13B5-4A5E-AAB5-D327D2B915EE}" srcOrd="0" destOrd="0" presId="urn:microsoft.com/office/officeart/2005/8/layout/hierarchy2"/>
    <dgm:cxn modelId="{5EC13916-49C7-47D4-9C22-8B35204D0098}" type="presOf" srcId="{84C96230-1059-4216-B8F5-D14CE2E5CC94}" destId="{32D42B83-712A-4FB5-80C9-0CA414FF79EE}" srcOrd="0" destOrd="0" presId="urn:microsoft.com/office/officeart/2005/8/layout/hierarchy2"/>
    <dgm:cxn modelId="{12F26C69-E60B-435D-8175-7C2259FF3F8C}" type="presOf" srcId="{7C1A6EB1-EAA4-4849-AAD7-93207E847CEA}" destId="{03FBDAEF-7D70-4E36-B5E0-E5768BBDEDBC}" srcOrd="0" destOrd="0" presId="urn:microsoft.com/office/officeart/2005/8/layout/hierarchy2"/>
    <dgm:cxn modelId="{5A19BDC7-4A86-4A4F-B2B9-4A2734332122}" srcId="{2FDF1C79-1BBD-4373-AF3D-4228EBC86526}" destId="{7C1A6EB1-EAA4-4849-AAD7-93207E847CEA}" srcOrd="3" destOrd="0" parTransId="{29267A06-D986-4E34-A83C-30BDCAC22247}" sibTransId="{CDFEA253-1AF2-4E8F-BED0-CB849CB5B2AC}"/>
    <dgm:cxn modelId="{08CA3226-44C4-42D8-A560-0811ED65564A}" type="presOf" srcId="{C32D474F-7D2A-4371-A80F-5BDB83162E81}" destId="{77755224-50CA-49AC-8A8B-D683DE54EB90}" srcOrd="0" destOrd="0" presId="urn:microsoft.com/office/officeart/2005/8/layout/hierarchy2"/>
    <dgm:cxn modelId="{DF1E5668-28F1-4CBE-8DD2-836DA4054F89}" type="presOf" srcId="{970B582E-1E7A-47A0-98B8-EFB898E277C4}" destId="{040562DD-779C-4EED-A48F-86398C771069}" srcOrd="0" destOrd="0" presId="urn:microsoft.com/office/officeart/2005/8/layout/hierarchy2"/>
    <dgm:cxn modelId="{A3E1D04B-636C-4CE2-996C-5BD9B26DFFF6}" type="presParOf" srcId="{32D42B83-712A-4FB5-80C9-0CA414FF79EE}" destId="{56D4178D-58A5-4F08-8559-DCC4C79D4B4F}" srcOrd="0" destOrd="0" presId="urn:microsoft.com/office/officeart/2005/8/layout/hierarchy2"/>
    <dgm:cxn modelId="{EEC4387F-35CF-441E-A2AE-AD8BD801653D}" type="presParOf" srcId="{56D4178D-58A5-4F08-8559-DCC4C79D4B4F}" destId="{12A7F09C-14E2-417B-929B-F95E31A45341}" srcOrd="0" destOrd="0" presId="urn:microsoft.com/office/officeart/2005/8/layout/hierarchy2"/>
    <dgm:cxn modelId="{0C3438FB-2538-40B2-9D77-DA4BE910E57B}" type="presParOf" srcId="{56D4178D-58A5-4F08-8559-DCC4C79D4B4F}" destId="{9215C480-C83C-44F2-B8C0-4265D9433CB0}" srcOrd="1" destOrd="0" presId="urn:microsoft.com/office/officeart/2005/8/layout/hierarchy2"/>
    <dgm:cxn modelId="{B6FDDC12-32A3-4C96-B66A-02E868C44053}" type="presParOf" srcId="{9215C480-C83C-44F2-B8C0-4265D9433CB0}" destId="{134946DC-370B-4157-BA42-1D6CAE9EA216}" srcOrd="0" destOrd="0" presId="urn:microsoft.com/office/officeart/2005/8/layout/hierarchy2"/>
    <dgm:cxn modelId="{60546AC0-D294-44FF-8BDD-649AAA1F006A}" type="presParOf" srcId="{134946DC-370B-4157-BA42-1D6CAE9EA216}" destId="{FDECBAC9-3F1D-44A1-9960-6FEDD9F3F814}" srcOrd="0" destOrd="0" presId="urn:microsoft.com/office/officeart/2005/8/layout/hierarchy2"/>
    <dgm:cxn modelId="{F320E4C2-9975-4D35-94FC-49A00FD0F3D0}" type="presParOf" srcId="{9215C480-C83C-44F2-B8C0-4265D9433CB0}" destId="{087DB737-3EB1-4434-8C90-E7ECFBA435EF}" srcOrd="1" destOrd="0" presId="urn:microsoft.com/office/officeart/2005/8/layout/hierarchy2"/>
    <dgm:cxn modelId="{5B6A0221-0235-477A-BE57-782A0A11FA81}" type="presParOf" srcId="{087DB737-3EB1-4434-8C90-E7ECFBA435EF}" destId="{77755224-50CA-49AC-8A8B-D683DE54EB90}" srcOrd="0" destOrd="0" presId="urn:microsoft.com/office/officeart/2005/8/layout/hierarchy2"/>
    <dgm:cxn modelId="{B1C8067B-C294-4429-A6B3-00F0075AD845}" type="presParOf" srcId="{087DB737-3EB1-4434-8C90-E7ECFBA435EF}" destId="{5D75AF46-7DD5-4E99-8943-99B2D70C8514}" srcOrd="1" destOrd="0" presId="urn:microsoft.com/office/officeart/2005/8/layout/hierarchy2"/>
    <dgm:cxn modelId="{B39AE342-C9B2-4A6B-BCA8-20DA9037B503}" type="presParOf" srcId="{9215C480-C83C-44F2-B8C0-4265D9433CB0}" destId="{040562DD-779C-4EED-A48F-86398C771069}" srcOrd="2" destOrd="0" presId="urn:microsoft.com/office/officeart/2005/8/layout/hierarchy2"/>
    <dgm:cxn modelId="{E3766980-3F4C-4C5C-BB15-6C97B67942F3}" type="presParOf" srcId="{040562DD-779C-4EED-A48F-86398C771069}" destId="{FB0B21DC-7FEC-42B0-8EEC-7285A498181B}" srcOrd="0" destOrd="0" presId="urn:microsoft.com/office/officeart/2005/8/layout/hierarchy2"/>
    <dgm:cxn modelId="{4648D213-D92E-4C0B-9D82-B698133D716E}" type="presParOf" srcId="{9215C480-C83C-44F2-B8C0-4265D9433CB0}" destId="{71AB6947-ABA6-4D2E-B5AB-0CB4FDA05078}" srcOrd="3" destOrd="0" presId="urn:microsoft.com/office/officeart/2005/8/layout/hierarchy2"/>
    <dgm:cxn modelId="{FA42173B-9E55-44A3-9458-FEE3A4E8A6FB}" type="presParOf" srcId="{71AB6947-ABA6-4D2E-B5AB-0CB4FDA05078}" destId="{D4687784-5D6F-450C-B5EC-B046169B5C93}" srcOrd="0" destOrd="0" presId="urn:microsoft.com/office/officeart/2005/8/layout/hierarchy2"/>
    <dgm:cxn modelId="{23A936C0-352E-4AFE-8DA4-ABC8441D40D1}" type="presParOf" srcId="{71AB6947-ABA6-4D2E-B5AB-0CB4FDA05078}" destId="{85597ACE-29ED-47DE-B194-D118B640F2C2}" srcOrd="1" destOrd="0" presId="urn:microsoft.com/office/officeart/2005/8/layout/hierarchy2"/>
    <dgm:cxn modelId="{A2D78976-2E42-4451-9739-3D495B44F3AD}" type="presParOf" srcId="{9215C480-C83C-44F2-B8C0-4265D9433CB0}" destId="{1533D1C0-13B5-4A5E-AAB5-D327D2B915EE}" srcOrd="4" destOrd="0" presId="urn:microsoft.com/office/officeart/2005/8/layout/hierarchy2"/>
    <dgm:cxn modelId="{78BD334A-40FB-484D-A62C-99B7E16F5F77}" type="presParOf" srcId="{1533D1C0-13B5-4A5E-AAB5-D327D2B915EE}" destId="{D2D34E75-405F-48DC-B723-0F1BE6C199F3}" srcOrd="0" destOrd="0" presId="urn:microsoft.com/office/officeart/2005/8/layout/hierarchy2"/>
    <dgm:cxn modelId="{32F20ABB-BF9E-482F-8C49-2EB840AE713C}" type="presParOf" srcId="{9215C480-C83C-44F2-B8C0-4265D9433CB0}" destId="{6D65661F-4DA7-41C9-9CD4-EE6462CAB485}" srcOrd="5" destOrd="0" presId="urn:microsoft.com/office/officeart/2005/8/layout/hierarchy2"/>
    <dgm:cxn modelId="{4004A2F5-B211-4EB0-B525-C4FDD76D2055}" type="presParOf" srcId="{6D65661F-4DA7-41C9-9CD4-EE6462CAB485}" destId="{68A7A10A-5B23-4D10-AB74-893467D82102}" srcOrd="0" destOrd="0" presId="urn:microsoft.com/office/officeart/2005/8/layout/hierarchy2"/>
    <dgm:cxn modelId="{584D9EA3-6888-4EC4-88FB-C7878F33C7A1}" type="presParOf" srcId="{6D65661F-4DA7-41C9-9CD4-EE6462CAB485}" destId="{D34717C7-CC59-43D6-A34A-66393418AAFD}" srcOrd="1" destOrd="0" presId="urn:microsoft.com/office/officeart/2005/8/layout/hierarchy2"/>
    <dgm:cxn modelId="{64829DFD-8E6F-4F31-8AE3-FEEC1FE45A7C}" type="presParOf" srcId="{9215C480-C83C-44F2-B8C0-4265D9433CB0}" destId="{CDB6DDBB-E4B5-4491-B77A-355D5C3C1F14}" srcOrd="6" destOrd="0" presId="urn:microsoft.com/office/officeart/2005/8/layout/hierarchy2"/>
    <dgm:cxn modelId="{B0F244F3-8FBB-4BD0-99D1-9FA141A17C9A}" type="presParOf" srcId="{CDB6DDBB-E4B5-4491-B77A-355D5C3C1F14}" destId="{F0486EBF-78A7-4D33-8923-48F9216D05F8}" srcOrd="0" destOrd="0" presId="urn:microsoft.com/office/officeart/2005/8/layout/hierarchy2"/>
    <dgm:cxn modelId="{D8CA4FEE-99BF-4BE6-A78A-BD98556AE211}" type="presParOf" srcId="{9215C480-C83C-44F2-B8C0-4265D9433CB0}" destId="{D008C2B3-2DBF-4973-BD72-AC96BCA07804}" srcOrd="7" destOrd="0" presId="urn:microsoft.com/office/officeart/2005/8/layout/hierarchy2"/>
    <dgm:cxn modelId="{CE235873-B284-4F48-B510-7DE448D488BA}" type="presParOf" srcId="{D008C2B3-2DBF-4973-BD72-AC96BCA07804}" destId="{03FBDAEF-7D70-4E36-B5E0-E5768BBDEDBC}" srcOrd="0" destOrd="0" presId="urn:microsoft.com/office/officeart/2005/8/layout/hierarchy2"/>
    <dgm:cxn modelId="{48A36771-7149-4599-B1B0-797B15AB147B}" type="presParOf" srcId="{D008C2B3-2DBF-4973-BD72-AC96BCA07804}" destId="{148B84DA-A6DE-4082-8FF6-7C1A0C0A5A65}" srcOrd="1" destOrd="0" presId="urn:microsoft.com/office/officeart/2005/8/layout/hierarchy2"/>
    <dgm:cxn modelId="{8C1994A5-6FE2-4DDD-A401-99DF3C5011CE}" type="presParOf" srcId="{32D42B83-712A-4FB5-80C9-0CA414FF79EE}" destId="{836D7F3D-B51D-4B25-9CB8-A3FB68EA70F8}" srcOrd="1" destOrd="0" presId="urn:microsoft.com/office/officeart/2005/8/layout/hierarchy2"/>
    <dgm:cxn modelId="{8B2A7A52-293A-4888-94F7-44054DCFB5E9}" type="presParOf" srcId="{836D7F3D-B51D-4B25-9CB8-A3FB68EA70F8}" destId="{59F04669-1E2A-40A4-A43F-B8DEEFDCB8FB}" srcOrd="0" destOrd="0" presId="urn:microsoft.com/office/officeart/2005/8/layout/hierarchy2"/>
    <dgm:cxn modelId="{EE18D9E8-9F6D-43AA-A904-DE8A420B7243}" type="presParOf" srcId="{836D7F3D-B51D-4B25-9CB8-A3FB68EA70F8}" destId="{C50D9F77-ABAA-45CB-87EB-721205518F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>
        <a:solidFill>
          <a:srgbClr val="99CC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 </a:t>
          </a: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305 130,54 тыс. руб.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7C1A6EB1-EAA4-4849-AAD7-93207E847CE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6 529,59тыс. рублей.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7A06-D986-4E34-A83C-30BDCAC22247}" type="parTrans" cxnId="{5A19BDC7-4A86-4A4F-B2B9-4A2734332122}">
      <dgm:prSet/>
      <dgm:spPr/>
      <dgm:t>
        <a:bodyPr/>
        <a:lstStyle/>
        <a:p>
          <a:endParaRPr lang="ru-RU" dirty="0"/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/>
        </a:p>
      </dgm:t>
    </dgm:pt>
    <dgm:pt modelId="{DFFFB68F-55BC-461C-A381-F2ECA854BCE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19 004,70 тыс. рублей. 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582E-1E7A-47A0-98B8-EFB898E277C4}" type="parTrans" cxnId="{0F767639-EFF8-48D9-A08D-F0386C551A41}">
      <dgm:prSet/>
      <dgm:spPr/>
      <dgm:t>
        <a:bodyPr/>
        <a:lstStyle/>
        <a:p>
          <a:endParaRPr lang="ru-RU" dirty="0"/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/>
        </a:p>
      </dgm:t>
    </dgm:pt>
    <dgm:pt modelId="{FD7BED4B-E3E6-4CF5-93D2-43971363E3E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выполнение передаваемых полномочий  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252 751,00 тыс. рублей</a:t>
          </a:r>
          <a:r>
            <a:rPr lang="ru-RU" sz="1400" b="1" dirty="0" smtClean="0">
              <a:solidFill>
                <a:schemeClr val="tx2"/>
              </a:solidFill>
            </a:rPr>
            <a:t>.</a:t>
          </a:r>
          <a:endParaRPr lang="ru-RU" sz="1400" b="1" dirty="0">
            <a:solidFill>
              <a:schemeClr val="tx2"/>
            </a:solidFill>
          </a:endParaRPr>
        </a:p>
      </dgm:t>
    </dgm:pt>
    <dgm:pt modelId="{C83B6DA6-0A2E-4718-8079-AE4DFD7240E1}" type="parTrans" cxnId="{7C3F9A12-948F-4FE8-86D4-15D60FF4AB38}">
      <dgm:prSet/>
      <dgm:spPr/>
      <dgm:t>
        <a:bodyPr/>
        <a:lstStyle/>
        <a:p>
          <a:endParaRPr lang="ru-RU" dirty="0"/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132519" custScaleY="177219" custLinFactNeighborX="8323" custLinFactNeighborY="-3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0" presStyleCnt="3" custScaleX="400187" custScaleY="38447" custLinFactY="-95900" custLinFactNeighborX="-20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1" presStyleCnt="3" custScaleX="398634" custScaleY="32905" custLinFactY="-100000" custLinFactNeighborX="994" custLinFactNeighborY="-104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2" presStyleCnt="3" custScaleX="400682" custScaleY="61339" custLinFactY="100000" custLinFactNeighborX="-2636" custLinFactNeighborY="128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</dgm:ptLst>
  <dgm:cxnLst>
    <dgm:cxn modelId="{72E29D47-4D73-4685-BDEE-374CB37230D9}" type="presOf" srcId="{C83B6DA6-0A2E-4718-8079-AE4DFD7240E1}" destId="{1533D1C0-13B5-4A5E-AAB5-D327D2B915EE}" srcOrd="0" destOrd="0" presId="urn:microsoft.com/office/officeart/2005/8/layout/hierarchy2"/>
    <dgm:cxn modelId="{0F767639-EFF8-48D9-A08D-F0386C551A41}" srcId="{2FDF1C79-1BBD-4373-AF3D-4228EBC86526}" destId="{DFFFB68F-55BC-461C-A381-F2ECA854BCE6}" srcOrd="0" destOrd="0" parTransId="{970B582E-1E7A-47A0-98B8-EFB898E277C4}" sibTransId="{0960D8C8-BE3D-4885-B3A5-EB9090345D19}"/>
    <dgm:cxn modelId="{06F8104A-8FDB-4570-95DF-6DF7C2B31909}" type="presOf" srcId="{2FDF1C79-1BBD-4373-AF3D-4228EBC86526}" destId="{12A7F09C-14E2-417B-929B-F95E31A45341}" srcOrd="0" destOrd="0" presId="urn:microsoft.com/office/officeart/2005/8/layout/hierarchy2"/>
    <dgm:cxn modelId="{5C830120-AB49-4889-9E10-0B0B0073B90F}" type="presOf" srcId="{29267A06-D986-4E34-A83C-30BDCAC22247}" destId="{F0486EBF-78A7-4D33-8923-48F9216D05F8}" srcOrd="1" destOrd="0" presId="urn:microsoft.com/office/officeart/2005/8/layout/hierarchy2"/>
    <dgm:cxn modelId="{8ECE7F76-E929-4F03-9129-5ACFAD2AE547}" type="presOf" srcId="{970B582E-1E7A-47A0-98B8-EFB898E277C4}" destId="{FB0B21DC-7FEC-42B0-8EEC-7285A498181B}" srcOrd="1" destOrd="0" presId="urn:microsoft.com/office/officeart/2005/8/layout/hierarchy2"/>
    <dgm:cxn modelId="{B120AA2E-1FE0-4955-8A8F-2E529B13DAF8}" type="presOf" srcId="{970B582E-1E7A-47A0-98B8-EFB898E277C4}" destId="{040562DD-779C-4EED-A48F-86398C771069}" srcOrd="0" destOrd="0" presId="urn:microsoft.com/office/officeart/2005/8/layout/hierarchy2"/>
    <dgm:cxn modelId="{3288AA08-B9E9-4413-8B7D-486A4E1BAF84}" type="presOf" srcId="{C83B6DA6-0A2E-4718-8079-AE4DFD7240E1}" destId="{D2D34E75-405F-48DC-B723-0F1BE6C199F3}" srcOrd="1" destOrd="0" presId="urn:microsoft.com/office/officeart/2005/8/layout/hierarchy2"/>
    <dgm:cxn modelId="{153F042B-5E18-42CE-80C6-68A5ABC7BADD}" type="presOf" srcId="{DFFFB68F-55BC-461C-A381-F2ECA854BCE6}" destId="{D4687784-5D6F-450C-B5EC-B046169B5C93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41A7A15F-ACCB-4AF6-8C57-60E076E734BE}" type="presOf" srcId="{FD7BED4B-E3E6-4CF5-93D2-43971363E3E2}" destId="{68A7A10A-5B23-4D10-AB74-893467D82102}" srcOrd="0" destOrd="0" presId="urn:microsoft.com/office/officeart/2005/8/layout/hierarchy2"/>
    <dgm:cxn modelId="{E189A619-B28C-4899-8DC2-7BD0A7FA71BC}" type="presOf" srcId="{7C1A6EB1-EAA4-4849-AAD7-93207E847CEA}" destId="{03FBDAEF-7D70-4E36-B5E0-E5768BBDEDBC}" srcOrd="0" destOrd="0" presId="urn:microsoft.com/office/officeart/2005/8/layout/hierarchy2"/>
    <dgm:cxn modelId="{8311A7A5-AA0D-4D48-8B4A-B410FC0EE28B}" type="presOf" srcId="{29267A06-D986-4E34-A83C-30BDCAC22247}" destId="{CDB6DDBB-E4B5-4491-B77A-355D5C3C1F14}" srcOrd="0" destOrd="0" presId="urn:microsoft.com/office/officeart/2005/8/layout/hierarchy2"/>
    <dgm:cxn modelId="{7C3F9A12-948F-4FE8-86D4-15D60FF4AB38}" srcId="{2FDF1C79-1BBD-4373-AF3D-4228EBC86526}" destId="{FD7BED4B-E3E6-4CF5-93D2-43971363E3E2}" srcOrd="1" destOrd="0" parTransId="{C83B6DA6-0A2E-4718-8079-AE4DFD7240E1}" sibTransId="{1A38BB8F-DE2B-4ECA-9D2D-DBCFAA30AD95}"/>
    <dgm:cxn modelId="{5A19BDC7-4A86-4A4F-B2B9-4A2734332122}" srcId="{2FDF1C79-1BBD-4373-AF3D-4228EBC86526}" destId="{7C1A6EB1-EAA4-4849-AAD7-93207E847CEA}" srcOrd="2" destOrd="0" parTransId="{29267A06-D986-4E34-A83C-30BDCAC22247}" sibTransId="{CDFEA253-1AF2-4E8F-BED0-CB849CB5B2AC}"/>
    <dgm:cxn modelId="{85566642-E0DD-44D0-B5AF-E51DC82469DE}" type="presOf" srcId="{84C96230-1059-4216-B8F5-D14CE2E5CC94}" destId="{32D42B83-712A-4FB5-80C9-0CA414FF79EE}" srcOrd="0" destOrd="0" presId="urn:microsoft.com/office/officeart/2005/8/layout/hierarchy2"/>
    <dgm:cxn modelId="{365A954D-8DC8-41C2-A586-BB53231CEBD5}" type="presParOf" srcId="{32D42B83-712A-4FB5-80C9-0CA414FF79EE}" destId="{56D4178D-58A5-4F08-8559-DCC4C79D4B4F}" srcOrd="0" destOrd="0" presId="urn:microsoft.com/office/officeart/2005/8/layout/hierarchy2"/>
    <dgm:cxn modelId="{5C551B62-AE3B-47C1-BEF3-F2E0022A27FD}" type="presParOf" srcId="{56D4178D-58A5-4F08-8559-DCC4C79D4B4F}" destId="{12A7F09C-14E2-417B-929B-F95E31A45341}" srcOrd="0" destOrd="0" presId="urn:microsoft.com/office/officeart/2005/8/layout/hierarchy2"/>
    <dgm:cxn modelId="{E120C4F8-5B1F-4D70-AED3-9EC23B081A7C}" type="presParOf" srcId="{56D4178D-58A5-4F08-8559-DCC4C79D4B4F}" destId="{9215C480-C83C-44F2-B8C0-4265D9433CB0}" srcOrd="1" destOrd="0" presId="urn:microsoft.com/office/officeart/2005/8/layout/hierarchy2"/>
    <dgm:cxn modelId="{79EAB639-88D3-46A8-84A3-4FF387934983}" type="presParOf" srcId="{9215C480-C83C-44F2-B8C0-4265D9433CB0}" destId="{040562DD-779C-4EED-A48F-86398C771069}" srcOrd="0" destOrd="0" presId="urn:microsoft.com/office/officeart/2005/8/layout/hierarchy2"/>
    <dgm:cxn modelId="{12BB65C5-331D-4ABF-9B61-F0525CCAF49A}" type="presParOf" srcId="{040562DD-779C-4EED-A48F-86398C771069}" destId="{FB0B21DC-7FEC-42B0-8EEC-7285A498181B}" srcOrd="0" destOrd="0" presId="urn:microsoft.com/office/officeart/2005/8/layout/hierarchy2"/>
    <dgm:cxn modelId="{1E33A607-89E5-48C2-BD4C-89CA8BA40119}" type="presParOf" srcId="{9215C480-C83C-44F2-B8C0-4265D9433CB0}" destId="{71AB6947-ABA6-4D2E-B5AB-0CB4FDA05078}" srcOrd="1" destOrd="0" presId="urn:microsoft.com/office/officeart/2005/8/layout/hierarchy2"/>
    <dgm:cxn modelId="{84C76643-0644-4A63-BC2E-44668074173F}" type="presParOf" srcId="{71AB6947-ABA6-4D2E-B5AB-0CB4FDA05078}" destId="{D4687784-5D6F-450C-B5EC-B046169B5C93}" srcOrd="0" destOrd="0" presId="urn:microsoft.com/office/officeart/2005/8/layout/hierarchy2"/>
    <dgm:cxn modelId="{A1116CBF-A0E1-440C-B48D-E9861D1F4D9A}" type="presParOf" srcId="{71AB6947-ABA6-4D2E-B5AB-0CB4FDA05078}" destId="{85597ACE-29ED-47DE-B194-D118B640F2C2}" srcOrd="1" destOrd="0" presId="urn:microsoft.com/office/officeart/2005/8/layout/hierarchy2"/>
    <dgm:cxn modelId="{945E410F-6499-4AA9-8B8D-377384C25BD0}" type="presParOf" srcId="{9215C480-C83C-44F2-B8C0-4265D9433CB0}" destId="{1533D1C0-13B5-4A5E-AAB5-D327D2B915EE}" srcOrd="2" destOrd="0" presId="urn:microsoft.com/office/officeart/2005/8/layout/hierarchy2"/>
    <dgm:cxn modelId="{02F58988-FCDF-4D41-8F9B-0D69009148C7}" type="presParOf" srcId="{1533D1C0-13B5-4A5E-AAB5-D327D2B915EE}" destId="{D2D34E75-405F-48DC-B723-0F1BE6C199F3}" srcOrd="0" destOrd="0" presId="urn:microsoft.com/office/officeart/2005/8/layout/hierarchy2"/>
    <dgm:cxn modelId="{BEFEAACF-339D-4175-A95A-C9D03809A206}" type="presParOf" srcId="{9215C480-C83C-44F2-B8C0-4265D9433CB0}" destId="{6D65661F-4DA7-41C9-9CD4-EE6462CAB485}" srcOrd="3" destOrd="0" presId="urn:microsoft.com/office/officeart/2005/8/layout/hierarchy2"/>
    <dgm:cxn modelId="{92070DAB-DD73-4868-8566-921644B5D929}" type="presParOf" srcId="{6D65661F-4DA7-41C9-9CD4-EE6462CAB485}" destId="{68A7A10A-5B23-4D10-AB74-893467D82102}" srcOrd="0" destOrd="0" presId="urn:microsoft.com/office/officeart/2005/8/layout/hierarchy2"/>
    <dgm:cxn modelId="{D4875EDA-CEF4-45A4-86E8-829E2FBA82AE}" type="presParOf" srcId="{6D65661F-4DA7-41C9-9CD4-EE6462CAB485}" destId="{D34717C7-CC59-43D6-A34A-66393418AAFD}" srcOrd="1" destOrd="0" presId="urn:microsoft.com/office/officeart/2005/8/layout/hierarchy2"/>
    <dgm:cxn modelId="{0CDE4CF6-0ED2-43E4-A4C4-0448A22DD5B8}" type="presParOf" srcId="{9215C480-C83C-44F2-B8C0-4265D9433CB0}" destId="{CDB6DDBB-E4B5-4491-B77A-355D5C3C1F14}" srcOrd="4" destOrd="0" presId="urn:microsoft.com/office/officeart/2005/8/layout/hierarchy2"/>
    <dgm:cxn modelId="{DA5C7C8D-52C0-4B8A-AF80-C8576A070DDB}" type="presParOf" srcId="{CDB6DDBB-E4B5-4491-B77A-355D5C3C1F14}" destId="{F0486EBF-78A7-4D33-8923-48F9216D05F8}" srcOrd="0" destOrd="0" presId="urn:microsoft.com/office/officeart/2005/8/layout/hierarchy2"/>
    <dgm:cxn modelId="{5195F210-A08D-4808-945B-F42FF07F5E47}" type="presParOf" srcId="{9215C480-C83C-44F2-B8C0-4265D9433CB0}" destId="{D008C2B3-2DBF-4973-BD72-AC96BCA07804}" srcOrd="5" destOrd="0" presId="urn:microsoft.com/office/officeart/2005/8/layout/hierarchy2"/>
    <dgm:cxn modelId="{569F8C37-7FA8-4DC7-BFF3-3478613F02C4}" type="presParOf" srcId="{D008C2B3-2DBF-4973-BD72-AC96BCA07804}" destId="{03FBDAEF-7D70-4E36-B5E0-E5768BBDEDBC}" srcOrd="0" destOrd="0" presId="urn:microsoft.com/office/officeart/2005/8/layout/hierarchy2"/>
    <dgm:cxn modelId="{C1A35598-030A-4D47-9208-61AFDC0779E1}" type="presParOf" srcId="{D008C2B3-2DBF-4973-BD72-AC96BCA07804}" destId="{148B84DA-A6DE-4082-8FF6-7C1A0C0A5A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7E60C-5C6C-4F23-BD60-66DED4D20FA7}">
      <dsp:nvSpPr>
        <dsp:cNvPr id="0" name=""/>
        <dsp:cNvSpPr/>
      </dsp:nvSpPr>
      <dsp:spPr>
        <a:xfrm>
          <a:off x="3244561" y="93023"/>
          <a:ext cx="3203802" cy="2921164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2"/>
              </a:solidFill>
            </a:rPr>
            <a:t>Дотации бюджетам бюджетной системы Российской Федерации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175 135 тыс. руб.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3713747" y="520818"/>
        <a:ext cx="2265430" cy="2065574"/>
      </dsp:txXfrm>
    </dsp:sp>
    <dsp:sp modelId="{26A5B13D-DB1F-41A4-9E8A-E9B2D4B22C5A}">
      <dsp:nvSpPr>
        <dsp:cNvPr id="0" name=""/>
        <dsp:cNvSpPr/>
      </dsp:nvSpPr>
      <dsp:spPr>
        <a:xfrm rot="8712955">
          <a:off x="2905516" y="2359655"/>
          <a:ext cx="691291" cy="588060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0800000">
        <a:off x="3066172" y="2426945"/>
        <a:ext cx="514873" cy="352836"/>
      </dsp:txXfrm>
    </dsp:sp>
    <dsp:sp modelId="{C1E2571D-9279-4C01-BE48-D9829E83A703}">
      <dsp:nvSpPr>
        <dsp:cNvPr id="0" name=""/>
        <dsp:cNvSpPr/>
      </dsp:nvSpPr>
      <dsp:spPr>
        <a:xfrm>
          <a:off x="233500" y="2285080"/>
          <a:ext cx="3001791" cy="286037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</a:rPr>
            <a:t>Дотация бюджетам на поддержку мер по обеспечению сбалансированности бюджетов </a:t>
          </a:r>
          <a:endParaRPr lang="ru-RU" sz="1800" b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21 428 тыс. руб.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673102" y="2703971"/>
        <a:ext cx="2122587" cy="2022588"/>
      </dsp:txXfrm>
    </dsp:sp>
    <dsp:sp modelId="{2DFBB035-5C3E-43B8-B701-46C86B0F7362}">
      <dsp:nvSpPr>
        <dsp:cNvPr id="0" name=""/>
        <dsp:cNvSpPr/>
      </dsp:nvSpPr>
      <dsp:spPr>
        <a:xfrm rot="2384703">
          <a:off x="6174087" y="2283392"/>
          <a:ext cx="696674" cy="592543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194628" y="2345073"/>
        <a:ext cx="518911" cy="355525"/>
      </dsp:txXfrm>
    </dsp:sp>
    <dsp:sp modelId="{B54D0B95-DF5E-4E57-B98F-8964296B2C8B}">
      <dsp:nvSpPr>
        <dsp:cNvPr id="0" name=""/>
        <dsp:cNvSpPr/>
      </dsp:nvSpPr>
      <dsp:spPr>
        <a:xfrm>
          <a:off x="6363583" y="2351575"/>
          <a:ext cx="3164870" cy="2795894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</a:rPr>
            <a:t>Дотация на выравнивание бюджетной обеспеченности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153 707 тыс. руб. 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6827067" y="2761024"/>
        <a:ext cx="2237902" cy="1976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151460" y="1407508"/>
          <a:ext cx="2317324" cy="154949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116 686,77 тыс. руб.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843" y="1452891"/>
        <a:ext cx="2226558" cy="1458724"/>
      </dsp:txXfrm>
    </dsp:sp>
    <dsp:sp modelId="{134946DC-370B-4157-BA42-1D6CAE9EA216}">
      <dsp:nvSpPr>
        <dsp:cNvPr id="0" name=""/>
        <dsp:cNvSpPr/>
      </dsp:nvSpPr>
      <dsp:spPr>
        <a:xfrm rot="4780785">
          <a:off x="1524217" y="3300438"/>
          <a:ext cx="2301437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2301437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617400" y="3256819"/>
        <a:ext cx="115071" cy="115071"/>
      </dsp:txXfrm>
    </dsp:sp>
    <dsp:sp modelId="{77755224-50CA-49AC-8A8B-D683DE54EB90}">
      <dsp:nvSpPr>
        <dsp:cNvPr id="0" name=""/>
        <dsp:cNvSpPr/>
      </dsp:nvSpPr>
      <dsp:spPr>
        <a:xfrm>
          <a:off x="2881087" y="4198526"/>
          <a:ext cx="7003209" cy="49586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Субсидия бюджетам муниципальных районов на реализацию программы «Развития образования»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7 056,41тыс. рублей. 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5610" y="4213049"/>
        <a:ext cx="6974163" cy="466816"/>
      </dsp:txXfrm>
    </dsp:sp>
    <dsp:sp modelId="{040562DD-779C-4EED-A48F-86398C771069}">
      <dsp:nvSpPr>
        <dsp:cNvPr id="0" name=""/>
        <dsp:cNvSpPr/>
      </dsp:nvSpPr>
      <dsp:spPr>
        <a:xfrm rot="17137944">
          <a:off x="1856561" y="1361289"/>
          <a:ext cx="1676093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676093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652706" y="1333303"/>
        <a:ext cx="83804" cy="83804"/>
      </dsp:txXfrm>
    </dsp:sp>
    <dsp:sp modelId="{D4687784-5D6F-450C-B5EC-B046169B5C93}">
      <dsp:nvSpPr>
        <dsp:cNvPr id="0" name=""/>
        <dsp:cNvSpPr/>
      </dsp:nvSpPr>
      <dsp:spPr>
        <a:xfrm>
          <a:off x="2920432" y="400084"/>
          <a:ext cx="6943387" cy="33614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Субсидии </a:t>
          </a:r>
          <a:r>
            <a:rPr lang="ru-RU" sz="1400" kern="1200" dirty="0" smtClean="0">
              <a:solidFill>
                <a:schemeClr val="tx2"/>
              </a:solidFill>
            </a:rPr>
            <a:t>бюджетам муниципальных районов </a:t>
          </a:r>
          <a:r>
            <a:rPr lang="ru-RU" sz="1400" kern="1200" dirty="0" smtClean="0">
              <a:solidFill>
                <a:schemeClr val="tx2"/>
              </a:solidFill>
            </a:rPr>
            <a:t>на обеспечение жильем молодых семей  </a:t>
          </a: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402,0 тыс. рублей. 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0277" y="409929"/>
        <a:ext cx="6923697" cy="316457"/>
      </dsp:txXfrm>
    </dsp:sp>
    <dsp:sp modelId="{1533D1C0-13B5-4A5E-AAB5-D327D2B915EE}">
      <dsp:nvSpPr>
        <dsp:cNvPr id="0" name=""/>
        <dsp:cNvSpPr/>
      </dsp:nvSpPr>
      <dsp:spPr>
        <a:xfrm rot="17600472">
          <a:off x="2132491" y="1656950"/>
          <a:ext cx="1113935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113935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661610" y="1643019"/>
        <a:ext cx="55696" cy="55696"/>
      </dsp:txXfrm>
    </dsp:sp>
    <dsp:sp modelId="{68A7A10A-5B23-4D10-AB74-893467D82102}">
      <dsp:nvSpPr>
        <dsp:cNvPr id="0" name=""/>
        <dsp:cNvSpPr/>
      </dsp:nvSpPr>
      <dsp:spPr>
        <a:xfrm>
          <a:off x="2910132" y="813549"/>
          <a:ext cx="6982487" cy="69186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Субсидии бюджетам муниципальных районов на реализацию мероприятий по укреплению единства российской нации и этнокультурному развитию народов России </a:t>
          </a:r>
          <a:r>
            <a:rPr lang="ru-RU" sz="1400" kern="1200" dirty="0" smtClean="0">
              <a:solidFill>
                <a:schemeClr val="tx2"/>
              </a:solidFill>
            </a:rPr>
            <a:t>                     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288,8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r>
            <a:rPr lang="ru-RU" sz="1400" b="1" kern="1200" dirty="0" smtClean="0">
              <a:solidFill>
                <a:schemeClr val="tx2"/>
              </a:solidFill>
            </a:rPr>
            <a:t>.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2930396" y="833813"/>
        <a:ext cx="6941959" cy="651334"/>
      </dsp:txXfrm>
    </dsp:sp>
    <dsp:sp modelId="{CDB6DDBB-E4B5-4491-B77A-355D5C3C1F14}">
      <dsp:nvSpPr>
        <dsp:cNvPr id="0" name=""/>
        <dsp:cNvSpPr/>
      </dsp:nvSpPr>
      <dsp:spPr>
        <a:xfrm rot="4568367">
          <a:off x="1797657" y="3025188"/>
          <a:ext cx="1765100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765100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636080" y="2994978"/>
        <a:ext cx="88255" cy="88255"/>
      </dsp:txXfrm>
    </dsp:sp>
    <dsp:sp modelId="{03FBDAEF-7D70-4E36-B5E0-E5768BBDEDBC}">
      <dsp:nvSpPr>
        <dsp:cNvPr id="0" name=""/>
        <dsp:cNvSpPr/>
      </dsp:nvSpPr>
      <dsp:spPr>
        <a:xfrm>
          <a:off x="2891631" y="3627803"/>
          <a:ext cx="7006619" cy="53630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приобретение на вторичном рынке с. Тигиль двух квартир для расселения двух семей, оставшихся без жилья в результате пожара в многоквартирном доме № 30 по улице Гагарина с. Тигиль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1 000,00 тыс. рублей.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7339" y="3643511"/>
        <a:ext cx="6975203" cy="504893"/>
      </dsp:txXfrm>
    </dsp:sp>
    <dsp:sp modelId="{59F04669-1E2A-40A4-A43F-B8DEEFDCB8FB}">
      <dsp:nvSpPr>
        <dsp:cNvPr id="0" name=""/>
        <dsp:cNvSpPr/>
      </dsp:nvSpPr>
      <dsp:spPr>
        <a:xfrm>
          <a:off x="2891631" y="1563870"/>
          <a:ext cx="6982487" cy="6043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Субсидии бюджетам муниципальных районов на временное усиление основных конструкций здания МБОУ «</a:t>
          </a:r>
          <a:r>
            <a:rPr lang="ru-RU" sz="1400" kern="1200" dirty="0" err="1" smtClean="0">
              <a:solidFill>
                <a:schemeClr val="tx2"/>
              </a:solidFill>
            </a:rPr>
            <a:t>Хайрюзовская</a:t>
          </a:r>
          <a:r>
            <a:rPr lang="ru-RU" sz="1400" kern="1200" dirty="0" smtClean="0">
              <a:solidFill>
                <a:schemeClr val="tx2"/>
              </a:solidFill>
            </a:rPr>
            <a:t> начальная школа-детский сад»                            </a:t>
          </a:r>
          <a:r>
            <a:rPr lang="ru-RU" sz="1400" b="1" kern="1200" dirty="0" smtClean="0">
              <a:solidFill>
                <a:schemeClr val="tx2"/>
              </a:solidFill>
            </a:rPr>
            <a:t>3 906,17 тыс.  рублей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2909331" y="1581570"/>
        <a:ext cx="6947087" cy="568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151460" y="1775250"/>
          <a:ext cx="2317324" cy="1549490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305 130,54 тыс. руб.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843" y="1820633"/>
        <a:ext cx="2226558" cy="1458724"/>
      </dsp:txXfrm>
    </dsp:sp>
    <dsp:sp modelId="{040562DD-779C-4EED-A48F-86398C771069}">
      <dsp:nvSpPr>
        <dsp:cNvPr id="0" name=""/>
        <dsp:cNvSpPr/>
      </dsp:nvSpPr>
      <dsp:spPr>
        <a:xfrm rot="17132510">
          <a:off x="1716974" y="1546648"/>
          <a:ext cx="2053962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2053962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692607" y="1509216"/>
        <a:ext cx="102698" cy="102698"/>
      </dsp:txXfrm>
    </dsp:sp>
    <dsp:sp modelId="{D4687784-5D6F-450C-B5EC-B046169B5C93}">
      <dsp:nvSpPr>
        <dsp:cNvPr id="0" name=""/>
        <dsp:cNvSpPr/>
      </dsp:nvSpPr>
      <dsp:spPr>
        <a:xfrm>
          <a:off x="3019127" y="403057"/>
          <a:ext cx="6997963" cy="33615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19 004,70 тыс. рублей. 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8973" y="412903"/>
        <a:ext cx="6978271" cy="316464"/>
      </dsp:txXfrm>
    </dsp:sp>
    <dsp:sp modelId="{1533D1C0-13B5-4A5E-AAB5-D327D2B915EE}">
      <dsp:nvSpPr>
        <dsp:cNvPr id="0" name=""/>
        <dsp:cNvSpPr/>
      </dsp:nvSpPr>
      <dsp:spPr>
        <a:xfrm rot="17369631">
          <a:off x="1898432" y="1729140"/>
          <a:ext cx="1712014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712014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711639" y="1700256"/>
        <a:ext cx="85600" cy="85600"/>
      </dsp:txXfrm>
    </dsp:sp>
    <dsp:sp modelId="{68A7A10A-5B23-4D10-AB74-893467D82102}">
      <dsp:nvSpPr>
        <dsp:cNvPr id="0" name=""/>
        <dsp:cNvSpPr/>
      </dsp:nvSpPr>
      <dsp:spPr>
        <a:xfrm>
          <a:off x="3040094" y="792268"/>
          <a:ext cx="6970806" cy="28770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выполнение передаваемых полномочий 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252 751,00 тыс. рублей</a:t>
          </a:r>
          <a:r>
            <a:rPr lang="ru-RU" sz="1400" b="1" kern="1200" dirty="0" smtClean="0">
              <a:solidFill>
                <a:schemeClr val="tx2"/>
              </a:solidFill>
            </a:rPr>
            <a:t>.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3048520" y="800694"/>
        <a:ext cx="6953954" cy="270848"/>
      </dsp:txXfrm>
    </dsp:sp>
    <dsp:sp modelId="{CDB6DDBB-E4B5-4491-B77A-355D5C3C1F14}">
      <dsp:nvSpPr>
        <dsp:cNvPr id="0" name=""/>
        <dsp:cNvSpPr/>
      </dsp:nvSpPr>
      <dsp:spPr>
        <a:xfrm rot="4765175">
          <a:off x="1339832" y="3895435"/>
          <a:ext cx="2765737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2765737" y="13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653557" y="3840209"/>
        <a:ext cx="138286" cy="138286"/>
      </dsp:txXfrm>
    </dsp:sp>
    <dsp:sp modelId="{03FBDAEF-7D70-4E36-B5E0-E5768BBDEDBC}">
      <dsp:nvSpPr>
        <dsp:cNvPr id="0" name=""/>
        <dsp:cNvSpPr/>
      </dsp:nvSpPr>
      <dsp:spPr>
        <a:xfrm>
          <a:off x="2976617" y="5000555"/>
          <a:ext cx="7006619" cy="53630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6 529,59тыс. рублей.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25" y="5016263"/>
        <a:ext cx="6975203" cy="50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0.33303</cdr:x>
      <cdr:y>0.12161</cdr:y>
    </cdr:from>
    <cdr:to>
      <cdr:x>0.43166</cdr:x>
      <cdr:y>0.29849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8568" y="629219"/>
          <a:ext cx="686673" cy="915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0.14575</cdr:x>
      <cdr:y>0.04803</cdr:y>
    </cdr:from>
    <cdr:to>
      <cdr:x>0.42016</cdr:x>
      <cdr:y>0.69847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4699" y="259457"/>
          <a:ext cx="2569379" cy="3513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r>
            <a:rPr lang="ru-RU" sz="1400" b="1" dirty="0" smtClean="0"/>
            <a:t>Исполнение 2016г – </a:t>
          </a:r>
          <a:r>
            <a:rPr lang="ru-RU" sz="1600" b="1" dirty="0" smtClean="0"/>
            <a:t>746 743</a:t>
          </a:r>
        </a:p>
        <a:p xmlns:a="http://schemas.openxmlformats.org/drawingml/2006/main">
          <a:pPr algn="r"/>
          <a:endParaRPr lang="en-US" sz="14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r>
            <a:rPr lang="ru-RU" sz="1400" b="1" dirty="0" smtClean="0"/>
            <a:t>Первоначальный план 2017г – </a:t>
          </a:r>
          <a:r>
            <a:rPr lang="ru-RU" sz="1600" b="1" dirty="0" smtClean="0"/>
            <a:t>631 853</a:t>
          </a:r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en-US" sz="1400" b="1" dirty="0" smtClean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r>
            <a:rPr lang="ru-RU" sz="1400" b="1" dirty="0" smtClean="0"/>
            <a:t>Уточненный план 2017г – </a:t>
          </a:r>
          <a:r>
            <a:rPr lang="ru-RU" sz="1600" b="1" dirty="0" smtClean="0"/>
            <a:t>689 809</a:t>
          </a:r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r>
            <a:rPr lang="ru-RU" sz="1400" b="1" dirty="0"/>
            <a:t>И</a:t>
          </a:r>
          <a:r>
            <a:rPr lang="ru-RU" sz="1400" b="1" dirty="0" smtClean="0"/>
            <a:t>сполнение 2017г – </a:t>
          </a:r>
          <a:r>
            <a:rPr lang="ru-RU" sz="1600" b="1" dirty="0" smtClean="0"/>
            <a:t>688 394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0.11049</cdr:x>
      <cdr:y>0.27461</cdr:y>
    </cdr:from>
    <cdr:to>
      <cdr:x>0.2013</cdr:x>
      <cdr:y>0.44742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2520" y="1453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0.40933</cdr:x>
      <cdr:y>0</cdr:y>
    </cdr:from>
    <cdr:to>
      <cdr:x>0.64074</cdr:x>
      <cdr:y>0.05128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3832665" y="0"/>
          <a:ext cx="21667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2"/>
              </a:solidFill>
            </a:rPr>
            <a:t>Доля собственных – 8,54% </a:t>
          </a:r>
          <a:endParaRPr lang="en-US" sz="1200" b="1" dirty="0" smtClean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0.40933</cdr:x>
      <cdr:y>0.48907</cdr:y>
    </cdr:from>
    <cdr:to>
      <cdr:x>0.64074</cdr:x>
      <cdr:y>0.54034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3832665" y="2641922"/>
          <a:ext cx="21667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Доля </a:t>
          </a:r>
          <a:r>
            <a:rPr lang="ru-RU" sz="1200" b="1" dirty="0" smtClean="0">
              <a:solidFill>
                <a:schemeClr val="tx2"/>
              </a:solidFill>
            </a:rPr>
            <a:t>собственных</a:t>
          </a:r>
          <a:r>
            <a:rPr lang="ru-RU" sz="1200" b="1" dirty="0" smtClean="0"/>
            <a:t> – 9,80% </a:t>
          </a:r>
          <a:endParaRPr lang="en-US" sz="1200" b="1" dirty="0" smtClean="0"/>
        </a:p>
      </cdr:txBody>
    </cdr:sp>
  </cdr:relSizeAnchor>
  <cdr:relSizeAnchor xmlns:cdr="http://schemas.openxmlformats.org/drawingml/2006/chartDrawing">
    <cdr:from>
      <cdr:x>0.65478</cdr:x>
      <cdr:y>0.48907</cdr:y>
    </cdr:from>
    <cdr:to>
      <cdr:x>0.91077</cdr:x>
      <cdr:y>0.54034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6130899" y="2641922"/>
          <a:ext cx="239687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Доля </a:t>
          </a:r>
          <a:r>
            <a:rPr lang="ru-RU" sz="1200" b="1" dirty="0" smtClean="0">
              <a:solidFill>
                <a:schemeClr val="tx2"/>
              </a:solidFill>
            </a:rPr>
            <a:t>безвозмездных</a:t>
          </a:r>
          <a:r>
            <a:rPr lang="ru-RU" sz="1200" b="1" dirty="0" smtClean="0"/>
            <a:t>– 90,19% </a:t>
          </a:r>
          <a:endParaRPr lang="en-US" sz="1200" b="1" dirty="0" smtClean="0"/>
        </a:p>
      </cdr:txBody>
    </cdr:sp>
  </cdr:relSizeAnchor>
  <cdr:relSizeAnchor xmlns:cdr="http://schemas.openxmlformats.org/drawingml/2006/chartDrawing">
    <cdr:from>
      <cdr:x>0.66551</cdr:x>
      <cdr:y>0</cdr:y>
    </cdr:from>
    <cdr:to>
      <cdr:x>0.9215</cdr:x>
      <cdr:y>0.05128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6231395" y="0"/>
          <a:ext cx="239687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Доля </a:t>
          </a:r>
          <a:r>
            <a:rPr lang="ru-RU" sz="1200" b="1" dirty="0" smtClean="0">
              <a:solidFill>
                <a:schemeClr val="tx2"/>
              </a:solidFill>
            </a:rPr>
            <a:t>безвозмездных</a:t>
          </a:r>
          <a:r>
            <a:rPr lang="ru-RU" sz="1200" b="1" dirty="0" smtClean="0"/>
            <a:t>– 91,45% </a:t>
          </a:r>
          <a:endParaRPr lang="en-US" sz="1200" b="1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0.01206</cdr:x>
      <cdr:y>0.91523</cdr:y>
    </cdr:from>
    <cdr:to>
      <cdr:x>0.36923</cdr:x>
      <cdr:y>0.98699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9490" y="4710436"/>
          <a:ext cx="353811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2"/>
              </a:solidFill>
            </a:rPr>
            <a:t>Всего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2"/>
              </a:solidFill>
            </a:rPr>
            <a:t>59 796,62  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0.26602</cdr:x>
      <cdr:y>0.35301</cdr:y>
    </cdr:from>
    <cdr:to>
      <cdr:x>0.40045</cdr:x>
      <cdr:y>0.47483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635193" y="1872937"/>
          <a:ext cx="1331664" cy="6463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ru-RU" b="1" dirty="0" smtClean="0">
              <a:solidFill>
                <a:schemeClr val="tx2"/>
              </a:solidFill>
            </a:rPr>
            <a:t>3 286,23</a:t>
          </a:r>
          <a:endParaRPr lang="ru-RU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0.05536</cdr:y>
    </cdr:from>
    <cdr:to>
      <cdr:x>0.63443</cdr:x>
      <cdr:y>0.15688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4952999" y="293731"/>
          <a:ext cx="1331623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ru-RU" sz="1800" b="1" dirty="0" smtClean="0">
              <a:solidFill>
                <a:schemeClr val="tx2"/>
              </a:solidFill>
            </a:rPr>
            <a:t>7 246,69</a:t>
          </a:r>
          <a:endParaRPr lang="ru-RU" sz="18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0.73188</cdr:x>
      <cdr:y>0.03496</cdr:y>
    </cdr:from>
    <cdr:to>
      <cdr:x>0.86631</cdr:x>
      <cdr:y>0.13648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7250042" y="185505"/>
          <a:ext cx="1331623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ru-RU" sz="1800" b="1" dirty="0" smtClean="0">
              <a:solidFill>
                <a:schemeClr val="tx2"/>
              </a:solidFill>
            </a:rPr>
            <a:t>7 714,03</a:t>
          </a:r>
          <a:endParaRPr lang="ru-RU" sz="18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0.00916</cdr:x>
      <cdr:y>0.90644</cdr:y>
    </cdr:from>
    <cdr:to>
      <cdr:x>0.37726</cdr:x>
      <cdr:y>0.97648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90777" y="4779769"/>
          <a:ext cx="364633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2"/>
              </a:solidFill>
            </a:rPr>
            <a:t>Всего</a:t>
          </a:r>
          <a:r>
            <a:rPr lang="ru-RU" sz="1800" b="1" dirty="0" smtClean="0"/>
            <a:t> </a:t>
          </a:r>
          <a:r>
            <a:rPr lang="ru-RU" sz="1800" b="1" dirty="0" smtClean="0">
              <a:solidFill>
                <a:schemeClr val="tx2"/>
              </a:solidFill>
            </a:rPr>
            <a:t>7 714,03 тыс.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0.33303</cdr:x>
      <cdr:y>0.12161</cdr:y>
    </cdr:from>
    <cdr:to>
      <cdr:x>0.43166</cdr:x>
      <cdr:y>0.29849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8568" y="629219"/>
          <a:ext cx="686673" cy="915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0.14575</cdr:x>
      <cdr:y>0.04803</cdr:y>
    </cdr:from>
    <cdr:to>
      <cdr:x>0.42016</cdr:x>
      <cdr:y>0.63876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67594" y="267120"/>
          <a:ext cx="2763024" cy="3285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r>
            <a:rPr lang="ru-RU" sz="1400" b="1" dirty="0" smtClean="0"/>
            <a:t>Исполнение 2016г </a:t>
          </a:r>
          <a:endParaRPr lang="ru-RU" sz="1600" b="1" dirty="0" smtClean="0"/>
        </a:p>
        <a:p xmlns:a="http://schemas.openxmlformats.org/drawingml/2006/main">
          <a:pPr algn="r"/>
          <a:endParaRPr lang="en-US" sz="14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r>
            <a:rPr lang="ru-RU" sz="1400" b="1" dirty="0" smtClean="0"/>
            <a:t>Первоначальный план 2017г </a:t>
          </a:r>
          <a:endParaRPr lang="ru-RU" sz="16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en-US" sz="1400" b="1" dirty="0" smtClean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r>
            <a:rPr lang="ru-RU" sz="1400" b="1" dirty="0" smtClean="0"/>
            <a:t>Уточненный план 2017г </a:t>
          </a:r>
          <a:endParaRPr lang="ru-RU" sz="16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r>
            <a:rPr lang="ru-RU" sz="1400" b="1" dirty="0" smtClean="0"/>
            <a:t>Исполнение 2017г 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0.11049</cdr:x>
      <cdr:y>0.27461</cdr:y>
    </cdr:from>
    <cdr:to>
      <cdr:x>0.2013</cdr:x>
      <cdr:y>0.44742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2520" y="1453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0.85295</cdr:x>
      <cdr:y>0.02381</cdr:y>
    </cdr:from>
    <cdr:to>
      <cdr:x>0.96057</cdr:x>
      <cdr:y>0.09081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99357" y="144016"/>
          <a:ext cx="984099" cy="405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dirty="0" smtClean="0">
              <a:solidFill>
                <a:schemeClr val="tx2"/>
              </a:solidFill>
            </a:rPr>
            <a:t>       </a:t>
          </a:r>
          <a:r>
            <a:rPr lang="ru-RU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(по долям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6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t>31.05.2018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t>31.05.2018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2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3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6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8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8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3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6848581" y="0"/>
            <a:ext cx="3057420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6618127" y="0"/>
            <a:ext cx="1358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459906" y="0"/>
            <a:ext cx="1241689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13" y="1873584"/>
            <a:ext cx="520065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3" y="4572000"/>
            <a:ext cx="520065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38576" y="1828801"/>
            <a:ext cx="5014913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514" y="1828800"/>
            <a:ext cx="2451735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52513" y="5257800"/>
            <a:ext cx="371475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4159" y="5333098"/>
            <a:ext cx="3591455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38737" y="5257800"/>
            <a:ext cx="371475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2513" y="5257802"/>
            <a:ext cx="371475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38737" y="5257802"/>
            <a:ext cx="371475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5210526" y="5333098"/>
            <a:ext cx="3591455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2513" y="1828803"/>
            <a:ext cx="371475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138738" y="1828803"/>
            <a:ext cx="371475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5501879" y="2453879"/>
            <a:ext cx="6858000" cy="195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501186" y="3395615"/>
            <a:ext cx="6858000" cy="667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436498" y="3395615"/>
            <a:ext cx="6858000" cy="66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446" y="685800"/>
            <a:ext cx="839534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2513" y="685800"/>
            <a:ext cx="648111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5314160" y="0"/>
            <a:ext cx="4591841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5083707" y="0"/>
            <a:ext cx="1358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4925486" y="0"/>
            <a:ext cx="1241689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13" y="1873584"/>
            <a:ext cx="416052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3" y="4572000"/>
            <a:ext cx="416052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5479260" y="0"/>
            <a:ext cx="4426741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0029826" y="0"/>
            <a:ext cx="1052513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7818174" y="0"/>
            <a:ext cx="2087826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7505171" y="0"/>
            <a:ext cx="1358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7453578" y="0"/>
            <a:ext cx="1186656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7453578" y="0"/>
            <a:ext cx="1186656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0" y="2914650"/>
            <a:ext cx="653796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511" y="4589465"/>
            <a:ext cx="653795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738" y="1828801"/>
            <a:ext cx="371475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513" y="1828801"/>
            <a:ext cx="371475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2513" y="2705100"/>
            <a:ext cx="371475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38738" y="1828801"/>
            <a:ext cx="371475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38738" y="2705100"/>
            <a:ext cx="371475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671" y="1828800"/>
            <a:ext cx="4977765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514" y="1828800"/>
            <a:ext cx="2451735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9906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2"/>
            <a:ext cx="9906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8"/>
            <a:ext cx="9906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514" y="1828800"/>
            <a:ext cx="78009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30553" y="6374999"/>
            <a:ext cx="120307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52512" y="6374999"/>
            <a:ext cx="50726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9064" y="6374999"/>
            <a:ext cx="111442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" y="2042160"/>
            <a:ext cx="5364480" cy="2331720"/>
          </a:xfrm>
        </p:spPr>
        <p:txBody>
          <a:bodyPr>
            <a:no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400" b="1" i="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</a:t>
            </a:r>
            <a:r>
              <a:rPr lang="ru-RU" sz="3400" b="1" i="0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Тигильского</a:t>
            </a:r>
            <a:r>
              <a:rPr lang="ru-RU" sz="3400" b="1" i="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2017 год</a:t>
            </a:r>
            <a:endParaRPr lang="ru-RU" sz="3400" b="1" i="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r="25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368" y="255135"/>
            <a:ext cx="8318832" cy="10368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бюджет района за 2017 год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10</a:t>
            </a:fld>
            <a:endParaRPr lang="ru-RU" dirty="0"/>
          </a:p>
        </p:txBody>
      </p:sp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8371567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579"/>
            <a:ext cx="9906000" cy="53573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42770851"/>
              </p:ext>
            </p:extLst>
          </p:nvPr>
        </p:nvGraphicFramePr>
        <p:xfrm>
          <a:off x="0" y="1356691"/>
          <a:ext cx="6516546" cy="480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43238"/>
              </p:ext>
            </p:extLst>
          </p:nvPr>
        </p:nvGraphicFramePr>
        <p:xfrm>
          <a:off x="4953000" y="2514602"/>
          <a:ext cx="4788461" cy="415178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785730"/>
                <a:gridCol w="844827"/>
                <a:gridCol w="646043"/>
                <a:gridCol w="800760"/>
                <a:gridCol w="711101"/>
              </a:tblGrid>
              <a:tr h="3422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 2016г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План 2017г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Исполнение 2017г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% </a:t>
                      </a: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исполнения за 2017г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9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682 925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622 608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620 883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99,7%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Дотации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208 885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175 135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175 135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100,0%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Субсидии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154 254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116 785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116 687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99,9%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Субвенции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292 209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306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729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305 131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99,5%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9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27 928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23 709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23 682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99,9%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Возврат остатков, субсидий, </a:t>
                      </a: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субвенций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--1 071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--57,4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149774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В отчетном году в бюджет </a:t>
            </a:r>
            <a:r>
              <a:rPr lang="ru-RU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dirty="0" smtClean="0">
                <a:solidFill>
                  <a:schemeClr val="tx2"/>
                </a:solidFill>
              </a:rPr>
              <a:t> муниципального </a:t>
            </a:r>
            <a:r>
              <a:rPr lang="ru-RU" dirty="0">
                <a:solidFill>
                  <a:schemeClr val="tx2"/>
                </a:solidFill>
              </a:rPr>
              <a:t>района поступило </a:t>
            </a:r>
            <a:r>
              <a:rPr lang="ru-RU" b="1" dirty="0" smtClean="0">
                <a:solidFill>
                  <a:schemeClr val="tx2"/>
                </a:solidFill>
              </a:rPr>
              <a:t>620 883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руб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межбюджетных </a:t>
            </a:r>
            <a:r>
              <a:rPr lang="ru-RU" dirty="0" smtClean="0">
                <a:solidFill>
                  <a:schemeClr val="tx2"/>
                </a:solidFill>
              </a:rPr>
              <a:t>трансфертов, или 99,7% от плана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монеты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" y="1533644"/>
            <a:ext cx="8611565" cy="47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0634551"/>
              </p:ext>
            </p:extLst>
          </p:nvPr>
        </p:nvGraphicFramePr>
        <p:xfrm>
          <a:off x="144144" y="1533644"/>
          <a:ext cx="9761855" cy="514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87" y="255135"/>
            <a:ext cx="7332802" cy="1036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Дотации</a:t>
            </a:r>
            <a:endParaRPr lang="ru-RU" sz="2400" dirty="0"/>
          </a:p>
        </p:txBody>
      </p:sp>
      <p:pic>
        <p:nvPicPr>
          <p:cNvPr id="7" name="Picture 9" descr="ger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4"/>
          <p:cNvSpPr txBox="1"/>
          <p:nvPr/>
        </p:nvSpPr>
        <p:spPr>
          <a:xfrm>
            <a:off x="8371567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48645500"/>
              </p:ext>
            </p:extLst>
          </p:nvPr>
        </p:nvGraphicFramePr>
        <p:xfrm>
          <a:off x="-129250" y="1203767"/>
          <a:ext cx="10035250" cy="565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264" y="255135"/>
            <a:ext cx="7495225" cy="1036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Субсидии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12</a:t>
            </a:fld>
            <a:endParaRPr lang="ru-RU" dirty="0"/>
          </a:p>
        </p:txBody>
      </p:sp>
      <p:pic>
        <p:nvPicPr>
          <p:cNvPr id="1029" name="Picture 5" descr="C:\Users\econ11\Desktop\картинки\d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3" y="5292964"/>
            <a:ext cx="2058364" cy="163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con11\Desktop\картинки\58590_47_1193302933_783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" y="1626872"/>
            <a:ext cx="1231619" cy="131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385" y="5973060"/>
            <a:ext cx="7000992" cy="8561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Субсидии бюджетам муниципальных районов на государственную поддержку малого и среднего предпринимательства, включая крестьянские (фермерские) хозяйства, а также на реализацию мероприятий по поддержке молодежного предпринимательства </a:t>
            </a:r>
            <a:r>
              <a:rPr lang="ru-RU" sz="1400" dirty="0" smtClean="0">
                <a:solidFill>
                  <a:schemeClr val="tx2"/>
                </a:solidFill>
              </a:rPr>
              <a:t>          </a:t>
            </a:r>
            <a:r>
              <a:rPr lang="ru-RU" sz="1400" b="1" dirty="0" smtClean="0">
                <a:solidFill>
                  <a:schemeClr val="tx2"/>
                </a:solidFill>
              </a:rPr>
              <a:t>36,0 тыс. руб.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4062" y="3427680"/>
            <a:ext cx="6984349" cy="4282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2"/>
                </a:solidFill>
              </a:rPr>
              <a:t>Субсидия </a:t>
            </a:r>
            <a:r>
              <a:rPr lang="ru-RU" sz="1400" dirty="0" smtClean="0">
                <a:solidFill>
                  <a:schemeClr val="tx2"/>
                </a:solidFill>
              </a:rPr>
              <a:t>бюджетам муниципальных районов </a:t>
            </a:r>
            <a:r>
              <a:rPr lang="ru-RU" sz="1400" dirty="0" smtClean="0">
                <a:solidFill>
                  <a:schemeClr val="tx2"/>
                </a:solidFill>
              </a:rPr>
              <a:t>на </a:t>
            </a:r>
            <a:r>
              <a:rPr lang="ru-RU" sz="1400" dirty="0">
                <a:solidFill>
                  <a:schemeClr val="tx2"/>
                </a:solidFill>
              </a:rPr>
              <a:t>реализацию программ поддержки социально ориентировочных некоммерческих организаций 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79,4 тыс. руб.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4062" y="3876701"/>
            <a:ext cx="7000992" cy="418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Субсидия </a:t>
            </a:r>
            <a:r>
              <a:rPr lang="ru-RU" sz="1400" dirty="0" smtClean="0">
                <a:solidFill>
                  <a:schemeClr val="tx2"/>
                </a:solidFill>
              </a:rPr>
              <a:t>бюджетам муниципальных районов на </a:t>
            </a:r>
            <a:r>
              <a:rPr lang="ru-RU" sz="1400" dirty="0" smtClean="0">
                <a:solidFill>
                  <a:schemeClr val="tx2"/>
                </a:solidFill>
              </a:rPr>
              <a:t>стимулирование </a:t>
            </a:r>
            <a:r>
              <a:rPr lang="ru-RU" sz="1400" dirty="0">
                <a:solidFill>
                  <a:schemeClr val="tx2"/>
                </a:solidFill>
              </a:rPr>
              <a:t>развития жилищного </a:t>
            </a:r>
            <a:r>
              <a:rPr lang="ru-RU" sz="1400" dirty="0" smtClean="0">
                <a:solidFill>
                  <a:schemeClr val="tx2"/>
                </a:solidFill>
              </a:rPr>
              <a:t>строительства 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3 960,0 тыс. руб.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62385" y="4322288"/>
            <a:ext cx="7000992" cy="4531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Субсидия бюджетам муниципальных районов </a:t>
            </a:r>
            <a:r>
              <a:rPr lang="ru-RU" sz="1400" dirty="0">
                <a:solidFill>
                  <a:schemeClr val="tx2"/>
                </a:solidFill>
              </a:rPr>
              <a:t>на выравнивание обеспеченности муниципального </a:t>
            </a:r>
            <a:r>
              <a:rPr lang="ru-RU" sz="1400" dirty="0" smtClean="0">
                <a:solidFill>
                  <a:schemeClr val="tx2"/>
                </a:solidFill>
              </a:rPr>
              <a:t>образования </a:t>
            </a:r>
            <a:r>
              <a:rPr lang="ru-RU" sz="1400" b="1" dirty="0" smtClean="0">
                <a:solidFill>
                  <a:schemeClr val="tx2"/>
                </a:solidFill>
              </a:rPr>
              <a:t>99 </a:t>
            </a:r>
            <a:r>
              <a:rPr lang="ru-RU" sz="1400" b="1" dirty="0" smtClean="0">
                <a:solidFill>
                  <a:schemeClr val="tx2"/>
                </a:solidFill>
              </a:rPr>
              <a:t>957,99 тыс. руб.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6" name="Picture 9" descr="ger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4"/>
          <p:cNvSpPr txBox="1"/>
          <p:nvPr/>
        </p:nvSpPr>
        <p:spPr>
          <a:xfrm>
            <a:off x="8335039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335696" y="3140765"/>
            <a:ext cx="426689" cy="3076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35696" y="3448438"/>
            <a:ext cx="418366" cy="214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35696" y="3448438"/>
            <a:ext cx="418366" cy="6374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35696" y="3448438"/>
            <a:ext cx="418366" cy="10732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1" idx="1"/>
          </p:cNvCxnSpPr>
          <p:nvPr/>
        </p:nvCxnSpPr>
        <p:spPr>
          <a:xfrm>
            <a:off x="2335696" y="3574262"/>
            <a:ext cx="426689" cy="28268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78374127"/>
              </p:ext>
            </p:extLst>
          </p:nvPr>
        </p:nvGraphicFramePr>
        <p:xfrm>
          <a:off x="-129250" y="1203767"/>
          <a:ext cx="10035250" cy="565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264" y="255135"/>
            <a:ext cx="7495225" cy="1036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Субвенции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13</a:t>
            </a:fld>
            <a:endParaRPr lang="ru-RU" dirty="0"/>
          </a:p>
        </p:txBody>
      </p:sp>
      <p:pic>
        <p:nvPicPr>
          <p:cNvPr id="1029" name="Picture 5" descr="C:\Users\econ11\Desktop\картинки\d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2" y="5292964"/>
            <a:ext cx="2058364" cy="163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con11\Desktop\картинки\58590_47_1193302933_783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" y="1938296"/>
            <a:ext cx="1231619" cy="131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47372" y="2395331"/>
            <a:ext cx="7058628" cy="5452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Субвенция на содержание ребенка в семье опекуна и приемной семье, а также вознаграждение, причитающееся приемному родителю </a:t>
            </a:r>
            <a:r>
              <a:rPr lang="ru-RU" sz="1400" b="1" dirty="0" smtClean="0">
                <a:solidFill>
                  <a:schemeClr val="tx2"/>
                </a:solidFill>
              </a:rPr>
              <a:t>19 608,05 тыс. рублей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9547" y="3021496"/>
            <a:ext cx="7058628" cy="461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Субвенция на государственную регистрацию актов гражданского состояния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679,30 тыс. рублей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7372" y="3608373"/>
            <a:ext cx="7058628" cy="6955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Субвенция на компенсацию части платы, взимаемой с родителей за присмотр и уход за детьми, посещающими образовательные организации, реализующие образовательные программы дошкольного образования  </a:t>
            </a:r>
            <a:r>
              <a:rPr lang="ru-RU" sz="1400" b="1" dirty="0" smtClean="0">
                <a:solidFill>
                  <a:schemeClr val="tx2"/>
                </a:solidFill>
              </a:rPr>
              <a:t>4 208,10 тыс. рублей.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35195" y="4403034"/>
            <a:ext cx="7034277" cy="4282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Субвенция на ежемесячное денежное вознаграждение за классное руководство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1 312,22 тыс. рублей.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35195" y="4931592"/>
            <a:ext cx="7034277" cy="5104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Субвенция на выплату единовременного пособия при всех формах устройства детей, лишенных родительского попечения, в семью 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50,98 тыс. рублей.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7372" y="5618843"/>
            <a:ext cx="7034277" cy="4843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Субвенция на осуществление первичного воинского учета на территориях, где отсутствуют военные комиссариаты  </a:t>
            </a:r>
            <a:r>
              <a:rPr lang="ru-RU" sz="1400" b="1" dirty="0" smtClean="0">
                <a:solidFill>
                  <a:schemeClr val="tx2"/>
                </a:solidFill>
              </a:rPr>
              <a:t>986,6 тыс. рублей.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6" name="Picture 9" descr="ger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4"/>
          <p:cNvSpPr txBox="1"/>
          <p:nvPr/>
        </p:nvSpPr>
        <p:spPr>
          <a:xfrm>
            <a:off x="8347216" y="1183091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endCxn id="9" idx="1"/>
          </p:cNvCxnSpPr>
          <p:nvPr/>
        </p:nvCxnSpPr>
        <p:spPr>
          <a:xfrm flipV="1">
            <a:off x="2387446" y="2667966"/>
            <a:ext cx="459926" cy="10790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1"/>
          </p:cNvCxnSpPr>
          <p:nvPr/>
        </p:nvCxnSpPr>
        <p:spPr>
          <a:xfrm flipV="1">
            <a:off x="2387446" y="3252024"/>
            <a:ext cx="472101" cy="4950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1" idx="1"/>
          </p:cNvCxnSpPr>
          <p:nvPr/>
        </p:nvCxnSpPr>
        <p:spPr>
          <a:xfrm>
            <a:off x="2387446" y="3747052"/>
            <a:ext cx="459926" cy="2090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2" idx="1"/>
          </p:cNvCxnSpPr>
          <p:nvPr/>
        </p:nvCxnSpPr>
        <p:spPr>
          <a:xfrm>
            <a:off x="2387446" y="3747052"/>
            <a:ext cx="447749" cy="8701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2387446" y="3747052"/>
            <a:ext cx="447749" cy="14397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4" idx="1"/>
          </p:cNvCxnSpPr>
          <p:nvPr/>
        </p:nvCxnSpPr>
        <p:spPr>
          <a:xfrm>
            <a:off x="2387446" y="3747052"/>
            <a:ext cx="459926" cy="21139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con11\Desktop\картинки\tn_214719_b74584f8fc19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754"/>
            <a:ext cx="9905999" cy="52792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661" y="255135"/>
            <a:ext cx="7491828" cy="1036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Иные межбюджетные трансферты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79315"/>
            <a:ext cx="6898425" cy="245292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межбюджетным трансфертам,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муниципальных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из бюджетов поселений на 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части полномочий по решению вопросов местного значения в соответствии с заключенными соглашениями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исполнены в сумме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3 567,48 тыс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межбюджетным трансфертам,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бюджетам муниципальных районов на повышение оплаты труда работникам муниципальных учреждений культуры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в сумме                      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1 619,02 тыс. руб.;</a:t>
            </a:r>
          </a:p>
          <a:p>
            <a:pPr>
              <a:buFontTx/>
              <a:buChar char="-"/>
            </a:pPr>
            <a:endParaRPr lang="ru-RU" sz="16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econ11\Desktop\картинки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52" y="2079314"/>
            <a:ext cx="3007574" cy="2230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74" y="4185069"/>
            <a:ext cx="9833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межбюджетным трансфертам,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бюджетам муниципальных районов на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         экономического и социального развития коренных малочисленных народов Севера, 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ибири и Дальнего Востока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в сумме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894,03 тыс. руб.;</a:t>
            </a:r>
          </a:p>
          <a:p>
            <a:pPr lvl="0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межбюджетным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трансфертам,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бюджетам муниципальных районов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17 601,87 тыс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доставку оборудования котельной №4 в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с.Тигиль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031,08 тыс. руб.; на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сетей тепло и водоснабжения в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с.Тигиль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9 547,61 тыс.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 на реализацию мероприятий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физкультурно-спортивного комплекса "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труду и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обороне« в КК 23,18 тыс. руб.)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904" y="1248317"/>
            <a:ext cx="990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при плановых назначениях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23 709,22 тыс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23 682,41 тыс. руб.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99,89%,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8371567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48"/>
            <a:ext cx="9906000" cy="534725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04914" y="1981200"/>
            <a:ext cx="78009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altLang="ru-RU" sz="4000" i="1" dirty="0" smtClean="0">
                <a:solidFill>
                  <a:schemeClr val="tx2"/>
                </a:solidFill>
              </a:rPr>
              <a:t>Исполнение бюджета </a:t>
            </a:r>
            <a:r>
              <a:rPr lang="ru-RU" altLang="ru-RU" sz="4000" i="1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altLang="ru-RU" sz="4000" i="1" dirty="0" smtClean="0">
                <a:solidFill>
                  <a:schemeClr val="tx2"/>
                </a:solidFill>
              </a:rPr>
              <a:t> муниципального района </a:t>
            </a:r>
            <a:r>
              <a:rPr lang="ru-RU" altLang="ru-RU" sz="4000" b="1" i="1" dirty="0">
                <a:solidFill>
                  <a:schemeClr val="tx2"/>
                </a:solidFill>
              </a:rPr>
              <a:t>по </a:t>
            </a:r>
            <a:r>
              <a:rPr lang="ru-RU" altLang="ru-RU" sz="4000" b="1" i="1" dirty="0" smtClean="0">
                <a:solidFill>
                  <a:schemeClr val="tx2"/>
                </a:solidFill>
              </a:rPr>
              <a:t>расходам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8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16</a:t>
            </a:fld>
            <a:endParaRPr lang="ru-RU" dirty="0"/>
          </a:p>
        </p:txBody>
      </p:sp>
      <p:pic>
        <p:nvPicPr>
          <p:cNvPr id="7" name="Picture 3" descr="C:\Users\econ11\Desktop\1453733174_1id760442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157"/>
            <a:ext cx="9832063" cy="5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483508"/>
              </p:ext>
            </p:extLst>
          </p:nvPr>
        </p:nvGraphicFramePr>
        <p:xfrm>
          <a:off x="0" y="1574157"/>
          <a:ext cx="9542190" cy="540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12111" y="255135"/>
            <a:ext cx="7441378" cy="1036850"/>
          </a:xfrm>
        </p:spPr>
        <p:txBody>
          <a:bodyPr>
            <a:noAutofit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муниципального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Тигильский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район»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годы.</a:t>
            </a:r>
            <a:endParaRPr lang="ru-RU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30804"/>
            <a:ext cx="9905999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113" y="133668"/>
            <a:ext cx="8341068" cy="103685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Структура расходов районного бюджета по разделам бюджетной классификации за 2017 год.</a:t>
            </a:r>
            <a:endParaRPr lang="ru-RU" sz="24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4145" y="1643605"/>
            <a:ext cx="534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Исполнение районного бюджета за 2017 год по разделам бюджетной классификации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2999" y="198215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Тыс.рублей</a:t>
            </a:r>
            <a:endParaRPr lang="ru-RU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0305455"/>
              </p:ext>
            </p:extLst>
          </p:nvPr>
        </p:nvGraphicFramePr>
        <p:xfrm>
          <a:off x="5833368" y="1643605"/>
          <a:ext cx="3985545" cy="45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8371566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94047"/>
              </p:ext>
            </p:extLst>
          </p:nvPr>
        </p:nvGraphicFramePr>
        <p:xfrm>
          <a:off x="106888" y="2228380"/>
          <a:ext cx="5590733" cy="4427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777"/>
                <a:gridCol w="1962596"/>
                <a:gridCol w="926277"/>
                <a:gridCol w="773314"/>
                <a:gridCol w="688149"/>
                <a:gridCol w="576620"/>
              </a:tblGrid>
              <a:tr h="763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Раздел, подраздел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показателя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Годовой объем ассигнований на 2017год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Исполнение за 2017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% в общей сумме расходов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102 178,06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101 256,84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99,10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14,42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Национальная оборона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986,60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986,60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100,00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0,14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2 824,53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2 764,53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97,88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0,39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2 984,00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2 984,00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100,00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0,42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31 213,92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25 884,92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82,93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3,69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30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Образование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352 783,71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351 725,49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99,70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50,08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Культура и  кинематография 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53 701,68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51 568,70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96,03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7,34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Социальная политика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71 372,36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69 770,42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97,76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9,93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Спорт и физическая культура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893,00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866,18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97,00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0,12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3 000,00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3 000,00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100,00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0,43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Межбюджетные трансферты общего характера бюджетам сельских поселений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91641,08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91485,08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99,83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13,03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Расходы всего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713 578,94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702 292,76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98,42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20865"/>
            <a:ext cx="9905999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113" y="133668"/>
            <a:ext cx="8341068" cy="103685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Структура расходов районного бюджета по видам расходов за 2017 год</a:t>
            </a:r>
            <a:endParaRPr lang="ru-RU" sz="24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8371566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80789"/>
              </p:ext>
            </p:extLst>
          </p:nvPr>
        </p:nvGraphicFramePr>
        <p:xfrm>
          <a:off x="0" y="1564534"/>
          <a:ext cx="9905999" cy="529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40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652"/>
            <a:ext cx="9906000" cy="5357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357" y="133668"/>
            <a:ext cx="7855933" cy="1036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муниципальных программ в 2017 году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57378799"/>
              </p:ext>
            </p:extLst>
          </p:nvPr>
        </p:nvGraphicFramePr>
        <p:xfrm>
          <a:off x="69573" y="1202802"/>
          <a:ext cx="9836427" cy="576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2565" y="3385458"/>
            <a:ext cx="358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При плане </a:t>
            </a:r>
            <a:r>
              <a:rPr lang="ru-RU" b="1" dirty="0" smtClean="0">
                <a:solidFill>
                  <a:schemeClr val="tx2"/>
                </a:solidFill>
              </a:rPr>
              <a:t>711 315,08 </a:t>
            </a:r>
            <a:r>
              <a:rPr lang="ru-RU" dirty="0" smtClean="0">
                <a:solidFill>
                  <a:schemeClr val="tx2"/>
                </a:solidFill>
              </a:rPr>
              <a:t>тыс. рублей исполнение составило </a:t>
            </a:r>
            <a:r>
              <a:rPr lang="ru-RU" b="1" dirty="0" smtClean="0">
                <a:solidFill>
                  <a:schemeClr val="tx2"/>
                </a:solidFill>
              </a:rPr>
              <a:t>700 028,90 </a:t>
            </a:r>
            <a:r>
              <a:rPr lang="ru-RU" dirty="0" smtClean="0">
                <a:solidFill>
                  <a:schemeClr val="tx2"/>
                </a:solidFill>
              </a:rPr>
              <a:t>тыс. рублей или </a:t>
            </a:r>
            <a:r>
              <a:rPr lang="ru-RU" b="1" dirty="0" smtClean="0">
                <a:solidFill>
                  <a:schemeClr val="tx2"/>
                </a:solidFill>
              </a:rPr>
              <a:t>98,41%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9" descr="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4"/>
          <p:cNvSpPr txBox="1"/>
          <p:nvPr/>
        </p:nvSpPr>
        <p:spPr>
          <a:xfrm>
            <a:off x="8371567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48"/>
            <a:ext cx="9906000" cy="534725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04914" y="1981200"/>
            <a:ext cx="78009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chemeClr val="tx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000" i="1" dirty="0" smtClean="0">
                <a:solidFill>
                  <a:schemeClr val="tx2"/>
                </a:solidFill>
              </a:rPr>
              <a:t>Основные характеристики исполнения бюджета </a:t>
            </a:r>
            <a:r>
              <a:rPr lang="ru-RU" altLang="ru-RU" sz="4000" i="1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altLang="ru-RU" sz="4000" i="1" dirty="0" smtClean="0">
                <a:solidFill>
                  <a:schemeClr val="tx2"/>
                </a:solidFill>
              </a:rPr>
              <a:t> муниципального района</a:t>
            </a:r>
            <a:endParaRPr lang="ru-RU" sz="4000" i="1" dirty="0">
              <a:solidFill>
                <a:schemeClr val="tx2"/>
              </a:solidFill>
            </a:endParaRPr>
          </a:p>
        </p:txBody>
      </p:sp>
      <p:pic>
        <p:nvPicPr>
          <p:cNvPr id="8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3" y="1510579"/>
            <a:ext cx="9905999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113" y="133668"/>
            <a:ext cx="8341068" cy="103685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Структура межбюджетных трансфертов местным бюджетам в 2017 году.</a:t>
            </a:r>
            <a:endParaRPr lang="ru-RU" sz="24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8371566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288166"/>
              </p:ext>
            </p:extLst>
          </p:nvPr>
        </p:nvGraphicFramePr>
        <p:xfrm>
          <a:off x="242296" y="2412851"/>
          <a:ext cx="4879670" cy="356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443"/>
                <a:gridCol w="1759227"/>
                <a:gridCol w="1524000"/>
              </a:tblGrid>
              <a:tr h="9890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Исполнение  2016 года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Исполнение 2017 года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585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Дотации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80 985,56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88 308,58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659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Субвенции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21 386,78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20 239,00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156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Иные МБТ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45 065,91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33 105,44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339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ИТОГО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147 438,25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141 653,02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64365309"/>
              </p:ext>
            </p:extLst>
          </p:nvPr>
        </p:nvGraphicFramePr>
        <p:xfrm>
          <a:off x="5565012" y="1703240"/>
          <a:ext cx="3985545" cy="45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22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174" y="255135"/>
            <a:ext cx="7412315" cy="1036850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21</a:t>
            </a:fld>
            <a:endParaRPr lang="ru-RU" dirty="0"/>
          </a:p>
        </p:txBody>
      </p:sp>
      <p:pic>
        <p:nvPicPr>
          <p:cNvPr id="4" name="Picture 9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Z:\_Для Обмена\Культура 2016\2015\ФОТО для книги\Виды Тигиля\DSC01324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809"/>
            <a:ext cx="9906000" cy="5357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8950" y="1073426"/>
            <a:ext cx="8589963" cy="15113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2"/>
                </a:solidFill>
                <a:latin typeface="Monotype Corsiva" pitchFamily="66" charset="0"/>
              </a:rPr>
              <a:t>Отчет об исполнении бюджета </a:t>
            </a:r>
            <a:r>
              <a:rPr lang="ru-RU" altLang="ru-RU" sz="1800" b="1" i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altLang="ru-RU" sz="1800" b="1" i="1" dirty="0" err="1" smtClean="0">
                <a:solidFill>
                  <a:schemeClr val="tx2"/>
                </a:solidFill>
                <a:latin typeface="Monotype Corsiva" pitchFamily="66" charset="0"/>
              </a:rPr>
              <a:t>Тигильского</a:t>
            </a:r>
            <a:r>
              <a:rPr lang="ru-RU" altLang="ru-RU" sz="1800" b="1" i="1" dirty="0" smtClean="0">
                <a:solidFill>
                  <a:schemeClr val="tx2"/>
                </a:solidFill>
                <a:latin typeface="Monotype Corsiva" pitchFamily="66" charset="0"/>
              </a:rPr>
              <a:t> муниципального района за  2017 </a:t>
            </a:r>
            <a:r>
              <a:rPr lang="ru-RU" altLang="ru-RU" sz="1800" b="1" i="1" dirty="0">
                <a:solidFill>
                  <a:schemeClr val="tx2"/>
                </a:solidFill>
                <a:latin typeface="Monotype Corsiva" pitchFamily="66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подготовлен  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бюджетным отделом Финансового 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управления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Администрации 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муниципального образования «</a:t>
            </a:r>
            <a:r>
              <a:rPr lang="ru-RU" altLang="ru-RU" sz="1800" b="1" dirty="0" err="1">
                <a:solidFill>
                  <a:schemeClr val="tx2"/>
                </a:solidFill>
                <a:latin typeface="Monotype Corsiva" pitchFamily="66" charset="0"/>
              </a:rPr>
              <a:t>Тигильский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 муниципальный район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»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 Ответственные исполнители: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Начальник финансового управления 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Е.В. Токарь, начальник бюджетного отдела Е.Н. Тихонова, 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консультант 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бюджетного отдела  Я.М. </a:t>
            </a:r>
            <a:r>
              <a:rPr lang="ru-RU" altLang="ru-RU" sz="1800" b="1" dirty="0" err="1" smtClean="0">
                <a:solidFill>
                  <a:schemeClr val="tx2"/>
                </a:solidFill>
                <a:latin typeface="Monotype Corsiva" pitchFamily="66" charset="0"/>
              </a:rPr>
              <a:t>Сунчугашева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endParaRPr lang="ru-RU" altLang="ru-RU" sz="18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главный специалист-эксперт 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бюджетного отдела Д.А. Степанова.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тел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. </a:t>
            </a:r>
            <a:r>
              <a:rPr lang="en-US" altLang="ru-RU" sz="1800" b="1" dirty="0">
                <a:solidFill>
                  <a:schemeClr val="tx2"/>
                </a:solidFill>
                <a:latin typeface="Monotype Corsiva" pitchFamily="66" charset="0"/>
              </a:rPr>
              <a:t>(</a:t>
            </a:r>
            <a:r>
              <a:rPr lang="ru-RU" altLang="ru-RU" sz="1800" b="1" dirty="0">
                <a:solidFill>
                  <a:schemeClr val="tx2"/>
                </a:solidFill>
                <a:latin typeface="Monotype Corsiva" pitchFamily="66" charset="0"/>
              </a:rPr>
              <a:t>8-</a:t>
            </a:r>
            <a:r>
              <a:rPr lang="en-US" altLang="ru-RU" sz="1800" b="1" dirty="0">
                <a:solidFill>
                  <a:schemeClr val="tx2"/>
                </a:solidFill>
                <a:latin typeface="Monotype Corsiva" pitchFamily="66" charset="0"/>
              </a:rPr>
              <a:t>41537) </a:t>
            </a:r>
            <a:r>
              <a:rPr lang="ru-RU" altLang="ru-RU" sz="1800" b="1" dirty="0" smtClean="0">
                <a:solidFill>
                  <a:schemeClr val="tx2"/>
                </a:solidFill>
                <a:latin typeface="Monotype Corsiva" pitchFamily="66" charset="0"/>
              </a:rPr>
              <a:t>21-8-40, 21-6-97</a:t>
            </a:r>
            <a:endParaRPr lang="ru-RU" altLang="ru-RU" sz="18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b="1" dirty="0" smtClean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447" y="1331323"/>
            <a:ext cx="5911702" cy="256032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 Antiqua" panose="02040602050305030304" pitchFamily="18" charset="0"/>
              </a:rPr>
              <a:t>Спасибо 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60" y="0"/>
            <a:ext cx="4426741" cy="6858000"/>
          </a:xfrm>
        </p:spPr>
      </p:pic>
    </p:spTree>
    <p:extLst>
      <p:ext uri="{BB962C8B-B14F-4D97-AF65-F5344CB8AC3E}">
        <p14:creationId xmlns:p14="http://schemas.microsoft.com/office/powerpoint/2010/main" val="16811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626"/>
            <a:ext cx="9906000" cy="5347252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1600" y="44726"/>
            <a:ext cx="8737404" cy="12821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Основные параметры районного бюджета за 2017 год.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768" y="1535090"/>
            <a:ext cx="278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Расходы бюджета </a:t>
            </a:r>
            <a:r>
              <a:rPr lang="ru-RU" sz="1600" b="1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район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068" y="1535090"/>
            <a:ext cx="282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Доходы бюджета </a:t>
            </a:r>
            <a:r>
              <a:rPr lang="ru-RU" sz="1600" b="1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район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891" y="3091033"/>
            <a:ext cx="30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Дефицит бюджета 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район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99166342"/>
              </p:ext>
            </p:extLst>
          </p:nvPr>
        </p:nvGraphicFramePr>
        <p:xfrm>
          <a:off x="2890491" y="3878836"/>
          <a:ext cx="3242228" cy="28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105576"/>
              </p:ext>
            </p:extLst>
          </p:nvPr>
        </p:nvGraphicFramePr>
        <p:xfrm>
          <a:off x="128460" y="2445026"/>
          <a:ext cx="3305092" cy="344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15470754"/>
              </p:ext>
            </p:extLst>
          </p:nvPr>
        </p:nvGraphicFramePr>
        <p:xfrm>
          <a:off x="6352572" y="2703443"/>
          <a:ext cx="3553428" cy="306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Picture 9" descr="g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96276" y="1227313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9698" y="2752479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689 809,25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4594" y="3780985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688 394,12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57587" y="4266427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-23 769,69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43668" y="4219271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-13 898,63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13874" y="2728316"/>
            <a:ext cx="1107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713 578,94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86554" y="3780985"/>
            <a:ext cx="1107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702 292,76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con11\Desktop\1453733174_1id760442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157"/>
            <a:ext cx="9832063" cy="5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355413"/>
              </p:ext>
            </p:extLst>
          </p:nvPr>
        </p:nvGraphicFramePr>
        <p:xfrm>
          <a:off x="0" y="1574157"/>
          <a:ext cx="9363286" cy="540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111" y="255135"/>
            <a:ext cx="7441378" cy="1036850"/>
          </a:xfrm>
        </p:spPr>
        <p:txBody>
          <a:bodyPr>
            <a:noAutofit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доходной части бюджета муниципального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Тигильский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район»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годы.</a:t>
            </a:r>
            <a:endParaRPr lang="ru-RU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4"/>
          <p:cNvSpPr txBox="1"/>
          <p:nvPr/>
        </p:nvSpPr>
        <p:spPr>
          <a:xfrm>
            <a:off x="8297630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48"/>
            <a:ext cx="9906000" cy="534725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04914" y="1981200"/>
            <a:ext cx="78009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altLang="ru-RU" sz="4000" i="1" dirty="0" smtClean="0">
                <a:solidFill>
                  <a:schemeClr val="tx2"/>
                </a:solidFill>
              </a:rPr>
              <a:t>Исполнение бюджета </a:t>
            </a:r>
            <a:r>
              <a:rPr lang="ru-RU" altLang="ru-RU" sz="4000" i="1" dirty="0" err="1" smtClean="0">
                <a:solidFill>
                  <a:schemeClr val="tx2"/>
                </a:solidFill>
              </a:rPr>
              <a:t>Тигильского</a:t>
            </a:r>
            <a:r>
              <a:rPr lang="ru-RU" altLang="ru-RU" sz="4000" i="1" dirty="0" smtClean="0">
                <a:solidFill>
                  <a:schemeClr val="tx2"/>
                </a:solidFill>
              </a:rPr>
              <a:t> муниципального района </a:t>
            </a:r>
            <a:r>
              <a:rPr lang="ru-RU" altLang="ru-RU" sz="4000" b="1" i="1" dirty="0">
                <a:solidFill>
                  <a:schemeClr val="tx2"/>
                </a:solidFill>
              </a:rPr>
              <a:t>по доходам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8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on11\Desktop\картинки\iUMI70L9W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353"/>
            <a:ext cx="9906000" cy="53056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660" y="255135"/>
            <a:ext cx="8290339" cy="1036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Динамика поступлений налоговых доходов в бюджет района за 2017 год в сравнении с 2016 годом.</a:t>
            </a:r>
            <a:endParaRPr lang="ru-RU" sz="2400" dirty="0"/>
          </a:p>
        </p:txBody>
      </p:sp>
      <p:pic>
        <p:nvPicPr>
          <p:cNvPr id="8" name="Picture 9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4815769"/>
              </p:ext>
            </p:extLst>
          </p:nvPr>
        </p:nvGraphicFramePr>
        <p:xfrm>
          <a:off x="0" y="1552353"/>
          <a:ext cx="9906000" cy="530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14210" y="1641806"/>
            <a:ext cx="13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60 531,89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454" y="1641806"/>
            <a:ext cx="13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59 954,00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8726" y="1641806"/>
            <a:ext cx="13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59 796,71 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8371567" y="1244576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859"/>
            <a:ext cx="9906000" cy="52560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889" y="255135"/>
            <a:ext cx="7399600" cy="1036850"/>
          </a:xfrm>
        </p:spPr>
        <p:txBody>
          <a:bodyPr>
            <a:normAutofit/>
          </a:bodyPr>
          <a:lstStyle/>
          <a:p>
            <a:r>
              <a:rPr lang="ru-RU" sz="2400" dirty="0"/>
              <a:t>Структура поступлений </a:t>
            </a:r>
            <a:r>
              <a:rPr lang="ru-RU" sz="2400" dirty="0" smtClean="0"/>
              <a:t>налоговых </a:t>
            </a:r>
            <a:r>
              <a:rPr lang="ru-RU" sz="2400" dirty="0"/>
              <a:t>доходов в бюджет района за 2017 год. </a:t>
            </a:r>
          </a:p>
        </p:txBody>
      </p:sp>
      <p:pic>
        <p:nvPicPr>
          <p:cNvPr id="27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4"/>
          <p:cNvSpPr txBox="1"/>
          <p:nvPr/>
        </p:nvSpPr>
        <p:spPr>
          <a:xfrm>
            <a:off x="8257102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626621907"/>
              </p:ext>
            </p:extLst>
          </p:nvPr>
        </p:nvGraphicFramePr>
        <p:xfrm>
          <a:off x="0" y="1611858"/>
          <a:ext cx="9906000" cy="514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1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con11\Desktop\картинки\iKKHKU2Q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2986"/>
            <a:ext cx="9906001" cy="5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>
            <a:spLocks noGrp="1"/>
          </p:cNvSpPr>
          <p:nvPr>
            <p:ph type="title"/>
          </p:nvPr>
        </p:nvSpPr>
        <p:spPr>
          <a:xfrm>
            <a:off x="1401416" y="255135"/>
            <a:ext cx="8433463" cy="10368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Показатели </a:t>
            </a:r>
            <a:r>
              <a:rPr lang="ru-RU" sz="2400" dirty="0"/>
              <a:t>поступлений </a:t>
            </a:r>
            <a:r>
              <a:rPr lang="ru-RU" sz="2400" dirty="0" smtClean="0"/>
              <a:t>неналоговых </a:t>
            </a:r>
            <a:r>
              <a:rPr lang="ru-RU" sz="2400" dirty="0"/>
              <a:t>доходов в бюджет района за 2017 </a:t>
            </a:r>
            <a:r>
              <a:rPr lang="ru-RU" sz="2400" dirty="0" smtClean="0"/>
              <a:t>год в сравнении с 2016 годом. </a:t>
            </a:r>
            <a:endParaRPr lang="ru-RU" sz="1600" dirty="0"/>
          </a:p>
        </p:txBody>
      </p:sp>
      <p:pic>
        <p:nvPicPr>
          <p:cNvPr id="3075" name="Picture 3" descr="C:\Users\econ11\Desktop\картинки\iSEZJG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40" y="4836159"/>
            <a:ext cx="2936240" cy="127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8366760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21732200"/>
              </p:ext>
            </p:extLst>
          </p:nvPr>
        </p:nvGraphicFramePr>
        <p:xfrm>
          <a:off x="0" y="1552353"/>
          <a:ext cx="9906000" cy="530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60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con11\Desktop\картинки\cc1ab3eb7d5b45e56bbe60774b78dd3c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352"/>
            <a:ext cx="9906000" cy="52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416" y="255135"/>
            <a:ext cx="8120271" cy="1036850"/>
          </a:xfrm>
        </p:spPr>
        <p:txBody>
          <a:bodyPr>
            <a:normAutofit/>
          </a:bodyPr>
          <a:lstStyle/>
          <a:p>
            <a:r>
              <a:rPr lang="ru-RU" sz="2400" dirty="0"/>
              <a:t>Структура поступлений </a:t>
            </a:r>
            <a:r>
              <a:rPr lang="ru-RU" sz="2400" dirty="0" smtClean="0"/>
              <a:t>неналоговых </a:t>
            </a:r>
            <a:r>
              <a:rPr lang="ru-RU" sz="2400" dirty="0"/>
              <a:t>доходов в бюджет района за 2017 год. </a:t>
            </a:r>
            <a:endParaRPr lang="ru-RU" sz="2400" dirty="0">
              <a:latin typeface="+mn-lt"/>
            </a:endParaRPr>
          </a:p>
        </p:txBody>
      </p:sp>
      <p:pic>
        <p:nvPicPr>
          <p:cNvPr id="11" name="Picture 9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4056"/>
            <a:ext cx="967408" cy="12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4"/>
          <p:cNvSpPr txBox="1"/>
          <p:nvPr/>
        </p:nvSpPr>
        <p:spPr>
          <a:xfrm>
            <a:off x="8371567" y="1202802"/>
            <a:ext cx="15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43522320"/>
              </p:ext>
            </p:extLst>
          </p:nvPr>
        </p:nvGraphicFramePr>
        <p:xfrm>
          <a:off x="53009" y="1552352"/>
          <a:ext cx="9906000" cy="527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2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vitie-biznesa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1418</Words>
  <Application>Microsoft Office PowerPoint</Application>
  <PresentationFormat>Лист A4 (210x297 мм)</PresentationFormat>
  <Paragraphs>335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Razvitie-biznesa</vt:lpstr>
      <vt:lpstr>Отчет об исполнении бюджета Тигильского муниципального района за 2017 год</vt:lpstr>
      <vt:lpstr>Презентация PowerPoint</vt:lpstr>
      <vt:lpstr>Основные параметры районного бюджета за 2017 год.</vt:lpstr>
      <vt:lpstr>Динамика исполнения доходной части бюджета муниципального образования «Тигильский муниципальный район» за 2016-2017 годы.</vt:lpstr>
      <vt:lpstr>Презентация PowerPoint</vt:lpstr>
      <vt:lpstr>Динамика поступлений налоговых доходов в бюджет района за 2017 год в сравнении с 2016 годом.</vt:lpstr>
      <vt:lpstr>Структура поступлений налоговых доходов в бюджет района за 2017 год. </vt:lpstr>
      <vt:lpstr>Показатели поступлений неналоговых доходов в бюджет района за 2017 год в сравнении с 2016 годом. </vt:lpstr>
      <vt:lpstr>Структура поступлений неналоговых доходов в бюджет района за 2017 год. </vt:lpstr>
      <vt:lpstr>Безвозмездные поступления в бюджет района за 2017 год</vt:lpstr>
      <vt:lpstr>Дотации</vt:lpstr>
      <vt:lpstr>Субсидии</vt:lpstr>
      <vt:lpstr>Субвенции</vt:lpstr>
      <vt:lpstr>Иные межбюджетные трансферты</vt:lpstr>
      <vt:lpstr>Презентация PowerPoint</vt:lpstr>
      <vt:lpstr>Динамика исполнения расходной части бюджета муниципального образования «Тигильский муниципальный район» за 2016-2017 годы.</vt:lpstr>
      <vt:lpstr>Структура расходов районного бюджета по разделам бюджетной классификации за 2017 год.</vt:lpstr>
      <vt:lpstr>Структура расходов районного бюджета по видам расходов за 2017 год</vt:lpstr>
      <vt:lpstr>Исполнение муниципальных программ в 2017 году</vt:lpstr>
      <vt:lpstr>Структура межбюджетных трансфертов местным бюджетам в 2017 году.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2016-02-17T06:12:14Z</dcterms:created>
  <dcterms:modified xsi:type="dcterms:W3CDTF">2018-05-30T23:31:39Z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