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20" r:id="rId1"/>
    <p:sldMasterId id="2147483804" r:id="rId2"/>
  </p:sldMasterIdLst>
  <p:notesMasterIdLst>
    <p:notesMasterId r:id="rId6"/>
  </p:notesMasterIdLst>
  <p:sldIdLst>
    <p:sldId id="323" r:id="rId3"/>
    <p:sldId id="324" r:id="rId4"/>
    <p:sldId id="325" r:id="rId5"/>
  </p:sldIdLst>
  <p:sldSz cx="9144000" cy="5143500" type="screen16x9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86C"/>
    <a:srgbClr val="FF5050"/>
    <a:srgbClr val="FF9F9F"/>
    <a:srgbClr val="FEF9F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6" autoAdjust="0"/>
    <p:restoredTop sz="94660"/>
  </p:normalViewPr>
  <p:slideViewPr>
    <p:cSldViewPr>
      <p:cViewPr>
        <p:scale>
          <a:sx n="100" d="100"/>
          <a:sy n="100" d="100"/>
        </p:scale>
        <p:origin x="-534" y="-6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B34E2-1396-4367-A90F-CF20D8846084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E51E9-37C2-450A-A598-1EA976E46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90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5" indent="0" algn="ctr">
              <a:buNone/>
              <a:defRPr sz="2000"/>
            </a:lvl2pPr>
            <a:lvl3pPr marL="914391" indent="0" algn="ctr">
              <a:buNone/>
              <a:defRPr sz="1800"/>
            </a:lvl3pPr>
            <a:lvl4pPr marL="1371586" indent="0" algn="ctr">
              <a:buNone/>
              <a:defRPr sz="1600"/>
            </a:lvl4pPr>
            <a:lvl5pPr marL="1828782" indent="0" algn="ctr">
              <a:buNone/>
              <a:defRPr sz="1600"/>
            </a:lvl5pPr>
            <a:lvl6pPr marL="2285977" indent="0" algn="ctr">
              <a:buNone/>
              <a:defRPr sz="1600"/>
            </a:lvl6pPr>
            <a:lvl7pPr marL="2743173" indent="0" algn="ctr">
              <a:buNone/>
              <a:defRPr sz="1600"/>
            </a:lvl7pPr>
            <a:lvl8pPr marL="3200368" indent="0" algn="ctr">
              <a:buNone/>
              <a:defRPr sz="1600"/>
            </a:lvl8pPr>
            <a:lvl9pPr marL="365756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DB7-3274-43B5-ACE4-6C243FEF4A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91D1-60DA-457C-A31B-D0AF15787D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6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DB7-3274-43B5-ACE4-6C243FEF4A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91D1-60DA-457C-A31B-D0AF15787D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7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0" y="273844"/>
            <a:ext cx="5800725" cy="4358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DB7-3274-43B5-ACE4-6C243FEF4A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91D1-60DA-457C-A31B-D0AF15787D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16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DB7-3274-43B5-ACE4-6C243FEF4A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91D1-60DA-457C-A31B-D0AF15787D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64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DB7-3274-43B5-ACE4-6C243FEF4A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91D1-60DA-457C-A31B-D0AF15787D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93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DB7-3274-43B5-ACE4-6C243FEF4A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91D1-60DA-457C-A31B-D0AF15787D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3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DB7-3274-43B5-ACE4-6C243FEF4A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91D1-60DA-457C-A31B-D0AF15787D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03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DB7-3274-43B5-ACE4-6C243FEF4A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91D1-60DA-457C-A31B-D0AF15787D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50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DB7-3274-43B5-ACE4-6C243FEF4A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91D1-60DA-457C-A31B-D0AF15787D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74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DB7-3274-43B5-ACE4-6C243FEF4A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91D1-60DA-457C-A31B-D0AF15787D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46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DB7-3274-43B5-ACE4-6C243FEF4A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91D1-60DA-457C-A31B-D0AF15787D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9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DB7-3274-43B5-ACE4-6C243FEF4A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91D1-60DA-457C-A31B-D0AF15787D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75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DB7-3274-43B5-ACE4-6C243FEF4A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91D1-60DA-457C-A31B-D0AF15787D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9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DB7-3274-43B5-ACE4-6C243FEF4A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91D1-60DA-457C-A31B-D0AF15787D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52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DB7-3274-43B5-ACE4-6C243FEF4A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91D1-60DA-457C-A31B-D0AF15787D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6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DB7-3274-43B5-ACE4-6C243FEF4A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91D1-60DA-457C-A31B-D0AF15787D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7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DB7-3274-43B5-ACE4-6C243FEF4A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91D1-60DA-457C-A31B-D0AF15787D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8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9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9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DB7-3274-43B5-ACE4-6C243FEF4A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91D1-60DA-457C-A31B-D0AF15787D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0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DB7-3274-43B5-ACE4-6C243FEF4A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91D1-60DA-457C-A31B-D0AF15787D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9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DB7-3274-43B5-ACE4-6C243FEF4A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91D1-60DA-457C-A31B-D0AF15787D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4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8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0"/>
            </a:lvl2pPr>
            <a:lvl3pPr marL="914391" indent="0">
              <a:buNone/>
              <a:defRPr sz="1200"/>
            </a:lvl3pPr>
            <a:lvl4pPr marL="1371586" indent="0">
              <a:buNone/>
              <a:defRPr sz="1000"/>
            </a:lvl4pPr>
            <a:lvl5pPr marL="1828782" indent="0">
              <a:buNone/>
              <a:defRPr sz="1000"/>
            </a:lvl5pPr>
            <a:lvl6pPr marL="2285977" indent="0">
              <a:buNone/>
              <a:defRPr sz="1000"/>
            </a:lvl6pPr>
            <a:lvl7pPr marL="2743173" indent="0">
              <a:buNone/>
              <a:defRPr sz="1000"/>
            </a:lvl7pPr>
            <a:lvl8pPr marL="3200368" indent="0">
              <a:buNone/>
              <a:defRPr sz="1000"/>
            </a:lvl8pPr>
            <a:lvl9pPr marL="36575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DB7-3274-43B5-ACE4-6C243FEF4A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91D1-60DA-457C-A31B-D0AF15787D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7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8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0"/>
            </a:lvl2pPr>
            <a:lvl3pPr marL="914391" indent="0">
              <a:buNone/>
              <a:defRPr sz="1200"/>
            </a:lvl3pPr>
            <a:lvl4pPr marL="1371586" indent="0">
              <a:buNone/>
              <a:defRPr sz="1000"/>
            </a:lvl4pPr>
            <a:lvl5pPr marL="1828782" indent="0">
              <a:buNone/>
              <a:defRPr sz="1000"/>
            </a:lvl5pPr>
            <a:lvl6pPr marL="2285977" indent="0">
              <a:buNone/>
              <a:defRPr sz="1000"/>
            </a:lvl6pPr>
            <a:lvl7pPr marL="2743173" indent="0">
              <a:buNone/>
              <a:defRPr sz="1000"/>
            </a:lvl7pPr>
            <a:lvl8pPr marL="3200368" indent="0">
              <a:buNone/>
              <a:defRPr sz="1000"/>
            </a:lvl8pPr>
            <a:lvl9pPr marL="36575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DB7-3274-43B5-ACE4-6C243FEF4A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91D1-60DA-457C-A31B-D0AF15787D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6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1"/>
            <a:fld id="{51548DB7-3274-43B5-ACE4-6C243FEF4A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91"/>
              <a:t>21.07.2022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1"/>
            <a:fld id="{414691D1-60DA-457C-A31B-D0AF15787D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9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7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3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4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9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5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1"/>
            <a:fld id="{51548DB7-3274-43B5-ACE4-6C243FEF4A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91"/>
              <a:t>21.07.2022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1"/>
            <a:fld id="{414691D1-60DA-457C-A31B-D0AF15787D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9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1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-36512" y="-20538"/>
            <a:ext cx="9180000" cy="539750"/>
          </a:xfrm>
          <a:prstGeom prst="rect">
            <a:avLst/>
          </a:prstGeom>
          <a:gradFill flip="none" rotWithShape="1">
            <a:gsLst>
              <a:gs pos="0">
                <a:srgbClr val="333399">
                  <a:lumMod val="75000"/>
                </a:srgbClr>
              </a:gs>
              <a:gs pos="84000">
                <a:srgbClr val="262673"/>
              </a:gs>
              <a:gs pos="90000">
                <a:srgbClr val="333399">
                  <a:lumMod val="75000"/>
                </a:srgbClr>
              </a:gs>
            </a:gsLst>
            <a:lin ang="10800000" scaled="1"/>
            <a:tileRect/>
          </a:gradFill>
          <a:ln w="76200" algn="ctr">
            <a:noFill/>
            <a:miter lim="800000"/>
            <a:headEnd/>
            <a:tailEnd/>
          </a:ln>
        </p:spPr>
        <p:txBody>
          <a:bodyPr lIns="65537" tIns="32770" rIns="65537" bIns="32770" anchor="ctr"/>
          <a:lstStyle>
            <a:lvl1pPr eaLnBrk="0" hangingPunct="0"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36941">
              <a:defRPr/>
            </a:pPr>
            <a:r>
              <a:rPr lang="ru-RU" sz="2000" b="1" kern="0" dirty="0" smtClean="0">
                <a:solidFill>
                  <a:schemeClr val="bg1"/>
                </a:solidFill>
                <a:latin typeface="Arial Narrow" panose="020B0606020202030204" pitchFamily="34" charset="0"/>
                <a:cs typeface="Tahoma" pitchFamily="34" charset="0"/>
              </a:rPr>
              <a:t>           Социальный </a:t>
            </a:r>
            <a:r>
              <a:rPr lang="ru-RU" sz="20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itchFamily="34" charset="0"/>
              </a:rPr>
              <a:t>пакет военнослужащего по контракту </a:t>
            </a:r>
          </a:p>
        </p:txBody>
      </p:sp>
      <p:pic>
        <p:nvPicPr>
          <p:cNvPr id="3" name="Picture 2" descr="C:\Users\Timofeev30\Desktop\Новая папка\Боец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15380"/>
            <a:ext cx="1080790" cy="2708498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4" y="-5001"/>
            <a:ext cx="825696" cy="508675"/>
          </a:xfrm>
          <a:prstGeom prst="rect">
            <a:avLst/>
          </a:prstGeom>
          <a:ln>
            <a:noFill/>
          </a:ln>
          <a:effectLst>
            <a:glow rad="12700">
              <a:schemeClr val="tx1">
                <a:lumMod val="65000"/>
                <a:lumOff val="35000"/>
              </a:schemeClr>
            </a:glow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 flipV="1">
            <a:off x="5004048" y="1275606"/>
            <a:ext cx="557621" cy="1224136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/>
          <p:nvPr/>
        </p:nvPicPr>
        <p:blipFill rotWithShape="1">
          <a:blip r:embed="rId4"/>
          <a:srcRect l="3767" t="32545" r="93489" b="61191"/>
          <a:stretch/>
        </p:blipFill>
        <p:spPr bwMode="auto">
          <a:xfrm>
            <a:off x="2915816" y="1015380"/>
            <a:ext cx="428625" cy="476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4"/>
          <a:srcRect l="3218" t="57599" r="93123" b="36137"/>
          <a:stretch/>
        </p:blipFill>
        <p:spPr bwMode="auto">
          <a:xfrm>
            <a:off x="2843808" y="2095499"/>
            <a:ext cx="523875" cy="476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4"/>
          <a:srcRect l="3218" t="66393" r="93123" b="27463"/>
          <a:stretch/>
        </p:blipFill>
        <p:spPr bwMode="auto">
          <a:xfrm>
            <a:off x="2843808" y="2859782"/>
            <a:ext cx="495300" cy="438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4"/>
          <a:srcRect l="36516" t="9778" r="59626" b="83725"/>
          <a:stretch/>
        </p:blipFill>
        <p:spPr bwMode="auto">
          <a:xfrm>
            <a:off x="5508104" y="4443958"/>
            <a:ext cx="504825" cy="447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/>
          <p:cNvPicPr/>
          <p:nvPr/>
        </p:nvPicPr>
        <p:blipFill rotWithShape="1">
          <a:blip r:embed="rId4"/>
          <a:srcRect l="36516" t="58028" r="59626" b="36197"/>
          <a:stretch/>
        </p:blipFill>
        <p:spPr bwMode="auto">
          <a:xfrm>
            <a:off x="5469235" y="2705472"/>
            <a:ext cx="542925" cy="514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/>
          <p:cNvPicPr/>
          <p:nvPr/>
        </p:nvPicPr>
        <p:blipFill rotWithShape="1">
          <a:blip r:embed="rId4"/>
          <a:srcRect l="36516" t="49605" r="60155" b="43537"/>
          <a:stretch/>
        </p:blipFill>
        <p:spPr bwMode="auto">
          <a:xfrm>
            <a:off x="5507136" y="3637012"/>
            <a:ext cx="419100" cy="466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/>
          <p:cNvPicPr/>
          <p:nvPr/>
        </p:nvPicPr>
        <p:blipFill rotWithShape="1">
          <a:blip r:embed="rId4"/>
          <a:srcRect l="37275" t="84739" r="59626" b="10707"/>
          <a:stretch/>
        </p:blipFill>
        <p:spPr bwMode="auto">
          <a:xfrm>
            <a:off x="5580112" y="2023492"/>
            <a:ext cx="466725" cy="476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/>
          <p:cNvPicPr/>
          <p:nvPr/>
        </p:nvPicPr>
        <p:blipFill rotWithShape="1">
          <a:blip r:embed="rId4"/>
          <a:srcRect l="3885" t="20378" r="93598" b="74442"/>
          <a:stretch/>
        </p:blipFill>
        <p:spPr bwMode="auto">
          <a:xfrm>
            <a:off x="5580112" y="924322"/>
            <a:ext cx="466725" cy="495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/>
          <p:cNvPicPr/>
          <p:nvPr/>
        </p:nvPicPr>
        <p:blipFill rotWithShape="1">
          <a:blip r:embed="rId4"/>
          <a:srcRect l="36516" t="18200" r="60047" b="73738"/>
          <a:stretch/>
        </p:blipFill>
        <p:spPr bwMode="auto">
          <a:xfrm>
            <a:off x="2771800" y="3579862"/>
            <a:ext cx="466725" cy="5810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91269"/>
              </p:ext>
            </p:extLst>
          </p:nvPr>
        </p:nvGraphicFramePr>
        <p:xfrm>
          <a:off x="115786" y="709183"/>
          <a:ext cx="2857624" cy="12191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7624"/>
              </a:tblGrid>
              <a:tr h="495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служебное жилье или денежная компенсации за </a:t>
                      </a:r>
                      <a:r>
                        <a:rPr lang="ru-RU" sz="1200" u="none" strike="noStrike" dirty="0" err="1">
                          <a:effectLst/>
                        </a:rPr>
                        <a:t>найм</a:t>
                      </a:r>
                      <a:r>
                        <a:rPr lang="ru-RU" sz="1200" u="none" strike="noStrike" dirty="0">
                          <a:effectLst/>
                        </a:rPr>
                        <a:t> жилья от 15 тыс. рублей;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6609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приобретение жилья до 6,0 млн. рублей за счет накоплений или при использовании военной ипотеки;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57839"/>
              </p:ext>
            </p:extLst>
          </p:nvPr>
        </p:nvGraphicFramePr>
        <p:xfrm>
          <a:off x="116061" y="2067694"/>
          <a:ext cx="2841700" cy="495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1700"/>
              </a:tblGrid>
              <a:tr h="495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бесплатное медицинское </a:t>
                      </a:r>
                      <a:r>
                        <a:rPr lang="ru-RU" sz="1200" u="none" strike="noStrike" dirty="0" smtClean="0">
                          <a:effectLst/>
                        </a:rPr>
                        <a:t>обеспечение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647898"/>
              </p:ext>
            </p:extLst>
          </p:nvPr>
        </p:nvGraphicFramePr>
        <p:xfrm>
          <a:off x="120773" y="2756981"/>
          <a:ext cx="2795043" cy="673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5043"/>
              </a:tblGrid>
              <a:tr h="673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бесплатное трехразовое питание или возможность получение продовольственного </a:t>
                      </a:r>
                      <a:r>
                        <a:rPr lang="ru-RU" sz="1200" u="none" strike="noStrike" dirty="0" smtClean="0">
                          <a:effectLst/>
                        </a:rPr>
                        <a:t>пайка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875720"/>
              </p:ext>
            </p:extLst>
          </p:nvPr>
        </p:nvGraphicFramePr>
        <p:xfrm>
          <a:off x="87486" y="3597175"/>
          <a:ext cx="2822523" cy="619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2523"/>
              </a:tblGrid>
              <a:tr h="619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право на пенсионное обеспечение после 10 лет службы на </a:t>
                      </a:r>
                      <a:r>
                        <a:rPr lang="ru-RU" sz="1200" u="none" strike="noStrike" dirty="0" smtClean="0">
                          <a:effectLst/>
                        </a:rPr>
                        <a:t>территории</a:t>
                      </a:r>
                      <a:br>
                        <a:rPr lang="ru-RU" sz="1200" u="none" strike="noStrike" dirty="0" smtClean="0">
                          <a:effectLst/>
                        </a:rPr>
                      </a:b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</a:rPr>
                        <a:t>Камчатского </a:t>
                      </a:r>
                      <a:r>
                        <a:rPr lang="ru-RU" sz="1200" u="none" strike="noStrike" dirty="0" smtClean="0">
                          <a:effectLst/>
                        </a:rPr>
                        <a:t>края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948308"/>
              </p:ext>
            </p:extLst>
          </p:nvPr>
        </p:nvGraphicFramePr>
        <p:xfrm>
          <a:off x="6156176" y="4419376"/>
          <a:ext cx="2857626" cy="476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7626"/>
              </a:tblGrid>
              <a:tr h="476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страхование жизни и здоровья за счет средств федерального </a:t>
                      </a:r>
                      <a:r>
                        <a:rPr lang="ru-RU" sz="1200" u="none" strike="noStrike" dirty="0" smtClean="0">
                          <a:effectLst/>
                        </a:rPr>
                        <a:t>бюджета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80382"/>
              </p:ext>
            </p:extLst>
          </p:nvPr>
        </p:nvGraphicFramePr>
        <p:xfrm>
          <a:off x="6228184" y="704740"/>
          <a:ext cx="2808309" cy="5969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8309"/>
              </a:tblGrid>
              <a:tr h="5969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стабильное денежное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довольствие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ежемесячно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56 тыс.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387789"/>
              </p:ext>
            </p:extLst>
          </p:nvPr>
        </p:nvGraphicFramePr>
        <p:xfrm>
          <a:off x="6228184" y="3579862"/>
          <a:ext cx="2847553" cy="61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7553"/>
              </a:tblGrid>
              <a:tr h="619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бесплатное обеспечение обмундированием на весь период </a:t>
                      </a:r>
                      <a:r>
                        <a:rPr lang="ru-RU" sz="1200" u="none" strike="noStrike" dirty="0" smtClean="0">
                          <a:effectLst/>
                        </a:rPr>
                        <a:t>службы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4" name="Таблица 10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136221"/>
              </p:ext>
            </p:extLst>
          </p:nvPr>
        </p:nvGraphicFramePr>
        <p:xfrm>
          <a:off x="6372200" y="1523712"/>
          <a:ext cx="2677271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7271"/>
              </a:tblGrid>
              <a:tr h="952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бесплатное получение высшего или среднего профессионального образования при заключении нового контракта, </a:t>
                      </a:r>
                      <a:r>
                        <a:rPr lang="ru-RU" sz="1200" u="none" strike="noStrike" dirty="0" smtClean="0">
                          <a:effectLst/>
                        </a:rPr>
                        <a:t>бесплатная переподготовка и повышение квалификации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5" name="Таблица 10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580609"/>
              </p:ext>
            </p:extLst>
          </p:nvPr>
        </p:nvGraphicFramePr>
        <p:xfrm>
          <a:off x="6262861" y="2621396"/>
          <a:ext cx="2795689" cy="6750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5689"/>
              </a:tblGrid>
              <a:tr h="675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ежегодный оплачиваемый отпуск и бесплатный проезд различными видами транспорта </a:t>
                      </a:r>
                      <a:r>
                        <a:rPr lang="ru-RU" sz="1200" u="none" strike="noStrike" dirty="0" smtClean="0">
                          <a:effectLst/>
                        </a:rPr>
                        <a:t>в </a:t>
                      </a:r>
                      <a:r>
                        <a:rPr lang="ru-RU" sz="1200" u="none" strike="noStrike" dirty="0">
                          <a:effectLst/>
                        </a:rPr>
                        <a:t>отпуск (и обратно</a:t>
                      </a:r>
                      <a:r>
                        <a:rPr lang="ru-RU" sz="1200" u="none" strike="noStrike" dirty="0" smtClean="0">
                          <a:effectLst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5" name="Рисунок 34"/>
          <p:cNvPicPr/>
          <p:nvPr/>
        </p:nvPicPr>
        <p:blipFill rotWithShape="1">
          <a:blip r:embed="rId4"/>
          <a:srcRect l="36516" t="18200" r="60047" b="73738"/>
          <a:stretch/>
        </p:blipFill>
        <p:spPr bwMode="auto">
          <a:xfrm>
            <a:off x="2809131" y="4366988"/>
            <a:ext cx="466725" cy="5810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27" name="Таблица 10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620759"/>
              </p:ext>
            </p:extLst>
          </p:nvPr>
        </p:nvGraphicFramePr>
        <p:xfrm>
          <a:off x="83641" y="4186851"/>
          <a:ext cx="2832175" cy="838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2175"/>
              </a:tblGrid>
              <a:tr h="838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дополнительные льготы, гарантии и компенсации при выполнении задач в условиях чрезвычайного положения и при вооруженных конфликтах.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7" name="Прямая соединительная линия 36"/>
          <p:cNvCxnSpPr/>
          <p:nvPr/>
        </p:nvCxnSpPr>
        <p:spPr>
          <a:xfrm flipV="1">
            <a:off x="5018974" y="2333624"/>
            <a:ext cx="489130" cy="208038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21" idx="1"/>
          </p:cNvCxnSpPr>
          <p:nvPr/>
        </p:nvCxnSpPr>
        <p:spPr>
          <a:xfrm>
            <a:off x="5004048" y="2541662"/>
            <a:ext cx="465187" cy="420985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endCxn id="22" idx="1"/>
          </p:cNvCxnSpPr>
          <p:nvPr/>
        </p:nvCxnSpPr>
        <p:spPr>
          <a:xfrm>
            <a:off x="5018974" y="2571750"/>
            <a:ext cx="488162" cy="1298625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endCxn id="20" idx="1"/>
          </p:cNvCxnSpPr>
          <p:nvPr/>
        </p:nvCxnSpPr>
        <p:spPr>
          <a:xfrm>
            <a:off x="5018974" y="2541662"/>
            <a:ext cx="489130" cy="2126134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endCxn id="17" idx="3"/>
          </p:cNvCxnSpPr>
          <p:nvPr/>
        </p:nvCxnSpPr>
        <p:spPr>
          <a:xfrm flipH="1" flipV="1">
            <a:off x="3344441" y="1253505"/>
            <a:ext cx="795511" cy="1184138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18" idx="3"/>
          </p:cNvCxnSpPr>
          <p:nvPr/>
        </p:nvCxnSpPr>
        <p:spPr>
          <a:xfrm flipH="1" flipV="1">
            <a:off x="3367683" y="2333625"/>
            <a:ext cx="772269" cy="104018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endCxn id="19" idx="3"/>
          </p:cNvCxnSpPr>
          <p:nvPr/>
        </p:nvCxnSpPr>
        <p:spPr>
          <a:xfrm flipH="1">
            <a:off x="3339108" y="2437643"/>
            <a:ext cx="800844" cy="641214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endCxn id="25" idx="3"/>
          </p:cNvCxnSpPr>
          <p:nvPr/>
        </p:nvCxnSpPr>
        <p:spPr>
          <a:xfrm flipH="1">
            <a:off x="3238525" y="2437643"/>
            <a:ext cx="901427" cy="1432732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endCxn id="35" idx="3"/>
          </p:cNvCxnSpPr>
          <p:nvPr/>
        </p:nvCxnSpPr>
        <p:spPr>
          <a:xfrm flipH="1">
            <a:off x="3275856" y="2499742"/>
            <a:ext cx="864096" cy="2157759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69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-20538"/>
            <a:ext cx="9180000" cy="539750"/>
          </a:xfrm>
          <a:prstGeom prst="rect">
            <a:avLst/>
          </a:prstGeom>
          <a:gradFill flip="none" rotWithShape="1">
            <a:gsLst>
              <a:gs pos="0">
                <a:srgbClr val="333399">
                  <a:lumMod val="75000"/>
                </a:srgbClr>
              </a:gs>
              <a:gs pos="84000">
                <a:srgbClr val="262673"/>
              </a:gs>
              <a:gs pos="90000">
                <a:srgbClr val="333399">
                  <a:lumMod val="75000"/>
                </a:srgbClr>
              </a:gs>
            </a:gsLst>
            <a:lin ang="10800000" scaled="1"/>
            <a:tileRect/>
          </a:gradFill>
          <a:ln w="76200" algn="ctr">
            <a:noFill/>
            <a:miter lim="800000"/>
            <a:headEnd/>
            <a:tailEnd/>
          </a:ln>
        </p:spPr>
        <p:txBody>
          <a:bodyPr lIns="65537" tIns="32770" rIns="65537" bIns="32770" anchor="ctr"/>
          <a:lstStyle>
            <a:lvl1pPr eaLnBrk="0" hangingPunct="0"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36941">
              <a:defRPr/>
            </a:pPr>
            <a:r>
              <a:rPr lang="ru-RU" sz="2000" b="1" kern="0" dirty="0" smtClean="0">
                <a:solidFill>
                  <a:schemeClr val="bg1"/>
                </a:solidFill>
                <a:latin typeface="Arial Narrow" panose="020B0606020202030204" pitchFamily="34" charset="0"/>
                <a:cs typeface="Tahoma" pitchFamily="34" charset="0"/>
              </a:rPr>
              <a:t>           Расчет денежного довольствия при вооруженных конфликтах </a:t>
            </a:r>
            <a:endParaRPr lang="ru-RU" sz="2000" b="1" kern="0" dirty="0">
              <a:solidFill>
                <a:schemeClr val="bg1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pic>
        <p:nvPicPr>
          <p:cNvPr id="2050" name="Picture 2" descr="\\Povsk\СЕТЕВАЯ\буклет\2f3abe65-edd3-428a-8fb3-f041789fa4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1"/>
          <a:stretch/>
        </p:blipFill>
        <p:spPr bwMode="auto">
          <a:xfrm>
            <a:off x="0" y="519212"/>
            <a:ext cx="9143999" cy="460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4" y="0"/>
            <a:ext cx="825696" cy="508675"/>
          </a:xfrm>
          <a:prstGeom prst="rect">
            <a:avLst/>
          </a:prstGeom>
          <a:ln>
            <a:noFill/>
          </a:ln>
          <a:effectLst>
            <a:glow rad="12700">
              <a:schemeClr val="tx1">
                <a:lumMod val="65000"/>
                <a:lumOff val="3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47623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-20538"/>
            <a:ext cx="9180000" cy="539750"/>
          </a:xfrm>
          <a:prstGeom prst="rect">
            <a:avLst/>
          </a:prstGeom>
          <a:gradFill flip="none" rotWithShape="1">
            <a:gsLst>
              <a:gs pos="0">
                <a:srgbClr val="333399">
                  <a:lumMod val="75000"/>
                </a:srgbClr>
              </a:gs>
              <a:gs pos="84000">
                <a:srgbClr val="262673"/>
              </a:gs>
              <a:gs pos="90000">
                <a:srgbClr val="333399">
                  <a:lumMod val="75000"/>
                </a:srgbClr>
              </a:gs>
            </a:gsLst>
            <a:lin ang="10800000" scaled="1"/>
            <a:tileRect/>
          </a:gradFill>
          <a:ln w="76200" algn="ctr">
            <a:noFill/>
            <a:miter lim="800000"/>
            <a:headEnd/>
            <a:tailEnd/>
          </a:ln>
        </p:spPr>
        <p:txBody>
          <a:bodyPr lIns="65537" tIns="32770" rIns="65537" bIns="32770" anchor="ctr"/>
          <a:lstStyle>
            <a:lvl1pPr eaLnBrk="0" hangingPunct="0"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36941">
              <a:defRPr/>
            </a:pPr>
            <a:r>
              <a:rPr lang="ru-RU" sz="2000" b="1" kern="0" dirty="0" smtClean="0">
                <a:solidFill>
                  <a:schemeClr val="bg1"/>
                </a:solidFill>
                <a:latin typeface="Arial Narrow" panose="020B0606020202030204" pitchFamily="34" charset="0"/>
                <a:cs typeface="Tahoma" pitchFamily="34" charset="0"/>
              </a:rPr>
              <a:t>           </a:t>
            </a:r>
            <a:r>
              <a:rPr lang="ru-RU" sz="2000" b="1" kern="0" dirty="0" smtClean="0">
                <a:solidFill>
                  <a:schemeClr val="bg1"/>
                </a:solidFill>
                <a:latin typeface="Arial Narrow" panose="020B0606020202030204" pitchFamily="34" charset="0"/>
                <a:cs typeface="Tahoma" pitchFamily="34" charset="0"/>
              </a:rPr>
              <a:t>Отдельные </a:t>
            </a:r>
            <a:r>
              <a:rPr lang="ru-RU" sz="2000" b="1" kern="0" smtClean="0">
                <a:solidFill>
                  <a:schemeClr val="bg1"/>
                </a:solidFill>
                <a:latin typeface="Arial Narrow" panose="020B0606020202030204" pitchFamily="34" charset="0"/>
                <a:cs typeface="Tahoma" pitchFamily="34" charset="0"/>
              </a:rPr>
              <a:t>выплаты военнослужащим</a:t>
            </a:r>
            <a:endParaRPr lang="ru-RU" sz="2000" b="1" kern="0" dirty="0">
              <a:solidFill>
                <a:schemeClr val="bg1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4" y="0"/>
            <a:ext cx="825696" cy="508675"/>
          </a:xfrm>
          <a:prstGeom prst="rect">
            <a:avLst/>
          </a:prstGeom>
          <a:ln>
            <a:noFill/>
          </a:ln>
          <a:effectLst>
            <a:glow rad="12700">
              <a:schemeClr val="tx1">
                <a:lumMod val="65000"/>
                <a:lumOff val="35000"/>
              </a:schemeClr>
            </a:glow>
          </a:effectLst>
        </p:spPr>
      </p:pic>
      <p:pic>
        <p:nvPicPr>
          <p:cNvPr id="1026" name="Picture 2" descr="\\Povsk\СЕТЕВАЯ\буклет\Новая папка\664cbf6b-31d6-46a3-8e3e-2426c3df4e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212"/>
            <a:ext cx="4788024" cy="46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Povsk\СЕТЕВАЯ\буклет\102f6acf-1402-4a67-b073-45abfaf149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88" y="519212"/>
            <a:ext cx="4583269" cy="46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977613"/>
      </p:ext>
    </p:extLst>
  </p:cSld>
  <p:clrMapOvr>
    <a:masterClrMapping/>
  </p:clrMapOvr>
</p:sld>
</file>

<file path=ppt/theme/theme1.xml><?xml version="1.0" encoding="utf-8"?>
<a:theme xmlns:a="http://schemas.openxmlformats.org/drawingml/2006/main" name="3_Тема слайдов ВВО 2015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 слайдов ВВО 2015" id="{ED17047B-2EDF-42D4-97B0-681523FF99FE}" vid="{AE195086-1605-4714-88E5-6E15D01D64D2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4834</TotalTime>
  <Words>144</Words>
  <Application>Microsoft Office PowerPoint</Application>
  <PresentationFormat>Экран (16:9)</PresentationFormat>
  <Paragraphs>14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3_Тема слайдов ВВО 2015</vt:lpstr>
      <vt:lpstr>1_Тема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KovtunVF</cp:lastModifiedBy>
  <cp:revision>558</cp:revision>
  <cp:lastPrinted>2020-12-11T08:29:37Z</cp:lastPrinted>
  <dcterms:created xsi:type="dcterms:W3CDTF">2020-02-15T04:45:48Z</dcterms:created>
  <dcterms:modified xsi:type="dcterms:W3CDTF">2022-07-20T21:35:20Z</dcterms:modified>
</cp:coreProperties>
</file>