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5664" r:id="rId1"/>
  </p:sldMasterIdLst>
  <p:notesMasterIdLst>
    <p:notesMasterId r:id="rId28"/>
  </p:notesMasterIdLst>
  <p:sldIdLst>
    <p:sldId id="270" r:id="rId2"/>
    <p:sldId id="378" r:id="rId3"/>
    <p:sldId id="344" r:id="rId4"/>
    <p:sldId id="374" r:id="rId5"/>
    <p:sldId id="268" r:id="rId6"/>
    <p:sldId id="389" r:id="rId7"/>
    <p:sldId id="390" r:id="rId8"/>
    <p:sldId id="342" r:id="rId9"/>
    <p:sldId id="360" r:id="rId10"/>
    <p:sldId id="392" r:id="rId11"/>
    <p:sldId id="352" r:id="rId12"/>
    <p:sldId id="391" r:id="rId13"/>
    <p:sldId id="354" r:id="rId14"/>
    <p:sldId id="375" r:id="rId15"/>
    <p:sldId id="322" r:id="rId16"/>
    <p:sldId id="316" r:id="rId17"/>
    <p:sldId id="387" r:id="rId18"/>
    <p:sldId id="338" r:id="rId19"/>
    <p:sldId id="388" r:id="rId20"/>
    <p:sldId id="321" r:id="rId21"/>
    <p:sldId id="364" r:id="rId22"/>
    <p:sldId id="320" r:id="rId23"/>
    <p:sldId id="383" r:id="rId24"/>
    <p:sldId id="384" r:id="rId25"/>
    <p:sldId id="385" r:id="rId26"/>
    <p:sldId id="386" r:id="rId27"/>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50000" autoAdjust="0"/>
  </p:normalViewPr>
  <p:slideViewPr>
    <p:cSldViewPr>
      <p:cViewPr varScale="1">
        <p:scale>
          <a:sx n="131" d="100"/>
          <a:sy n="131" d="100"/>
        </p:scale>
        <p:origin x="1440" y="192"/>
      </p:cViewPr>
      <p:guideLst>
        <p:guide orient="horz" pos="2160"/>
        <p:guide pos="2880"/>
      </p:guideLst>
    </p:cSldViewPr>
  </p:slideViewPr>
  <p:outlineViewPr>
    <p:cViewPr>
      <p:scale>
        <a:sx n="33" d="100"/>
        <a:sy n="33" d="100"/>
      </p:scale>
      <p:origin x="108" y="2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20" y="-90"/>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F7B7906-CFB8-DE4A-BADF-988DD3990280}"/>
              </a:ext>
            </a:extLst>
          </p:cNvPr>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atin typeface="Tahoma" pitchFamily="34" charset="0"/>
                <a:cs typeface="Arial" charset="0"/>
              </a:defRPr>
            </a:lvl1pPr>
          </a:lstStyle>
          <a:p>
            <a:pPr>
              <a:defRPr/>
            </a:pPr>
            <a:endParaRPr lang="ru-RU"/>
          </a:p>
        </p:txBody>
      </p:sp>
      <p:sp>
        <p:nvSpPr>
          <p:cNvPr id="3" name="Дата 2">
            <a:extLst>
              <a:ext uri="{FF2B5EF4-FFF2-40B4-BE49-F238E27FC236}">
                <a16:creationId xmlns:a16="http://schemas.microsoft.com/office/drawing/2014/main" id="{B178F541-E198-204C-AA01-505A1EEEB180}"/>
              </a:ext>
            </a:extLst>
          </p:cNvPr>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atin typeface="Tahoma" pitchFamily="34" charset="0"/>
                <a:cs typeface="Arial" charset="0"/>
              </a:defRPr>
            </a:lvl1pPr>
          </a:lstStyle>
          <a:p>
            <a:pPr>
              <a:defRPr/>
            </a:pPr>
            <a:fld id="{C0B43067-E704-2248-B51C-8E5F4915D355}" type="datetimeFigureOut">
              <a:rPr lang="ru-RU"/>
              <a:pPr>
                <a:defRPr/>
              </a:pPr>
              <a:t>30.12.2020</a:t>
            </a:fld>
            <a:endParaRPr lang="ru-RU"/>
          </a:p>
        </p:txBody>
      </p:sp>
      <p:sp>
        <p:nvSpPr>
          <p:cNvPr id="4" name="Образ слайда 3">
            <a:extLst>
              <a:ext uri="{FF2B5EF4-FFF2-40B4-BE49-F238E27FC236}">
                <a16:creationId xmlns:a16="http://schemas.microsoft.com/office/drawing/2014/main" id="{A6E50487-C945-274B-8C02-0FAB346D990B}"/>
              </a:ext>
            </a:extLst>
          </p:cNvPr>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BB9C4A34-8E17-AF45-B48E-54ECCC415B6F}"/>
              </a:ext>
            </a:extLst>
          </p:cNvPr>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C13F917C-F6BC-EE4E-B6D3-2DD8E2572495}"/>
              </a:ext>
            </a:extLst>
          </p:cNvPr>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atin typeface="Tahoma" pitchFamily="34" charset="0"/>
                <a:cs typeface="Arial" charset="0"/>
              </a:defRPr>
            </a:lvl1pPr>
          </a:lstStyle>
          <a:p>
            <a:pPr>
              <a:defRPr/>
            </a:pPr>
            <a:endParaRPr lang="ru-RU"/>
          </a:p>
        </p:txBody>
      </p:sp>
      <p:sp>
        <p:nvSpPr>
          <p:cNvPr id="7" name="Номер слайда 6">
            <a:extLst>
              <a:ext uri="{FF2B5EF4-FFF2-40B4-BE49-F238E27FC236}">
                <a16:creationId xmlns:a16="http://schemas.microsoft.com/office/drawing/2014/main" id="{32B916C8-8910-3F4D-9F5E-C48B57516CB5}"/>
              </a:ext>
            </a:extLst>
          </p:cNvPr>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1F4047-B34D-2448-8FAE-B6707230CE4C}"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a:extLst>
              <a:ext uri="{FF2B5EF4-FFF2-40B4-BE49-F238E27FC236}">
                <a16:creationId xmlns:a16="http://schemas.microsoft.com/office/drawing/2014/main" id="{B607E337-5250-A048-BFCF-BDCB9C30C6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a:extLst>
              <a:ext uri="{FF2B5EF4-FFF2-40B4-BE49-F238E27FC236}">
                <a16:creationId xmlns:a16="http://schemas.microsoft.com/office/drawing/2014/main" id="{4133AC5B-FCCE-E148-AA22-3F4AAF852B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2772" name="Номер слайда 3">
            <a:extLst>
              <a:ext uri="{FF2B5EF4-FFF2-40B4-BE49-F238E27FC236}">
                <a16:creationId xmlns:a16="http://schemas.microsoft.com/office/drawing/2014/main" id="{2E5A1D18-6ED1-3F47-9177-50AA7A1937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BE4F3D-7AEE-B646-B4D1-F8E12E8B0A1D}" type="slidenum">
              <a:rPr lang="ru-RU" altLang="ru-RU">
                <a:latin typeface="Tahoma" panose="020B0604030504040204" pitchFamily="34" charset="0"/>
              </a:rPr>
              <a:pPr eaLnBrk="1" hangingPunct="1">
                <a:spcBef>
                  <a:spcPct val="0"/>
                </a:spcBef>
              </a:pPr>
              <a:t>22</a:t>
            </a:fld>
            <a:endParaRPr lang="ru-RU" altLang="ru-RU">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B71AB0E-3A90-5D40-9382-5118A53D699A}"/>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4">
            <a:extLst>
              <a:ext uri="{FF2B5EF4-FFF2-40B4-BE49-F238E27FC236}">
                <a16:creationId xmlns:a16="http://schemas.microsoft.com/office/drawing/2014/main" id="{7A1F1C74-1270-2D47-BC0B-E693A0D69639}"/>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5">
            <a:extLst>
              <a:ext uri="{FF2B5EF4-FFF2-40B4-BE49-F238E27FC236}">
                <a16:creationId xmlns:a16="http://schemas.microsoft.com/office/drawing/2014/main" id="{B531AE86-F79C-2141-ABDF-F85C6371F45D}"/>
              </a:ext>
            </a:extLst>
          </p:cNvPr>
          <p:cNvSpPr>
            <a:spLocks noGrp="1"/>
          </p:cNvSpPr>
          <p:nvPr>
            <p:ph type="sldNum" sz="quarter" idx="12"/>
          </p:nvPr>
        </p:nvSpPr>
        <p:spPr/>
        <p:txBody>
          <a:bodyPr/>
          <a:lstStyle>
            <a:lvl1pPr>
              <a:defRPr/>
            </a:lvl1pPr>
          </a:lstStyle>
          <a:p>
            <a:fld id="{7D79EEE0-2D84-7546-9217-34FA09419B6E}" type="slidenum">
              <a:rPr lang="ru-RU" altLang="ru-RU"/>
              <a:pPr/>
              <a:t>‹#›</a:t>
            </a:fld>
            <a:endParaRPr lang="ru-RU" altLang="ru-RU"/>
          </a:p>
        </p:txBody>
      </p:sp>
    </p:spTree>
    <p:extLst>
      <p:ext uri="{BB962C8B-B14F-4D97-AF65-F5344CB8AC3E}">
        <p14:creationId xmlns:p14="http://schemas.microsoft.com/office/powerpoint/2010/main" val="5653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422AEF-2AEE-3A4B-830E-93FC7D95991D}"/>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4">
            <a:extLst>
              <a:ext uri="{FF2B5EF4-FFF2-40B4-BE49-F238E27FC236}">
                <a16:creationId xmlns:a16="http://schemas.microsoft.com/office/drawing/2014/main" id="{43424E21-A6CA-1B40-A00F-DFEEC84090DB}"/>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5">
            <a:extLst>
              <a:ext uri="{FF2B5EF4-FFF2-40B4-BE49-F238E27FC236}">
                <a16:creationId xmlns:a16="http://schemas.microsoft.com/office/drawing/2014/main" id="{FF33FDB1-2A70-C64D-8A62-B1F1F731F22F}"/>
              </a:ext>
            </a:extLst>
          </p:cNvPr>
          <p:cNvSpPr>
            <a:spLocks noGrp="1"/>
          </p:cNvSpPr>
          <p:nvPr>
            <p:ph type="sldNum" sz="quarter" idx="12"/>
          </p:nvPr>
        </p:nvSpPr>
        <p:spPr/>
        <p:txBody>
          <a:bodyPr/>
          <a:lstStyle>
            <a:lvl1pPr>
              <a:defRPr/>
            </a:lvl1pPr>
          </a:lstStyle>
          <a:p>
            <a:fld id="{92D8CB38-CDD5-F54E-A85B-0E31C54F0AE5}" type="slidenum">
              <a:rPr lang="ru-RU" altLang="ru-RU"/>
              <a:pPr/>
              <a:t>‹#›</a:t>
            </a:fld>
            <a:endParaRPr lang="ru-RU" altLang="ru-RU"/>
          </a:p>
        </p:txBody>
      </p:sp>
    </p:spTree>
    <p:extLst>
      <p:ext uri="{BB962C8B-B14F-4D97-AF65-F5344CB8AC3E}">
        <p14:creationId xmlns:p14="http://schemas.microsoft.com/office/powerpoint/2010/main" val="293258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95388E-3355-594F-B563-78545C8BAB65}"/>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4">
            <a:extLst>
              <a:ext uri="{FF2B5EF4-FFF2-40B4-BE49-F238E27FC236}">
                <a16:creationId xmlns:a16="http://schemas.microsoft.com/office/drawing/2014/main" id="{C859C51F-F151-EB49-9877-CD601B9B89F7}"/>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5">
            <a:extLst>
              <a:ext uri="{FF2B5EF4-FFF2-40B4-BE49-F238E27FC236}">
                <a16:creationId xmlns:a16="http://schemas.microsoft.com/office/drawing/2014/main" id="{83116666-5AE5-9340-AD8F-004557C43385}"/>
              </a:ext>
            </a:extLst>
          </p:cNvPr>
          <p:cNvSpPr>
            <a:spLocks noGrp="1"/>
          </p:cNvSpPr>
          <p:nvPr>
            <p:ph type="sldNum" sz="quarter" idx="12"/>
          </p:nvPr>
        </p:nvSpPr>
        <p:spPr/>
        <p:txBody>
          <a:bodyPr/>
          <a:lstStyle>
            <a:lvl1pPr>
              <a:defRPr/>
            </a:lvl1pPr>
          </a:lstStyle>
          <a:p>
            <a:fld id="{8936AACE-8D87-4E41-85EB-B8FD2231C295}" type="slidenum">
              <a:rPr lang="ru-RU" altLang="ru-RU"/>
              <a:pPr/>
              <a:t>‹#›</a:t>
            </a:fld>
            <a:endParaRPr lang="ru-RU" altLang="ru-RU"/>
          </a:p>
        </p:txBody>
      </p:sp>
    </p:spTree>
    <p:extLst>
      <p:ext uri="{BB962C8B-B14F-4D97-AF65-F5344CB8AC3E}">
        <p14:creationId xmlns:p14="http://schemas.microsoft.com/office/powerpoint/2010/main" val="321029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a:t>Образец заголовка</a:t>
            </a:r>
          </a:p>
        </p:txBody>
      </p:sp>
      <p:sp>
        <p:nvSpPr>
          <p:cNvPr id="3" name="Объект 2"/>
          <p:cNvSpPr>
            <a:spLocks noGrp="1"/>
          </p:cNvSpPr>
          <p:nvPr>
            <p:ph sz="quarter" idx="1"/>
          </p:nvPr>
        </p:nvSpPr>
        <p:spPr>
          <a:xfrm>
            <a:off x="457200" y="19050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9050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57200" y="4038600"/>
            <a:ext cx="8229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BFF9031E-2AE1-2B41-9B72-69738C61958A}"/>
              </a:ext>
            </a:extLst>
          </p:cNvPr>
          <p:cNvSpPr>
            <a:spLocks noGrp="1" noChangeArrowheads="1"/>
          </p:cNvSpPr>
          <p:nvPr>
            <p:ph type="dt" sz="half" idx="10"/>
          </p:nvPr>
        </p:nvSpPr>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CFC23B51-F4F6-B440-A226-161E0E3F831B}"/>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2CE6B385-591E-F441-B099-8A7D5A754CC4}"/>
              </a:ext>
            </a:extLst>
          </p:cNvPr>
          <p:cNvSpPr>
            <a:spLocks noGrp="1" noChangeArrowheads="1"/>
          </p:cNvSpPr>
          <p:nvPr>
            <p:ph type="sldNum" sz="quarter" idx="12"/>
          </p:nvPr>
        </p:nvSpPr>
        <p:spPr/>
        <p:txBody>
          <a:bodyPr/>
          <a:lstStyle>
            <a:lvl1pPr>
              <a:defRPr/>
            </a:lvl1pPr>
          </a:lstStyle>
          <a:p>
            <a:fld id="{EB83506A-6604-BE4D-9DF5-722F13C4BA95}" type="slidenum">
              <a:rPr lang="ru-RU" altLang="ru-RU"/>
              <a:pPr/>
              <a:t>‹#›</a:t>
            </a:fld>
            <a:endParaRPr lang="ru-RU" altLang="ru-RU"/>
          </a:p>
        </p:txBody>
      </p:sp>
    </p:spTree>
    <p:extLst>
      <p:ext uri="{BB962C8B-B14F-4D97-AF65-F5344CB8AC3E}">
        <p14:creationId xmlns:p14="http://schemas.microsoft.com/office/powerpoint/2010/main" val="3933383006"/>
      </p:ext>
    </p:extLst>
  </p:cSld>
  <p:clrMapOvr>
    <a:masterClrMapping/>
  </p:clrMapOvr>
  <p:transition advClick="0" advTm="2500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a:t>Образец заголовка</a:t>
            </a:r>
          </a:p>
        </p:txBody>
      </p:sp>
      <p:sp>
        <p:nvSpPr>
          <p:cNvPr id="3" name="Объект 2"/>
          <p:cNvSpPr>
            <a:spLocks noGrp="1"/>
          </p:cNvSpPr>
          <p:nvPr>
            <p:ph sz="quarter" idx="1"/>
          </p:nvPr>
        </p:nvSpPr>
        <p:spPr>
          <a:xfrm>
            <a:off x="457200" y="19050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57200" y="40386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9050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7E8DD99A-0A2B-2049-9325-BE1800487C9F}"/>
              </a:ext>
            </a:extLst>
          </p:cNvPr>
          <p:cNvSpPr>
            <a:spLocks noGrp="1" noChangeArrowheads="1"/>
          </p:cNvSpPr>
          <p:nvPr>
            <p:ph type="dt" sz="half" idx="10"/>
          </p:nvPr>
        </p:nvSpPr>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3CE3623D-1831-F34F-8A93-95C531E32782}"/>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2B66260F-84CF-C543-90CE-DD10DA1E2C44}"/>
              </a:ext>
            </a:extLst>
          </p:cNvPr>
          <p:cNvSpPr>
            <a:spLocks noGrp="1" noChangeArrowheads="1"/>
          </p:cNvSpPr>
          <p:nvPr>
            <p:ph type="sldNum" sz="quarter" idx="12"/>
          </p:nvPr>
        </p:nvSpPr>
        <p:spPr/>
        <p:txBody>
          <a:bodyPr/>
          <a:lstStyle>
            <a:lvl1pPr>
              <a:defRPr/>
            </a:lvl1pPr>
          </a:lstStyle>
          <a:p>
            <a:fld id="{8FD9242E-F1A6-DC45-B5BE-FCF6BFA7DF59}" type="slidenum">
              <a:rPr lang="ru-RU" altLang="ru-RU"/>
              <a:pPr/>
              <a:t>‹#›</a:t>
            </a:fld>
            <a:endParaRPr lang="ru-RU" altLang="ru-RU"/>
          </a:p>
        </p:txBody>
      </p:sp>
    </p:spTree>
    <p:extLst>
      <p:ext uri="{BB962C8B-B14F-4D97-AF65-F5344CB8AC3E}">
        <p14:creationId xmlns:p14="http://schemas.microsoft.com/office/powerpoint/2010/main" val="2436812440"/>
      </p:ext>
    </p:extLst>
  </p:cSld>
  <p:clrMapOvr>
    <a:masterClrMapping/>
  </p:clrMapOvr>
  <p:transition advClick="0" advTm="2500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a:t>Образец заголовка</a:t>
            </a:r>
          </a:p>
        </p:txBody>
      </p:sp>
      <p:sp>
        <p:nvSpPr>
          <p:cNvPr id="3" name="Таблица 2"/>
          <p:cNvSpPr>
            <a:spLocks noGrp="1"/>
          </p:cNvSpPr>
          <p:nvPr>
            <p:ph type="tbl" idx="1"/>
          </p:nvPr>
        </p:nvSpPr>
        <p:spPr>
          <a:xfrm>
            <a:off x="457200" y="1905000"/>
            <a:ext cx="8229600" cy="4114800"/>
          </a:xfrm>
        </p:spPr>
        <p:txBody>
          <a:bodyPr rtlCol="0">
            <a:normAutofit/>
          </a:bodyPr>
          <a:lstStyle/>
          <a:p>
            <a:pPr lvl="0"/>
            <a:endParaRPr lang="ru-RU" noProof="0"/>
          </a:p>
        </p:txBody>
      </p:sp>
      <p:sp>
        <p:nvSpPr>
          <p:cNvPr id="4" name="Rectangle 4">
            <a:extLst>
              <a:ext uri="{FF2B5EF4-FFF2-40B4-BE49-F238E27FC236}">
                <a16:creationId xmlns:a16="http://schemas.microsoft.com/office/drawing/2014/main" id="{67AFD433-8B1A-1A44-AC03-AF1841629A9F}"/>
              </a:ext>
            </a:extLst>
          </p:cNvPr>
          <p:cNvSpPr>
            <a:spLocks noGrp="1" noChangeArrowheads="1"/>
          </p:cNvSpPr>
          <p:nvPr>
            <p:ph type="dt" sz="half" idx="10"/>
          </p:nvPr>
        </p:nvSpPr>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72360F6F-9363-5E4D-BE78-31823EFDA8F8}"/>
              </a:ext>
            </a:extLst>
          </p:cNvPr>
          <p:cNvSpPr>
            <a:spLocks noGrp="1" noChangeArrowheads="1"/>
          </p:cNvSpPr>
          <p:nvPr>
            <p:ph type="ftr" sz="quarter" idx="11"/>
          </p:nvPr>
        </p:nvSpPr>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C5100BAB-310C-CE43-99FC-FDFFFE7526EB}"/>
              </a:ext>
            </a:extLst>
          </p:cNvPr>
          <p:cNvSpPr>
            <a:spLocks noGrp="1" noChangeArrowheads="1"/>
          </p:cNvSpPr>
          <p:nvPr>
            <p:ph type="sldNum" sz="quarter" idx="12"/>
          </p:nvPr>
        </p:nvSpPr>
        <p:spPr/>
        <p:txBody>
          <a:bodyPr/>
          <a:lstStyle>
            <a:lvl1pPr>
              <a:defRPr/>
            </a:lvl1pPr>
          </a:lstStyle>
          <a:p>
            <a:fld id="{7D42875D-DB26-BC46-B5E9-682630CDEEBE}" type="slidenum">
              <a:rPr lang="ru-RU" altLang="ru-RU"/>
              <a:pPr/>
              <a:t>‹#›</a:t>
            </a:fld>
            <a:endParaRPr lang="ru-RU" altLang="ru-RU"/>
          </a:p>
        </p:txBody>
      </p:sp>
    </p:spTree>
    <p:extLst>
      <p:ext uri="{BB962C8B-B14F-4D97-AF65-F5344CB8AC3E}">
        <p14:creationId xmlns:p14="http://schemas.microsoft.com/office/powerpoint/2010/main" val="2114317763"/>
      </p:ext>
    </p:extLst>
  </p:cSld>
  <p:clrMapOvr>
    <a:masterClrMapping/>
  </p:clrMapOvr>
  <p:transition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1232FF-F3D3-B84C-AAFB-DB628AE8C5F4}"/>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4">
            <a:extLst>
              <a:ext uri="{FF2B5EF4-FFF2-40B4-BE49-F238E27FC236}">
                <a16:creationId xmlns:a16="http://schemas.microsoft.com/office/drawing/2014/main" id="{7A8DF6AC-E9F8-B343-88DD-DE0459F216EA}"/>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5">
            <a:extLst>
              <a:ext uri="{FF2B5EF4-FFF2-40B4-BE49-F238E27FC236}">
                <a16:creationId xmlns:a16="http://schemas.microsoft.com/office/drawing/2014/main" id="{AEB83801-5DE4-6445-B083-4A106838A92E}"/>
              </a:ext>
            </a:extLst>
          </p:cNvPr>
          <p:cNvSpPr>
            <a:spLocks noGrp="1"/>
          </p:cNvSpPr>
          <p:nvPr>
            <p:ph type="sldNum" sz="quarter" idx="12"/>
          </p:nvPr>
        </p:nvSpPr>
        <p:spPr/>
        <p:txBody>
          <a:bodyPr/>
          <a:lstStyle>
            <a:lvl1pPr>
              <a:defRPr/>
            </a:lvl1pPr>
          </a:lstStyle>
          <a:p>
            <a:fld id="{9BBD94F3-9D07-C849-9F3F-70AD509F081B}" type="slidenum">
              <a:rPr lang="ru-RU" altLang="ru-RU"/>
              <a:pPr/>
              <a:t>‹#›</a:t>
            </a:fld>
            <a:endParaRPr lang="ru-RU" altLang="ru-RU"/>
          </a:p>
        </p:txBody>
      </p:sp>
    </p:spTree>
    <p:extLst>
      <p:ext uri="{BB962C8B-B14F-4D97-AF65-F5344CB8AC3E}">
        <p14:creationId xmlns:p14="http://schemas.microsoft.com/office/powerpoint/2010/main" val="120312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83BDA8C-04A2-724B-BC8E-E808EDBCE5E3}"/>
              </a:ext>
            </a:extLst>
          </p:cNvPr>
          <p:cNvSpPr>
            <a:spLocks noGrp="1"/>
          </p:cNvSpPr>
          <p:nvPr>
            <p:ph type="dt" sz="half" idx="10"/>
          </p:nvPr>
        </p:nvSpPr>
        <p:spPr/>
        <p:txBody>
          <a:bodyPr/>
          <a:lstStyle>
            <a:lvl1pPr>
              <a:defRPr/>
            </a:lvl1pPr>
          </a:lstStyle>
          <a:p>
            <a:pPr>
              <a:defRPr/>
            </a:pPr>
            <a:endParaRPr lang="ru-RU" altLang="ru-RU"/>
          </a:p>
        </p:txBody>
      </p:sp>
      <p:sp>
        <p:nvSpPr>
          <p:cNvPr id="5" name="Нижний колонтитул 4">
            <a:extLst>
              <a:ext uri="{FF2B5EF4-FFF2-40B4-BE49-F238E27FC236}">
                <a16:creationId xmlns:a16="http://schemas.microsoft.com/office/drawing/2014/main" id="{A6CC6CE9-1199-2D4B-B7EE-EBC128F30DE5}"/>
              </a:ext>
            </a:extLst>
          </p:cNvPr>
          <p:cNvSpPr>
            <a:spLocks noGrp="1"/>
          </p:cNvSpPr>
          <p:nvPr>
            <p:ph type="ftr" sz="quarter" idx="11"/>
          </p:nvPr>
        </p:nvSpPr>
        <p:spPr/>
        <p:txBody>
          <a:bodyPr/>
          <a:lstStyle>
            <a:lvl1pPr>
              <a:defRPr/>
            </a:lvl1pPr>
          </a:lstStyle>
          <a:p>
            <a:pPr>
              <a:defRPr/>
            </a:pPr>
            <a:endParaRPr lang="ru-RU" altLang="ru-RU"/>
          </a:p>
        </p:txBody>
      </p:sp>
      <p:sp>
        <p:nvSpPr>
          <p:cNvPr id="6" name="Номер слайда 5">
            <a:extLst>
              <a:ext uri="{FF2B5EF4-FFF2-40B4-BE49-F238E27FC236}">
                <a16:creationId xmlns:a16="http://schemas.microsoft.com/office/drawing/2014/main" id="{0220E360-7B95-A64E-95C0-7AB39EB3E5D4}"/>
              </a:ext>
            </a:extLst>
          </p:cNvPr>
          <p:cNvSpPr>
            <a:spLocks noGrp="1"/>
          </p:cNvSpPr>
          <p:nvPr>
            <p:ph type="sldNum" sz="quarter" idx="12"/>
          </p:nvPr>
        </p:nvSpPr>
        <p:spPr/>
        <p:txBody>
          <a:bodyPr/>
          <a:lstStyle>
            <a:lvl1pPr>
              <a:defRPr/>
            </a:lvl1pPr>
          </a:lstStyle>
          <a:p>
            <a:fld id="{6277080C-FE5B-3348-B25A-3B273C0C3522}" type="slidenum">
              <a:rPr lang="ru-RU" altLang="ru-RU"/>
              <a:pPr/>
              <a:t>‹#›</a:t>
            </a:fld>
            <a:endParaRPr lang="ru-RU" altLang="ru-RU"/>
          </a:p>
        </p:txBody>
      </p:sp>
    </p:spTree>
    <p:extLst>
      <p:ext uri="{BB962C8B-B14F-4D97-AF65-F5344CB8AC3E}">
        <p14:creationId xmlns:p14="http://schemas.microsoft.com/office/powerpoint/2010/main" val="373838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B2A142D6-E32E-854F-8F86-1FAA91B4C8FE}"/>
              </a:ext>
            </a:extLst>
          </p:cNvPr>
          <p:cNvSpPr>
            <a:spLocks noGrp="1"/>
          </p:cNvSpPr>
          <p:nvPr>
            <p:ph type="dt" sz="half" idx="10"/>
          </p:nvPr>
        </p:nvSpPr>
        <p:spPr/>
        <p:txBody>
          <a:bodyPr/>
          <a:lstStyle>
            <a:lvl1pPr>
              <a:defRPr/>
            </a:lvl1pPr>
          </a:lstStyle>
          <a:p>
            <a:pPr>
              <a:defRPr/>
            </a:pPr>
            <a:endParaRPr lang="ru-RU" altLang="ru-RU"/>
          </a:p>
        </p:txBody>
      </p:sp>
      <p:sp>
        <p:nvSpPr>
          <p:cNvPr id="6" name="Нижний колонтитул 4">
            <a:extLst>
              <a:ext uri="{FF2B5EF4-FFF2-40B4-BE49-F238E27FC236}">
                <a16:creationId xmlns:a16="http://schemas.microsoft.com/office/drawing/2014/main" id="{97CB057D-1A8E-0843-BDA5-B2181690218F}"/>
              </a:ext>
            </a:extLst>
          </p:cNvPr>
          <p:cNvSpPr>
            <a:spLocks noGrp="1"/>
          </p:cNvSpPr>
          <p:nvPr>
            <p:ph type="ftr" sz="quarter" idx="11"/>
          </p:nvPr>
        </p:nvSpPr>
        <p:spPr/>
        <p:txBody>
          <a:bodyPr/>
          <a:lstStyle>
            <a:lvl1pPr>
              <a:defRPr/>
            </a:lvl1pPr>
          </a:lstStyle>
          <a:p>
            <a:pPr>
              <a:defRPr/>
            </a:pPr>
            <a:endParaRPr lang="ru-RU" altLang="ru-RU"/>
          </a:p>
        </p:txBody>
      </p:sp>
      <p:sp>
        <p:nvSpPr>
          <p:cNvPr id="7" name="Номер слайда 5">
            <a:extLst>
              <a:ext uri="{FF2B5EF4-FFF2-40B4-BE49-F238E27FC236}">
                <a16:creationId xmlns:a16="http://schemas.microsoft.com/office/drawing/2014/main" id="{13E102E7-BD4A-044B-877F-39D059913EC9}"/>
              </a:ext>
            </a:extLst>
          </p:cNvPr>
          <p:cNvSpPr>
            <a:spLocks noGrp="1"/>
          </p:cNvSpPr>
          <p:nvPr>
            <p:ph type="sldNum" sz="quarter" idx="12"/>
          </p:nvPr>
        </p:nvSpPr>
        <p:spPr/>
        <p:txBody>
          <a:bodyPr/>
          <a:lstStyle>
            <a:lvl1pPr>
              <a:defRPr/>
            </a:lvl1pPr>
          </a:lstStyle>
          <a:p>
            <a:fld id="{FC813E00-BFA4-C446-BE56-2C356862D902}" type="slidenum">
              <a:rPr lang="ru-RU" altLang="ru-RU"/>
              <a:pPr/>
              <a:t>‹#›</a:t>
            </a:fld>
            <a:endParaRPr lang="ru-RU" altLang="ru-RU"/>
          </a:p>
        </p:txBody>
      </p:sp>
    </p:spTree>
    <p:extLst>
      <p:ext uri="{BB962C8B-B14F-4D97-AF65-F5344CB8AC3E}">
        <p14:creationId xmlns:p14="http://schemas.microsoft.com/office/powerpoint/2010/main" val="198842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8F1EB09B-1144-1E45-9284-DE994E39FFB6}"/>
              </a:ext>
            </a:extLst>
          </p:cNvPr>
          <p:cNvSpPr>
            <a:spLocks noGrp="1"/>
          </p:cNvSpPr>
          <p:nvPr>
            <p:ph type="dt" sz="half" idx="10"/>
          </p:nvPr>
        </p:nvSpPr>
        <p:spPr/>
        <p:txBody>
          <a:bodyPr/>
          <a:lstStyle>
            <a:lvl1pPr>
              <a:defRPr/>
            </a:lvl1pPr>
          </a:lstStyle>
          <a:p>
            <a:pPr>
              <a:defRPr/>
            </a:pPr>
            <a:endParaRPr lang="ru-RU" altLang="ru-RU"/>
          </a:p>
        </p:txBody>
      </p:sp>
      <p:sp>
        <p:nvSpPr>
          <p:cNvPr id="8" name="Нижний колонтитул 4">
            <a:extLst>
              <a:ext uri="{FF2B5EF4-FFF2-40B4-BE49-F238E27FC236}">
                <a16:creationId xmlns:a16="http://schemas.microsoft.com/office/drawing/2014/main" id="{0CE22312-EF86-8F46-B409-D382BC8CA8CA}"/>
              </a:ext>
            </a:extLst>
          </p:cNvPr>
          <p:cNvSpPr>
            <a:spLocks noGrp="1"/>
          </p:cNvSpPr>
          <p:nvPr>
            <p:ph type="ftr" sz="quarter" idx="11"/>
          </p:nvPr>
        </p:nvSpPr>
        <p:spPr/>
        <p:txBody>
          <a:bodyPr/>
          <a:lstStyle>
            <a:lvl1pPr>
              <a:defRPr/>
            </a:lvl1pPr>
          </a:lstStyle>
          <a:p>
            <a:pPr>
              <a:defRPr/>
            </a:pPr>
            <a:endParaRPr lang="ru-RU" altLang="ru-RU"/>
          </a:p>
        </p:txBody>
      </p:sp>
      <p:sp>
        <p:nvSpPr>
          <p:cNvPr id="9" name="Номер слайда 5">
            <a:extLst>
              <a:ext uri="{FF2B5EF4-FFF2-40B4-BE49-F238E27FC236}">
                <a16:creationId xmlns:a16="http://schemas.microsoft.com/office/drawing/2014/main" id="{22E3C04D-76A7-6645-A392-2C7F26960DB6}"/>
              </a:ext>
            </a:extLst>
          </p:cNvPr>
          <p:cNvSpPr>
            <a:spLocks noGrp="1"/>
          </p:cNvSpPr>
          <p:nvPr>
            <p:ph type="sldNum" sz="quarter" idx="12"/>
          </p:nvPr>
        </p:nvSpPr>
        <p:spPr/>
        <p:txBody>
          <a:bodyPr/>
          <a:lstStyle>
            <a:lvl1pPr>
              <a:defRPr/>
            </a:lvl1pPr>
          </a:lstStyle>
          <a:p>
            <a:fld id="{0B61D071-378A-BF48-90EF-674880635168}" type="slidenum">
              <a:rPr lang="ru-RU" altLang="ru-RU"/>
              <a:pPr/>
              <a:t>‹#›</a:t>
            </a:fld>
            <a:endParaRPr lang="ru-RU" altLang="ru-RU"/>
          </a:p>
        </p:txBody>
      </p:sp>
    </p:spTree>
    <p:extLst>
      <p:ext uri="{BB962C8B-B14F-4D97-AF65-F5344CB8AC3E}">
        <p14:creationId xmlns:p14="http://schemas.microsoft.com/office/powerpoint/2010/main" val="386363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92E1EDF6-CE0F-A640-9663-63F02C1F1B20}"/>
              </a:ext>
            </a:extLst>
          </p:cNvPr>
          <p:cNvSpPr>
            <a:spLocks noGrp="1"/>
          </p:cNvSpPr>
          <p:nvPr>
            <p:ph type="dt" sz="half" idx="10"/>
          </p:nvPr>
        </p:nvSpPr>
        <p:spPr/>
        <p:txBody>
          <a:bodyPr/>
          <a:lstStyle>
            <a:lvl1pPr>
              <a:defRPr/>
            </a:lvl1pPr>
          </a:lstStyle>
          <a:p>
            <a:pPr>
              <a:defRPr/>
            </a:pPr>
            <a:endParaRPr lang="ru-RU" altLang="ru-RU"/>
          </a:p>
        </p:txBody>
      </p:sp>
      <p:sp>
        <p:nvSpPr>
          <p:cNvPr id="4" name="Нижний колонтитул 4">
            <a:extLst>
              <a:ext uri="{FF2B5EF4-FFF2-40B4-BE49-F238E27FC236}">
                <a16:creationId xmlns:a16="http://schemas.microsoft.com/office/drawing/2014/main" id="{D6B21793-5A47-444C-B81C-BBC2B702F633}"/>
              </a:ext>
            </a:extLst>
          </p:cNvPr>
          <p:cNvSpPr>
            <a:spLocks noGrp="1"/>
          </p:cNvSpPr>
          <p:nvPr>
            <p:ph type="ftr" sz="quarter" idx="11"/>
          </p:nvPr>
        </p:nvSpPr>
        <p:spPr/>
        <p:txBody>
          <a:bodyPr/>
          <a:lstStyle>
            <a:lvl1pPr>
              <a:defRPr/>
            </a:lvl1pPr>
          </a:lstStyle>
          <a:p>
            <a:pPr>
              <a:defRPr/>
            </a:pPr>
            <a:endParaRPr lang="ru-RU" altLang="ru-RU"/>
          </a:p>
        </p:txBody>
      </p:sp>
      <p:sp>
        <p:nvSpPr>
          <p:cNvPr id="5" name="Номер слайда 5">
            <a:extLst>
              <a:ext uri="{FF2B5EF4-FFF2-40B4-BE49-F238E27FC236}">
                <a16:creationId xmlns:a16="http://schemas.microsoft.com/office/drawing/2014/main" id="{F8813C2C-9977-754E-B8D7-5826CD57C926}"/>
              </a:ext>
            </a:extLst>
          </p:cNvPr>
          <p:cNvSpPr>
            <a:spLocks noGrp="1"/>
          </p:cNvSpPr>
          <p:nvPr>
            <p:ph type="sldNum" sz="quarter" idx="12"/>
          </p:nvPr>
        </p:nvSpPr>
        <p:spPr/>
        <p:txBody>
          <a:bodyPr/>
          <a:lstStyle>
            <a:lvl1pPr>
              <a:defRPr/>
            </a:lvl1pPr>
          </a:lstStyle>
          <a:p>
            <a:fld id="{2CA72CC8-5645-D343-A358-FE8D4D720AD8}" type="slidenum">
              <a:rPr lang="ru-RU" altLang="ru-RU"/>
              <a:pPr/>
              <a:t>‹#›</a:t>
            </a:fld>
            <a:endParaRPr lang="ru-RU" altLang="ru-RU"/>
          </a:p>
        </p:txBody>
      </p:sp>
    </p:spTree>
    <p:extLst>
      <p:ext uri="{BB962C8B-B14F-4D97-AF65-F5344CB8AC3E}">
        <p14:creationId xmlns:p14="http://schemas.microsoft.com/office/powerpoint/2010/main" val="326445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2F8584A6-FA75-C942-81EC-902F6A9D6C2E}"/>
              </a:ext>
            </a:extLst>
          </p:cNvPr>
          <p:cNvSpPr>
            <a:spLocks noGrp="1"/>
          </p:cNvSpPr>
          <p:nvPr>
            <p:ph type="dt" sz="half" idx="10"/>
          </p:nvPr>
        </p:nvSpPr>
        <p:spPr/>
        <p:txBody>
          <a:bodyPr/>
          <a:lstStyle>
            <a:lvl1pPr>
              <a:defRPr/>
            </a:lvl1pPr>
          </a:lstStyle>
          <a:p>
            <a:pPr>
              <a:defRPr/>
            </a:pPr>
            <a:endParaRPr lang="ru-RU" altLang="ru-RU"/>
          </a:p>
        </p:txBody>
      </p:sp>
      <p:sp>
        <p:nvSpPr>
          <p:cNvPr id="3" name="Нижний колонтитул 4">
            <a:extLst>
              <a:ext uri="{FF2B5EF4-FFF2-40B4-BE49-F238E27FC236}">
                <a16:creationId xmlns:a16="http://schemas.microsoft.com/office/drawing/2014/main" id="{96843F42-171F-164A-80D7-48FB77DB5BC0}"/>
              </a:ext>
            </a:extLst>
          </p:cNvPr>
          <p:cNvSpPr>
            <a:spLocks noGrp="1"/>
          </p:cNvSpPr>
          <p:nvPr>
            <p:ph type="ftr" sz="quarter" idx="11"/>
          </p:nvPr>
        </p:nvSpPr>
        <p:spPr/>
        <p:txBody>
          <a:bodyPr/>
          <a:lstStyle>
            <a:lvl1pPr>
              <a:defRPr/>
            </a:lvl1pPr>
          </a:lstStyle>
          <a:p>
            <a:pPr>
              <a:defRPr/>
            </a:pPr>
            <a:endParaRPr lang="ru-RU" altLang="ru-RU"/>
          </a:p>
        </p:txBody>
      </p:sp>
      <p:sp>
        <p:nvSpPr>
          <p:cNvPr id="4" name="Номер слайда 5">
            <a:extLst>
              <a:ext uri="{FF2B5EF4-FFF2-40B4-BE49-F238E27FC236}">
                <a16:creationId xmlns:a16="http://schemas.microsoft.com/office/drawing/2014/main" id="{62F09FBF-14D2-FA4B-AA3C-21EF228FF2C6}"/>
              </a:ext>
            </a:extLst>
          </p:cNvPr>
          <p:cNvSpPr>
            <a:spLocks noGrp="1"/>
          </p:cNvSpPr>
          <p:nvPr>
            <p:ph type="sldNum" sz="quarter" idx="12"/>
          </p:nvPr>
        </p:nvSpPr>
        <p:spPr/>
        <p:txBody>
          <a:bodyPr/>
          <a:lstStyle>
            <a:lvl1pPr>
              <a:defRPr/>
            </a:lvl1pPr>
          </a:lstStyle>
          <a:p>
            <a:fld id="{3DA74508-C609-9E4D-AB1C-540CA8CFF0D9}" type="slidenum">
              <a:rPr lang="ru-RU" altLang="ru-RU"/>
              <a:pPr/>
              <a:t>‹#›</a:t>
            </a:fld>
            <a:endParaRPr lang="ru-RU" altLang="ru-RU"/>
          </a:p>
        </p:txBody>
      </p:sp>
    </p:spTree>
    <p:extLst>
      <p:ext uri="{BB962C8B-B14F-4D97-AF65-F5344CB8AC3E}">
        <p14:creationId xmlns:p14="http://schemas.microsoft.com/office/powerpoint/2010/main" val="4609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18EF56D-ABB9-7344-875D-399BD3F0B8FD}"/>
              </a:ext>
            </a:extLst>
          </p:cNvPr>
          <p:cNvSpPr>
            <a:spLocks noGrp="1"/>
          </p:cNvSpPr>
          <p:nvPr>
            <p:ph type="dt" sz="half" idx="10"/>
          </p:nvPr>
        </p:nvSpPr>
        <p:spPr/>
        <p:txBody>
          <a:bodyPr/>
          <a:lstStyle>
            <a:lvl1pPr>
              <a:defRPr/>
            </a:lvl1pPr>
          </a:lstStyle>
          <a:p>
            <a:pPr>
              <a:defRPr/>
            </a:pPr>
            <a:endParaRPr lang="ru-RU" altLang="ru-RU"/>
          </a:p>
        </p:txBody>
      </p:sp>
      <p:sp>
        <p:nvSpPr>
          <p:cNvPr id="6" name="Нижний колонтитул 4">
            <a:extLst>
              <a:ext uri="{FF2B5EF4-FFF2-40B4-BE49-F238E27FC236}">
                <a16:creationId xmlns:a16="http://schemas.microsoft.com/office/drawing/2014/main" id="{5BC6E8E8-BB45-8C43-A180-D6F0FD0664DC}"/>
              </a:ext>
            </a:extLst>
          </p:cNvPr>
          <p:cNvSpPr>
            <a:spLocks noGrp="1"/>
          </p:cNvSpPr>
          <p:nvPr>
            <p:ph type="ftr" sz="quarter" idx="11"/>
          </p:nvPr>
        </p:nvSpPr>
        <p:spPr/>
        <p:txBody>
          <a:bodyPr/>
          <a:lstStyle>
            <a:lvl1pPr>
              <a:defRPr/>
            </a:lvl1pPr>
          </a:lstStyle>
          <a:p>
            <a:pPr>
              <a:defRPr/>
            </a:pPr>
            <a:endParaRPr lang="ru-RU" altLang="ru-RU"/>
          </a:p>
        </p:txBody>
      </p:sp>
      <p:sp>
        <p:nvSpPr>
          <p:cNvPr id="7" name="Номер слайда 5">
            <a:extLst>
              <a:ext uri="{FF2B5EF4-FFF2-40B4-BE49-F238E27FC236}">
                <a16:creationId xmlns:a16="http://schemas.microsoft.com/office/drawing/2014/main" id="{209887E6-391C-5D4C-8B71-5F5C790E99EF}"/>
              </a:ext>
            </a:extLst>
          </p:cNvPr>
          <p:cNvSpPr>
            <a:spLocks noGrp="1"/>
          </p:cNvSpPr>
          <p:nvPr>
            <p:ph type="sldNum" sz="quarter" idx="12"/>
          </p:nvPr>
        </p:nvSpPr>
        <p:spPr/>
        <p:txBody>
          <a:bodyPr/>
          <a:lstStyle>
            <a:lvl1pPr>
              <a:defRPr/>
            </a:lvl1pPr>
          </a:lstStyle>
          <a:p>
            <a:fld id="{85ECDEA6-B1F3-7446-8007-FAE717572C0B}" type="slidenum">
              <a:rPr lang="ru-RU" altLang="ru-RU"/>
              <a:pPr/>
              <a:t>‹#›</a:t>
            </a:fld>
            <a:endParaRPr lang="ru-RU" altLang="ru-RU"/>
          </a:p>
        </p:txBody>
      </p:sp>
    </p:spTree>
    <p:extLst>
      <p:ext uri="{BB962C8B-B14F-4D97-AF65-F5344CB8AC3E}">
        <p14:creationId xmlns:p14="http://schemas.microsoft.com/office/powerpoint/2010/main" val="172798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8C281950-8193-F54A-87A8-BAC4DE0DE5DD}"/>
              </a:ext>
            </a:extLst>
          </p:cNvPr>
          <p:cNvSpPr>
            <a:spLocks noGrp="1"/>
          </p:cNvSpPr>
          <p:nvPr>
            <p:ph type="dt" sz="half" idx="10"/>
          </p:nvPr>
        </p:nvSpPr>
        <p:spPr/>
        <p:txBody>
          <a:bodyPr/>
          <a:lstStyle>
            <a:lvl1pPr>
              <a:defRPr/>
            </a:lvl1pPr>
          </a:lstStyle>
          <a:p>
            <a:pPr>
              <a:defRPr/>
            </a:pPr>
            <a:endParaRPr lang="ru-RU" altLang="ru-RU"/>
          </a:p>
        </p:txBody>
      </p:sp>
      <p:sp>
        <p:nvSpPr>
          <p:cNvPr id="6" name="Нижний колонтитул 4">
            <a:extLst>
              <a:ext uri="{FF2B5EF4-FFF2-40B4-BE49-F238E27FC236}">
                <a16:creationId xmlns:a16="http://schemas.microsoft.com/office/drawing/2014/main" id="{128895CE-EE08-944A-ABDE-475EDEA35A21}"/>
              </a:ext>
            </a:extLst>
          </p:cNvPr>
          <p:cNvSpPr>
            <a:spLocks noGrp="1"/>
          </p:cNvSpPr>
          <p:nvPr>
            <p:ph type="ftr" sz="quarter" idx="11"/>
          </p:nvPr>
        </p:nvSpPr>
        <p:spPr/>
        <p:txBody>
          <a:bodyPr/>
          <a:lstStyle>
            <a:lvl1pPr>
              <a:defRPr/>
            </a:lvl1pPr>
          </a:lstStyle>
          <a:p>
            <a:pPr>
              <a:defRPr/>
            </a:pPr>
            <a:endParaRPr lang="ru-RU" altLang="ru-RU"/>
          </a:p>
        </p:txBody>
      </p:sp>
      <p:sp>
        <p:nvSpPr>
          <p:cNvPr id="7" name="Номер слайда 5">
            <a:extLst>
              <a:ext uri="{FF2B5EF4-FFF2-40B4-BE49-F238E27FC236}">
                <a16:creationId xmlns:a16="http://schemas.microsoft.com/office/drawing/2014/main" id="{9F52B348-0C57-C445-9DBF-6739BF69B100}"/>
              </a:ext>
            </a:extLst>
          </p:cNvPr>
          <p:cNvSpPr>
            <a:spLocks noGrp="1"/>
          </p:cNvSpPr>
          <p:nvPr>
            <p:ph type="sldNum" sz="quarter" idx="12"/>
          </p:nvPr>
        </p:nvSpPr>
        <p:spPr/>
        <p:txBody>
          <a:bodyPr/>
          <a:lstStyle>
            <a:lvl1pPr>
              <a:defRPr/>
            </a:lvl1pPr>
          </a:lstStyle>
          <a:p>
            <a:fld id="{F0A71D51-B54C-CC4B-B1D9-8FC00BF561BA}" type="slidenum">
              <a:rPr lang="ru-RU" altLang="ru-RU"/>
              <a:pPr/>
              <a:t>‹#›</a:t>
            </a:fld>
            <a:endParaRPr lang="ru-RU" altLang="ru-RU"/>
          </a:p>
        </p:txBody>
      </p:sp>
    </p:spTree>
    <p:extLst>
      <p:ext uri="{BB962C8B-B14F-4D97-AF65-F5344CB8AC3E}">
        <p14:creationId xmlns:p14="http://schemas.microsoft.com/office/powerpoint/2010/main" val="64673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48BD590B-F8E3-D24E-87BF-01E97BF1603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30C9CF89-EE93-4746-8EF4-E1AE7E40FDC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0E302D44-1FAE-7D4E-B50F-DE8278A6013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endParaRPr lang="ru-RU" altLang="ru-RU"/>
          </a:p>
        </p:txBody>
      </p:sp>
      <p:sp>
        <p:nvSpPr>
          <p:cNvPr id="5" name="Нижний колонтитул 4">
            <a:extLst>
              <a:ext uri="{FF2B5EF4-FFF2-40B4-BE49-F238E27FC236}">
                <a16:creationId xmlns:a16="http://schemas.microsoft.com/office/drawing/2014/main" id="{5005E797-419E-F84A-968E-BE62ACBCC98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ru-RU" altLang="ru-RU"/>
          </a:p>
        </p:txBody>
      </p:sp>
      <p:sp>
        <p:nvSpPr>
          <p:cNvPr id="6" name="Номер слайда 5">
            <a:extLst>
              <a:ext uri="{FF2B5EF4-FFF2-40B4-BE49-F238E27FC236}">
                <a16:creationId xmlns:a16="http://schemas.microsoft.com/office/drawing/2014/main" id="{8967EACB-5152-7C42-8FEA-4B0E3CED34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209F471-DA52-FF43-904F-16E857015DB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35" r:id="rId1"/>
    <p:sldLayoutId id="2147485836" r:id="rId2"/>
    <p:sldLayoutId id="2147485837" r:id="rId3"/>
    <p:sldLayoutId id="2147485838" r:id="rId4"/>
    <p:sldLayoutId id="2147485839" r:id="rId5"/>
    <p:sldLayoutId id="2147485840" r:id="rId6"/>
    <p:sldLayoutId id="2147485841" r:id="rId7"/>
    <p:sldLayoutId id="2147485842" r:id="rId8"/>
    <p:sldLayoutId id="2147485843" r:id="rId9"/>
    <p:sldLayoutId id="2147485844" r:id="rId10"/>
    <p:sldLayoutId id="2147485845" r:id="rId11"/>
    <p:sldLayoutId id="2147485846" r:id="rId12"/>
    <p:sldLayoutId id="2147485847" r:id="rId13"/>
    <p:sldLayoutId id="214748584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oleObject" Target="../embeddings/oleObject5.bin"/><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2.png"/><Relationship Id="rId4" Type="http://schemas.openxmlformats.org/officeDocument/2006/relationships/oleObject" Target="../embeddings/oleObject8.bin"/><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mailto:raifo_05@mail.r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1" descr="Y:\Бюджетный отдел\БЮДЖЕТ ДЛЯ ГРАЖДАН\фото\04.png">
            <a:extLst>
              <a:ext uri="{FF2B5EF4-FFF2-40B4-BE49-F238E27FC236}">
                <a16:creationId xmlns:a16="http://schemas.microsoft.com/office/drawing/2014/main" id="{1B30580B-22CE-8D41-ADEF-1C0FD30E5F5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Y:\Бюджетный отдел\БЮДЖЕТ ДЛЯ ГРАЖДАН\презен.примерные\77_big.jpg">
            <a:extLst>
              <a:ext uri="{FF2B5EF4-FFF2-40B4-BE49-F238E27FC236}">
                <a16:creationId xmlns:a16="http://schemas.microsoft.com/office/drawing/2014/main" id="{764A0009-D8EF-474D-9574-12D25FDC7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412" y="865980"/>
            <a:ext cx="2182812" cy="5053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123" name="Picture 7" descr="Y:\Бюджетный отдел\БЮДЖЕТ ДЛЯ ГРАЖДАН\презен.примерные\5226.jpg">
            <a:extLst>
              <a:ext uri="{FF2B5EF4-FFF2-40B4-BE49-F238E27FC236}">
                <a16:creationId xmlns:a16="http://schemas.microsoft.com/office/drawing/2014/main" id="{929EE971-085B-774B-8ECD-4764833867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752475"/>
            <a:ext cx="2341562" cy="173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Y:\Бюджетный отдел\БЮДЖЕТ ДЛЯ ГРАЖДАН\презен.примерные\37f5648f8a7ed011c6570b4e617ecb81.jpg">
            <a:extLst>
              <a:ext uri="{FF2B5EF4-FFF2-40B4-BE49-F238E27FC236}">
                <a16:creationId xmlns:a16="http://schemas.microsoft.com/office/drawing/2014/main" id="{D0DC92E6-0FC2-0247-BC22-AFCE416B1F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2708275"/>
            <a:ext cx="3095625" cy="133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3">
            <a:extLst>
              <a:ext uri="{FF2B5EF4-FFF2-40B4-BE49-F238E27FC236}">
                <a16:creationId xmlns:a16="http://schemas.microsoft.com/office/drawing/2014/main" id="{6950F5FF-9265-2340-8C25-4B8CCF0A677C}"/>
              </a:ext>
            </a:extLst>
          </p:cNvPr>
          <p:cNvSpPr txBox="1">
            <a:spLocks/>
          </p:cNvSpPr>
          <p:nvPr/>
        </p:nvSpPr>
        <p:spPr>
          <a:xfrm>
            <a:off x="1258888" y="0"/>
            <a:ext cx="6697662" cy="549275"/>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defRPr/>
            </a:pPr>
            <a:r>
              <a:rPr lang="ru-RU" altLang="ru-RU" sz="4400" b="1" kern="0" dirty="0">
                <a:solidFill>
                  <a:srgbClr val="0070C0"/>
                </a:solidFill>
                <a:effectLst/>
                <a:latin typeface="Times New Roman" pitchFamily="18" charset="0"/>
              </a:rPr>
              <a:t>Бюджет для граждан</a:t>
            </a:r>
            <a:endParaRPr lang="ru-RU" altLang="ru-RU" sz="4400" b="1" kern="0" dirty="0">
              <a:solidFill>
                <a:srgbClr val="0070C0"/>
              </a:solidFill>
              <a:effectLst/>
            </a:endParaRPr>
          </a:p>
        </p:txBody>
      </p:sp>
      <p:sp>
        <p:nvSpPr>
          <p:cNvPr id="5127" name="TextBox 1">
            <a:extLst>
              <a:ext uri="{FF2B5EF4-FFF2-40B4-BE49-F238E27FC236}">
                <a16:creationId xmlns:a16="http://schemas.microsoft.com/office/drawing/2014/main" id="{1978E3ED-58F2-9C4C-BA2E-66A935EC7BBD}"/>
              </a:ext>
            </a:extLst>
          </p:cNvPr>
          <p:cNvSpPr txBox="1">
            <a:spLocks noChangeArrowheads="1"/>
          </p:cNvSpPr>
          <p:nvPr/>
        </p:nvSpPr>
        <p:spPr bwMode="auto">
          <a:xfrm>
            <a:off x="468313" y="5876925"/>
            <a:ext cx="8351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i="1">
                <a:latin typeface="Times New Roman" panose="02020603050405020304" pitchFamily="18" charset="0"/>
                <a:cs typeface="Times New Roman" panose="02020603050405020304" pitchFamily="18" charset="0"/>
              </a:rPr>
              <a:t>К ПРОЕКТУ БЮДЖЕТА ТИГИЛЬСКОГО МУНИЦИПАЛЬНОГО РАЙОНА НА 2021 ГОД И НА ПЛАНОВЫЙ ПЕРИОД 2022 И 2023 ГОДОВ</a:t>
            </a:r>
          </a:p>
        </p:txBody>
      </p:sp>
      <p:pic>
        <p:nvPicPr>
          <p:cNvPr id="3" name="Рисунок 6" descr="http://xn--80aeoh0abk1byf.xn--p1ai/upload/iblock/5ca/5ca993059f6c25ae19eea6d5358c0c77.jpg">
            <a:extLst>
              <a:ext uri="{FF2B5EF4-FFF2-40B4-BE49-F238E27FC236}">
                <a16:creationId xmlns:a16="http://schemas.microsoft.com/office/drawing/2014/main" id="{CF0258CA-A87A-E440-9AF7-5D0B696CB9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114" y="769268"/>
            <a:ext cx="2546350" cy="1739900"/>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pic>
        <p:nvPicPr>
          <p:cNvPr id="5128" name="Picture 2">
            <a:extLst>
              <a:ext uri="{FF2B5EF4-FFF2-40B4-BE49-F238E27FC236}">
                <a16:creationId xmlns:a16="http://schemas.microsoft.com/office/drawing/2014/main" id="{075933E5-2E6D-9044-B28E-1D1436A97F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0793" t="33221" r="14362" b="30603"/>
          <a:stretch>
            <a:fillRect/>
          </a:stretch>
        </p:blipFill>
        <p:spPr bwMode="auto">
          <a:xfrm>
            <a:off x="6011863" y="2708275"/>
            <a:ext cx="2952750" cy="1368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Заголовок 1">
            <a:extLst>
              <a:ext uri="{FF2B5EF4-FFF2-40B4-BE49-F238E27FC236}">
                <a16:creationId xmlns:a16="http://schemas.microsoft.com/office/drawing/2014/main" id="{205F1027-7AF5-F84E-9331-EC9011221395}"/>
              </a:ext>
            </a:extLst>
          </p:cNvPr>
          <p:cNvSpPr>
            <a:spLocks noGrp="1"/>
          </p:cNvSpPr>
          <p:nvPr>
            <p:ph type="title"/>
          </p:nvPr>
        </p:nvSpPr>
        <p:spPr>
          <a:xfrm>
            <a:off x="6034088" y="2640013"/>
            <a:ext cx="1306512" cy="460375"/>
          </a:xfrm>
        </p:spPr>
        <p:txBody>
          <a:bodyPr/>
          <a:lstStyle/>
          <a:p>
            <a:pPr eaLnBrk="1" hangingPunct="1"/>
            <a:r>
              <a:rPr lang="ru-RU" altLang="ru-RU" sz="1200" b="1" i="1">
                <a:solidFill>
                  <a:srgbClr val="9C5224"/>
                </a:solidFill>
                <a:latin typeface="Times New Roman" panose="02020603050405020304" pitchFamily="18" charset="0"/>
                <a:cs typeface="Times New Roman" panose="02020603050405020304" pitchFamily="18" charset="0"/>
              </a:rPr>
              <a:t>ВОЯМПОЛКА</a:t>
            </a:r>
          </a:p>
        </p:txBody>
      </p:sp>
      <p:sp>
        <p:nvSpPr>
          <p:cNvPr id="11" name="Заголовок 1">
            <a:extLst>
              <a:ext uri="{FF2B5EF4-FFF2-40B4-BE49-F238E27FC236}">
                <a16:creationId xmlns:a16="http://schemas.microsoft.com/office/drawing/2014/main" id="{1FC6E94A-A7C4-C845-BED6-60D43F0234F9}"/>
              </a:ext>
            </a:extLst>
          </p:cNvPr>
          <p:cNvSpPr txBox="1">
            <a:spLocks/>
          </p:cNvSpPr>
          <p:nvPr/>
        </p:nvSpPr>
        <p:spPr bwMode="auto">
          <a:xfrm>
            <a:off x="80963" y="2646363"/>
            <a:ext cx="1871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a:solidFill>
                  <a:srgbClr val="9C5224"/>
                </a:solidFill>
                <a:effectLst/>
                <a:latin typeface="Times New Roman" panose="02020603050405020304" pitchFamily="18" charset="0"/>
                <a:cs typeface="Times New Roman" panose="02020603050405020304" pitchFamily="18" charset="0"/>
              </a:rPr>
              <a:t>УСТЬ -ХАЙРЮЗОВО</a:t>
            </a:r>
          </a:p>
        </p:txBody>
      </p:sp>
      <p:pic>
        <p:nvPicPr>
          <p:cNvPr id="5131" name="Рисунок 11" descr="http://xn----8sbnb2abpeyg0n.xn--p1ai/upload/iblock/ddf/ddf88fe3e4a45b4f36202b4f83eab9d1.jpg">
            <a:extLst>
              <a:ext uri="{FF2B5EF4-FFF2-40B4-BE49-F238E27FC236}">
                <a16:creationId xmlns:a16="http://schemas.microsoft.com/office/drawing/2014/main" id="{DF4933FB-D6B0-6948-913B-793F75C69C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38" y="4262437"/>
            <a:ext cx="2341562" cy="154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 name="Заголовок 1">
            <a:extLst>
              <a:ext uri="{FF2B5EF4-FFF2-40B4-BE49-F238E27FC236}">
                <a16:creationId xmlns:a16="http://schemas.microsoft.com/office/drawing/2014/main" id="{F20E51FD-BA33-CD4C-BBF1-41FDD5C7541E}"/>
              </a:ext>
            </a:extLst>
          </p:cNvPr>
          <p:cNvSpPr txBox="1">
            <a:spLocks/>
          </p:cNvSpPr>
          <p:nvPr/>
        </p:nvSpPr>
        <p:spPr bwMode="auto">
          <a:xfrm>
            <a:off x="827088" y="4313238"/>
            <a:ext cx="1871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a:solidFill>
                  <a:srgbClr val="9C5224"/>
                </a:solidFill>
                <a:effectLst/>
                <a:latin typeface="Times New Roman" panose="02020603050405020304" pitchFamily="18" charset="0"/>
                <a:cs typeface="Times New Roman" panose="02020603050405020304" pitchFamily="18" charset="0"/>
              </a:rPr>
              <a:t>ЛЕСНАЯ</a:t>
            </a:r>
          </a:p>
        </p:txBody>
      </p:sp>
      <p:pic>
        <p:nvPicPr>
          <p:cNvPr id="5133" name="Picture 9" descr="https://opt-10749.ssl.1c-bitrix-cdn.ru/upload/iblock/995/9956b0ac0c430ed80c4ce64d3de99245.jpg?144042556083882">
            <a:extLst>
              <a:ext uri="{FF2B5EF4-FFF2-40B4-BE49-F238E27FC236}">
                <a16:creationId xmlns:a16="http://schemas.microsoft.com/office/drawing/2014/main" id="{A62767A4-22B9-3D4C-B157-1CBFD3A02F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9188" y="4262438"/>
            <a:ext cx="2476500" cy="1601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5" name="Заголовок 1">
            <a:extLst>
              <a:ext uri="{FF2B5EF4-FFF2-40B4-BE49-F238E27FC236}">
                <a16:creationId xmlns:a16="http://schemas.microsoft.com/office/drawing/2014/main" id="{D20CE397-E6CB-9749-A95D-9308B6733792}"/>
              </a:ext>
            </a:extLst>
          </p:cNvPr>
          <p:cNvSpPr txBox="1">
            <a:spLocks/>
          </p:cNvSpPr>
          <p:nvPr/>
        </p:nvSpPr>
        <p:spPr bwMode="auto">
          <a:xfrm>
            <a:off x="6202363" y="4321175"/>
            <a:ext cx="13065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a:solidFill>
                  <a:srgbClr val="FFFF00"/>
                </a:solidFill>
                <a:effectLst/>
                <a:latin typeface="Times New Roman" panose="02020603050405020304" pitchFamily="18" charset="0"/>
                <a:cs typeface="Times New Roman" panose="02020603050405020304" pitchFamily="18" charset="0"/>
              </a:rPr>
              <a:t>СЕДАНКА</a:t>
            </a:r>
          </a:p>
        </p:txBody>
      </p:sp>
    </p:spTree>
    <p:custDataLst>
      <p:tags r:id="rId1"/>
    </p:custDataLst>
  </p:cSld>
  <p:clrMapOvr>
    <a:masterClrMapping/>
  </p:clrMapOvr>
  <p:transition advClick="0" advTm="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Y:\Бюджетный отдел\БЮДЖЕТ ДЛЯ ГРАЖДАН\фото\04.png">
            <a:extLst>
              <a:ext uri="{FF2B5EF4-FFF2-40B4-BE49-F238E27FC236}">
                <a16:creationId xmlns:a16="http://schemas.microsoft.com/office/drawing/2014/main" id="{1B351BE4-16EE-754E-B295-ED1069F29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6">
            <a:extLst>
              <a:ext uri="{FF2B5EF4-FFF2-40B4-BE49-F238E27FC236}">
                <a16:creationId xmlns:a16="http://schemas.microsoft.com/office/drawing/2014/main" id="{BD6CD8F1-84AC-6F41-A51B-356F01B0ED07}"/>
              </a:ext>
            </a:extLst>
          </p:cNvPr>
          <p:cNvSpPr>
            <a:spLocks noGrp="1"/>
          </p:cNvSpPr>
          <p:nvPr/>
        </p:nvSpPr>
        <p:spPr bwMode="auto">
          <a:xfrm>
            <a:off x="395288" y="1700213"/>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graphicFrame>
        <p:nvGraphicFramePr>
          <p:cNvPr id="14340" name="Диаграмма 7">
            <a:extLst>
              <a:ext uri="{FF2B5EF4-FFF2-40B4-BE49-F238E27FC236}">
                <a16:creationId xmlns:a16="http://schemas.microsoft.com/office/drawing/2014/main" id="{ACFC50A5-FBA0-F845-9B21-3A161D8E713E}"/>
              </a:ext>
            </a:extLst>
          </p:cNvPr>
          <p:cNvGraphicFramePr>
            <a:graphicFrameLocks/>
          </p:cNvGraphicFramePr>
          <p:nvPr/>
        </p:nvGraphicFramePr>
        <p:xfrm>
          <a:off x="7938" y="1341438"/>
          <a:ext cx="9078912" cy="5173662"/>
        </p:xfrm>
        <a:graphic>
          <a:graphicData uri="http://schemas.openxmlformats.org/presentationml/2006/ole">
            <mc:AlternateContent xmlns:mc="http://schemas.openxmlformats.org/markup-compatibility/2006">
              <mc:Choice xmlns:v="urn:schemas-microsoft-com:vml" Requires="v">
                <p:oleObj spid="_x0000_s14343" r:id="rId4" imgW="18923000" imgH="10782300" progId="Excel.Chart.8">
                  <p:embed/>
                </p:oleObj>
              </mc:Choice>
              <mc:Fallback>
                <p:oleObj r:id="rId4" imgW="18923000" imgH="10782300" progId="Excel.Chart.8">
                  <p:embed/>
                  <p:pic>
                    <p:nvPicPr>
                      <p:cNvPr id="0" name="Диаграмма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1341438"/>
                        <a:ext cx="9078912"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1" name="Picture 6">
            <a:extLst>
              <a:ext uri="{FF2B5EF4-FFF2-40B4-BE49-F238E27FC236}">
                <a16:creationId xmlns:a16="http://schemas.microsoft.com/office/drawing/2014/main" id="{725C85D2-D0D4-5A4B-BDCE-9D161EA4E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20638"/>
            <a:ext cx="1257300" cy="175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16">
            <a:extLst>
              <a:ext uri="{FF2B5EF4-FFF2-40B4-BE49-F238E27FC236}">
                <a16:creationId xmlns:a16="http://schemas.microsoft.com/office/drawing/2014/main" id="{DB4810B7-D979-3D4E-B7D7-9D8759C1BF91}"/>
              </a:ext>
            </a:extLst>
          </p:cNvPr>
          <p:cNvSpPr>
            <a:spLocks noGrp="1"/>
          </p:cNvSpPr>
          <p:nvPr>
            <p:ph type="title"/>
          </p:nvPr>
        </p:nvSpPr>
        <p:spPr>
          <a:xfrm>
            <a:off x="965200" y="20638"/>
            <a:ext cx="8107363" cy="960437"/>
          </a:xfrm>
        </p:spPr>
        <p:txBody>
          <a:bodyPr rtlCol="0">
            <a:normAutofit/>
          </a:bodyPr>
          <a:lstStyle/>
          <a:p>
            <a:pPr eaLnBrk="1" fontAlgn="auto" hangingPunct="1">
              <a:spcAft>
                <a:spcPts val="0"/>
              </a:spcAft>
              <a:defRPr/>
            </a:pPr>
            <a:r>
              <a:rPr lang="ru-RU" sz="2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a:t>
            </a:r>
            <a:r>
              <a:rPr lang="ru-RU" sz="2400" b="1" dirty="0">
                <a:solidFill>
                  <a:schemeClr val="tx2">
                    <a:lumMod val="60000"/>
                    <a:lumOff val="40000"/>
                  </a:schemeClr>
                </a:solidFill>
                <a:effectLst>
                  <a:outerShdw blurRad="38100" dist="38100" dir="2700000" algn="tl">
                    <a:srgbClr val="000000">
                      <a:alpha val="43137"/>
                    </a:srgbClr>
                  </a:outerShdw>
                </a:effectLst>
              </a:rPr>
              <a:t> налоговых доходов бюджета в 2022-2023 годах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Y:\Бюджетный отдел\БЮДЖЕТ ДЛЯ ГРАЖДАН\фото\04.png">
            <a:extLst>
              <a:ext uri="{FF2B5EF4-FFF2-40B4-BE49-F238E27FC236}">
                <a16:creationId xmlns:a16="http://schemas.microsoft.com/office/drawing/2014/main" id="{BD28BD3A-C694-CA47-A9FB-5F0D899C5E3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C5D137FB-6998-DE49-BB38-0A3C788F6A15}"/>
              </a:ext>
            </a:extLst>
          </p:cNvPr>
          <p:cNvSpPr txBox="1">
            <a:spLocks noChangeArrowheads="1"/>
          </p:cNvSpPr>
          <p:nvPr/>
        </p:nvSpPr>
        <p:spPr bwMode="auto">
          <a:xfrm>
            <a:off x="1331913" y="44450"/>
            <a:ext cx="76676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400" b="1" kern="0"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 неналоговых доходов бюджета на 2021 год</a:t>
            </a:r>
          </a:p>
        </p:txBody>
      </p:sp>
      <p:pic>
        <p:nvPicPr>
          <p:cNvPr id="15364" name="Picture 7">
            <a:extLst>
              <a:ext uri="{FF2B5EF4-FFF2-40B4-BE49-F238E27FC236}">
                <a16:creationId xmlns:a16="http://schemas.microsoft.com/office/drawing/2014/main" id="{C6A53727-DDF6-4B47-8457-F28A08BC2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338" y="5429250"/>
            <a:ext cx="122396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Заголовок 16">
            <a:extLst>
              <a:ext uri="{FF2B5EF4-FFF2-40B4-BE49-F238E27FC236}">
                <a16:creationId xmlns:a16="http://schemas.microsoft.com/office/drawing/2014/main" id="{5D7AFD43-5789-604B-92A3-76183645FC72}"/>
              </a:ext>
            </a:extLst>
          </p:cNvPr>
          <p:cNvSpPr>
            <a:spLocks noGrp="1"/>
          </p:cNvSpPr>
          <p:nvPr/>
        </p:nvSpPr>
        <p:spPr bwMode="auto">
          <a:xfrm>
            <a:off x="107950" y="692150"/>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graphicFrame>
        <p:nvGraphicFramePr>
          <p:cNvPr id="15366" name="Диаграмма 7">
            <a:extLst>
              <a:ext uri="{FF2B5EF4-FFF2-40B4-BE49-F238E27FC236}">
                <a16:creationId xmlns:a16="http://schemas.microsoft.com/office/drawing/2014/main" id="{9A63FE27-AD85-EB4D-8F87-AA7B3FEDE0E0}"/>
              </a:ext>
            </a:extLst>
          </p:cNvPr>
          <p:cNvGraphicFramePr>
            <a:graphicFrameLocks/>
          </p:cNvGraphicFramePr>
          <p:nvPr/>
        </p:nvGraphicFramePr>
        <p:xfrm>
          <a:off x="-50800" y="641350"/>
          <a:ext cx="9101138" cy="6191250"/>
        </p:xfrm>
        <a:graphic>
          <a:graphicData uri="http://schemas.openxmlformats.org/presentationml/2006/ole">
            <mc:AlternateContent xmlns:mc="http://schemas.openxmlformats.org/markup-compatibility/2006">
              <mc:Choice xmlns:v="urn:schemas-microsoft-com:vml" Requires="v">
                <p:oleObj spid="_x0000_s15367" r:id="rId5" imgW="18961100" imgH="12903200" progId="Excel.Chart.8">
                  <p:embed/>
                </p:oleObj>
              </mc:Choice>
              <mc:Fallback>
                <p:oleObj r:id="rId5" imgW="18961100" imgH="12903200" progId="Excel.Chart.8">
                  <p:embed/>
                  <p:pic>
                    <p:nvPicPr>
                      <p:cNvPr id="0" name="Диаграмма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641350"/>
                        <a:ext cx="9101138"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Y:\Бюджетный отдел\БЮДЖЕТ ДЛЯ ГРАЖДАН\фото\04.png">
            <a:extLst>
              <a:ext uri="{FF2B5EF4-FFF2-40B4-BE49-F238E27FC236}">
                <a16:creationId xmlns:a16="http://schemas.microsoft.com/office/drawing/2014/main" id="{1C1D2C69-9972-BA4B-8375-57D1353E5EF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16">
            <a:extLst>
              <a:ext uri="{FF2B5EF4-FFF2-40B4-BE49-F238E27FC236}">
                <a16:creationId xmlns:a16="http://schemas.microsoft.com/office/drawing/2014/main" id="{E3E550BB-672F-AB45-A0B7-CAAD3E32FC89}"/>
              </a:ext>
            </a:extLst>
          </p:cNvPr>
          <p:cNvSpPr txBox="1">
            <a:spLocks/>
          </p:cNvSpPr>
          <p:nvPr/>
        </p:nvSpPr>
        <p:spPr>
          <a:xfrm>
            <a:off x="684213" y="115888"/>
            <a:ext cx="8323262" cy="8509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dirty="0">
                <a:solidFill>
                  <a:schemeClr val="tx2">
                    <a:lumMod val="60000"/>
                    <a:lumOff val="40000"/>
                  </a:schemeClr>
                </a:solidFill>
                <a:latin typeface="Times New Roman" panose="02020603050405020304" pitchFamily="18" charset="0"/>
                <a:cs typeface="Times New Roman" panose="02020603050405020304" pitchFamily="18" charset="0"/>
              </a:rPr>
              <a:t>Динамика неналоговых доходов бюджета в 2022-2023 годах</a:t>
            </a:r>
          </a:p>
        </p:txBody>
      </p:sp>
      <p:pic>
        <p:nvPicPr>
          <p:cNvPr id="16388" name="Picture 7">
            <a:extLst>
              <a:ext uri="{FF2B5EF4-FFF2-40B4-BE49-F238E27FC236}">
                <a16:creationId xmlns:a16="http://schemas.microsoft.com/office/drawing/2014/main" id="{02DF9C5F-5297-BE49-B12E-EAC3DADD5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563" y="5410200"/>
            <a:ext cx="122396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389" name="Диаграмма 5">
            <a:extLst>
              <a:ext uri="{FF2B5EF4-FFF2-40B4-BE49-F238E27FC236}">
                <a16:creationId xmlns:a16="http://schemas.microsoft.com/office/drawing/2014/main" id="{44551AE7-6C64-834D-BF3C-CAAA3A81C867}"/>
              </a:ext>
            </a:extLst>
          </p:cNvPr>
          <p:cNvGraphicFramePr>
            <a:graphicFrameLocks/>
          </p:cNvGraphicFramePr>
          <p:nvPr/>
        </p:nvGraphicFramePr>
        <p:xfrm>
          <a:off x="57150" y="714375"/>
          <a:ext cx="9001125" cy="5573713"/>
        </p:xfrm>
        <a:graphic>
          <a:graphicData uri="http://schemas.openxmlformats.org/presentationml/2006/ole">
            <mc:AlternateContent xmlns:mc="http://schemas.openxmlformats.org/markup-compatibility/2006">
              <mc:Choice xmlns:v="urn:schemas-microsoft-com:vml" Requires="v">
                <p:oleObj spid="_x0000_s16391" r:id="rId5" imgW="18757900" imgH="11620500" progId="Excel.Chart.8">
                  <p:embed/>
                </p:oleObj>
              </mc:Choice>
              <mc:Fallback>
                <p:oleObj r:id="rId5" imgW="18757900" imgH="11620500" progId="Excel.Chart.8">
                  <p:embed/>
                  <p:pic>
                    <p:nvPicPr>
                      <p:cNvPr id="0" name="Диаграмма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714375"/>
                        <a:ext cx="9001125"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Заголовок 16">
            <a:extLst>
              <a:ext uri="{FF2B5EF4-FFF2-40B4-BE49-F238E27FC236}">
                <a16:creationId xmlns:a16="http://schemas.microsoft.com/office/drawing/2014/main" id="{017213D8-EC3B-9748-BCC9-B5A348418ED6}"/>
              </a:ext>
            </a:extLst>
          </p:cNvPr>
          <p:cNvSpPr>
            <a:spLocks noGrp="1"/>
          </p:cNvSpPr>
          <p:nvPr/>
        </p:nvSpPr>
        <p:spPr bwMode="auto">
          <a:xfrm>
            <a:off x="144463" y="668338"/>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Y:\Бюджетный отдел\БЮДЖЕТ ДЛЯ ГРАЖДАН\фото\04.png">
            <a:extLst>
              <a:ext uri="{FF2B5EF4-FFF2-40B4-BE49-F238E27FC236}">
                <a16:creationId xmlns:a16="http://schemas.microsoft.com/office/drawing/2014/main" id="{BF6B3316-D518-5241-B77E-218CCAE0CFA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3A62C65-4417-5C48-B8A7-6F79C481EDDA}"/>
              </a:ext>
            </a:extLst>
          </p:cNvPr>
          <p:cNvSpPr txBox="1">
            <a:spLocks noChangeArrowheads="1"/>
          </p:cNvSpPr>
          <p:nvPr/>
        </p:nvSpPr>
        <p:spPr bwMode="auto">
          <a:xfrm>
            <a:off x="107950" y="115888"/>
            <a:ext cx="90503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altLang="ru-RU" sz="2200" b="1" kern="0" dirty="0">
                <a:solidFill>
                  <a:srgbClr val="0070C0"/>
                </a:solidFill>
                <a:effectLst/>
                <a:latin typeface="Times New Roman" panose="02020603050405020304" pitchFamily="18" charset="0"/>
                <a:cs typeface="Times New Roman" panose="02020603050405020304" pitchFamily="18" charset="0"/>
              </a:rPr>
              <a:t>Структура безвозмездных поступлений от других бюджетов бюджетной системы РФ на 2021 год</a:t>
            </a:r>
          </a:p>
        </p:txBody>
      </p:sp>
      <p:sp>
        <p:nvSpPr>
          <p:cNvPr id="11" name="Заголовок 16">
            <a:extLst>
              <a:ext uri="{FF2B5EF4-FFF2-40B4-BE49-F238E27FC236}">
                <a16:creationId xmlns:a16="http://schemas.microsoft.com/office/drawing/2014/main" id="{E63793B3-6C28-3845-9EEB-746D3D3FDFDC}"/>
              </a:ext>
            </a:extLst>
          </p:cNvPr>
          <p:cNvSpPr txBox="1">
            <a:spLocks/>
          </p:cNvSpPr>
          <p:nvPr/>
        </p:nvSpPr>
        <p:spPr>
          <a:xfrm>
            <a:off x="0" y="3284538"/>
            <a:ext cx="9121775" cy="504825"/>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sz="2100" b="1" kern="0" dirty="0">
                <a:solidFill>
                  <a:srgbClr val="0070C0"/>
                </a:solidFill>
                <a:effectLst/>
                <a:latin typeface="Times New Roman" panose="02020603050405020304" pitchFamily="18" charset="0"/>
                <a:cs typeface="Times New Roman" panose="02020603050405020304" pitchFamily="18" charset="0"/>
              </a:rPr>
              <a:t>Динамика </a:t>
            </a:r>
            <a:r>
              <a:rPr lang="ru-RU" altLang="ru-RU" sz="2100" b="1" kern="0" dirty="0">
                <a:solidFill>
                  <a:srgbClr val="0070C0"/>
                </a:solidFill>
                <a:effectLst/>
                <a:latin typeface="Times New Roman" panose="02020603050405020304" pitchFamily="18" charset="0"/>
                <a:cs typeface="Times New Roman" panose="02020603050405020304" pitchFamily="18" charset="0"/>
              </a:rPr>
              <a:t>безвозмездных поступлений от других бюджетов бюджетной системы РФ </a:t>
            </a:r>
            <a:r>
              <a:rPr lang="ru-RU" sz="2100" b="1" kern="0" dirty="0">
                <a:solidFill>
                  <a:srgbClr val="0070C0"/>
                </a:solidFill>
                <a:effectLst/>
                <a:latin typeface="Times New Roman" panose="02020603050405020304" pitchFamily="18" charset="0"/>
                <a:cs typeface="Times New Roman" panose="02020603050405020304" pitchFamily="18" charset="0"/>
              </a:rPr>
              <a:t>в 2021-2023 годах</a:t>
            </a:r>
          </a:p>
        </p:txBody>
      </p:sp>
      <p:pic>
        <p:nvPicPr>
          <p:cNvPr id="17413" name="Picture 5">
            <a:extLst>
              <a:ext uri="{FF2B5EF4-FFF2-40B4-BE49-F238E27FC236}">
                <a16:creationId xmlns:a16="http://schemas.microsoft.com/office/drawing/2014/main" id="{330083BB-AE90-5B43-9298-195CDA618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5273675"/>
            <a:ext cx="1873250"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Заголовок 16">
            <a:extLst>
              <a:ext uri="{FF2B5EF4-FFF2-40B4-BE49-F238E27FC236}">
                <a16:creationId xmlns:a16="http://schemas.microsoft.com/office/drawing/2014/main" id="{109DFA01-290D-7D41-AF09-24E3D7684F39}"/>
              </a:ext>
            </a:extLst>
          </p:cNvPr>
          <p:cNvSpPr>
            <a:spLocks noGrp="1"/>
          </p:cNvSpPr>
          <p:nvPr/>
        </p:nvSpPr>
        <p:spPr bwMode="auto">
          <a:xfrm>
            <a:off x="0" y="692150"/>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900" b="1" dirty="0">
                <a:solidFill>
                  <a:schemeClr val="accent4">
                    <a:lumMod val="10000"/>
                  </a:schemeClr>
                </a:solidFill>
              </a:rPr>
              <a:t>млн. рублях</a:t>
            </a:r>
          </a:p>
        </p:txBody>
      </p:sp>
      <p:graphicFrame>
        <p:nvGraphicFramePr>
          <p:cNvPr id="17415" name="Диаграмма 7">
            <a:extLst>
              <a:ext uri="{FF2B5EF4-FFF2-40B4-BE49-F238E27FC236}">
                <a16:creationId xmlns:a16="http://schemas.microsoft.com/office/drawing/2014/main" id="{E68D0283-5ACA-E842-B088-71F9EBE8FB8C}"/>
              </a:ext>
            </a:extLst>
          </p:cNvPr>
          <p:cNvGraphicFramePr>
            <a:graphicFrameLocks/>
          </p:cNvGraphicFramePr>
          <p:nvPr/>
        </p:nvGraphicFramePr>
        <p:xfrm>
          <a:off x="92075" y="849313"/>
          <a:ext cx="8937625" cy="2622550"/>
        </p:xfrm>
        <a:graphic>
          <a:graphicData uri="http://schemas.openxmlformats.org/presentationml/2006/ole">
            <mc:AlternateContent xmlns:mc="http://schemas.openxmlformats.org/markup-compatibility/2006">
              <mc:Choice xmlns:v="urn:schemas-microsoft-com:vml" Requires="v">
                <p:oleObj spid="_x0000_s17417" r:id="rId5" imgW="18618200" imgH="5461000" progId="Excel.Chart.8">
                  <p:embed/>
                </p:oleObj>
              </mc:Choice>
              <mc:Fallback>
                <p:oleObj r:id="rId5" imgW="18618200" imgH="5461000" progId="Excel.Chart.8">
                  <p:embed/>
                  <p:pic>
                    <p:nvPicPr>
                      <p:cNvPr id="0" name="Диаграмма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849313"/>
                        <a:ext cx="89376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6" name="Диаграмма 8">
            <a:extLst>
              <a:ext uri="{FF2B5EF4-FFF2-40B4-BE49-F238E27FC236}">
                <a16:creationId xmlns:a16="http://schemas.microsoft.com/office/drawing/2014/main" id="{D3399A4E-D1B2-B443-A170-64C443DEF6D0}"/>
              </a:ext>
            </a:extLst>
          </p:cNvPr>
          <p:cNvGraphicFramePr>
            <a:graphicFrameLocks/>
          </p:cNvGraphicFramePr>
          <p:nvPr/>
        </p:nvGraphicFramePr>
        <p:xfrm>
          <a:off x="133350" y="3954463"/>
          <a:ext cx="9064625" cy="2844800"/>
        </p:xfrm>
        <a:graphic>
          <a:graphicData uri="http://schemas.openxmlformats.org/presentationml/2006/ole">
            <mc:AlternateContent xmlns:mc="http://schemas.openxmlformats.org/markup-compatibility/2006">
              <mc:Choice xmlns:v="urn:schemas-microsoft-com:vml" Requires="v">
                <p:oleObj spid="_x0000_s17418" r:id="rId7" imgW="18884900" imgH="5918200" progId="Excel.Chart.8">
                  <p:embed/>
                </p:oleObj>
              </mc:Choice>
              <mc:Fallback>
                <p:oleObj r:id="rId7" imgW="18884900" imgH="5918200" progId="Excel.Chart.8">
                  <p:embed/>
                  <p:pic>
                    <p:nvPicPr>
                      <p:cNvPr id="0" name="Диаграмма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 y="3954463"/>
                        <a:ext cx="90646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Y:\Бюджетный отдел\БЮДЖЕТ ДЛЯ ГРАЖДАН\фото\04.png">
            <a:extLst>
              <a:ext uri="{FF2B5EF4-FFF2-40B4-BE49-F238E27FC236}">
                <a16:creationId xmlns:a16="http://schemas.microsoft.com/office/drawing/2014/main" id="{961C3896-547C-0F47-B70C-080A93656A1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Прямоугольник 1">
            <a:extLst>
              <a:ext uri="{FF2B5EF4-FFF2-40B4-BE49-F238E27FC236}">
                <a16:creationId xmlns:a16="http://schemas.microsoft.com/office/drawing/2014/main" id="{D7C48311-4195-6B44-AFF6-5D56502958D0}"/>
              </a:ext>
            </a:extLst>
          </p:cNvPr>
          <p:cNvSpPr>
            <a:spLocks noChangeArrowheads="1"/>
          </p:cNvSpPr>
          <p:nvPr/>
        </p:nvSpPr>
        <p:spPr bwMode="auto">
          <a:xfrm>
            <a:off x="250825" y="188913"/>
            <a:ext cx="84978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a:solidFill>
                  <a:srgbClr val="0070C0"/>
                </a:solidFill>
                <a:latin typeface="Times New Roman" panose="02020603050405020304" pitchFamily="18" charset="0"/>
                <a:cs typeface="Times New Roman" panose="02020603050405020304" pitchFamily="18" charset="0"/>
              </a:rPr>
              <a:t>Информация об объеме дотаций на выравнивание бюджетной</a:t>
            </a:r>
          </a:p>
          <a:p>
            <a:pPr algn="ctr" eaLnBrk="1" hangingPunct="1">
              <a:spcBef>
                <a:spcPct val="0"/>
              </a:spcBef>
              <a:buFontTx/>
              <a:buNone/>
            </a:pPr>
            <a:r>
              <a:rPr lang="ru-RU" altLang="ru-RU" sz="2200" b="1">
                <a:solidFill>
                  <a:srgbClr val="0070C0"/>
                </a:solidFill>
                <a:latin typeface="Times New Roman" panose="02020603050405020304" pitchFamily="18" charset="0"/>
                <a:cs typeface="Times New Roman" panose="02020603050405020304" pitchFamily="18" charset="0"/>
              </a:rPr>
              <a:t>обеспеченности бюджету Тигильского района с 2016 года</a:t>
            </a:r>
            <a:endParaRPr lang="ru-RU" altLang="ru-RU" sz="2200">
              <a:solidFill>
                <a:srgbClr val="0070C0"/>
              </a:solidFill>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83DEC3B3-358C-7440-97C5-87E37F0B1057}"/>
              </a:ext>
            </a:extLst>
          </p:cNvPr>
          <p:cNvGraphicFramePr>
            <a:graphicFrameLocks noGrp="1"/>
          </p:cNvGraphicFramePr>
          <p:nvPr/>
        </p:nvGraphicFramePr>
        <p:xfrm>
          <a:off x="611188" y="1341438"/>
          <a:ext cx="7848600" cy="5040312"/>
        </p:xfrm>
        <a:graphic>
          <a:graphicData uri="http://schemas.openxmlformats.org/drawingml/2006/table">
            <a:tbl>
              <a:tblPr firstRow="1" bandRow="1">
                <a:tableStyleId>{5C22544A-7EE6-4342-B048-85BDC9FD1C3A}</a:tableStyleId>
              </a:tblPr>
              <a:tblGrid>
                <a:gridCol w="2322265">
                  <a:extLst>
                    <a:ext uri="{9D8B030D-6E8A-4147-A177-3AD203B41FA5}">
                      <a16:colId xmlns:a16="http://schemas.microsoft.com/office/drawing/2014/main" val="20000"/>
                    </a:ext>
                  </a:extLst>
                </a:gridCol>
                <a:gridCol w="3204069">
                  <a:extLst>
                    <a:ext uri="{9D8B030D-6E8A-4147-A177-3AD203B41FA5}">
                      <a16:colId xmlns:a16="http://schemas.microsoft.com/office/drawing/2014/main" val="20001"/>
                    </a:ext>
                  </a:extLst>
                </a:gridCol>
                <a:gridCol w="2322265">
                  <a:extLst>
                    <a:ext uri="{9D8B030D-6E8A-4147-A177-3AD203B41FA5}">
                      <a16:colId xmlns:a16="http://schemas.microsoft.com/office/drawing/2014/main" val="20002"/>
                    </a:ext>
                  </a:extLst>
                </a:gridCol>
              </a:tblGrid>
              <a:tr h="2336394">
                <a:tc>
                  <a:txBody>
                    <a:bodyPr/>
                    <a:lstStyle/>
                    <a:p>
                      <a:pPr algn="ctr" rtl="0" fontAlgn="ctr"/>
                      <a:r>
                        <a:rPr lang="ru-RU" sz="1600" u="none" strike="noStrike">
                          <a:effectLst/>
                        </a:rPr>
                        <a:t>Год</a:t>
                      </a:r>
                      <a:endParaRPr lang="ru-RU" sz="1600" b="1" i="0" u="none" strike="noStrike">
                        <a:effectLst/>
                        <a:latin typeface="Calibri"/>
                      </a:endParaRPr>
                    </a:p>
                  </a:txBody>
                  <a:tcPr marL="9525" marR="9525" marT="9525" marB="0" anchor="ctr"/>
                </a:tc>
                <a:tc>
                  <a:txBody>
                    <a:bodyPr/>
                    <a:lstStyle/>
                    <a:p>
                      <a:pPr algn="ctr" rtl="0" fontAlgn="ctr"/>
                      <a:r>
                        <a:rPr lang="ru-RU" sz="1600" u="none" strike="noStrike">
                          <a:effectLst/>
                        </a:rPr>
                        <a:t>Объем дотаций на </a:t>
                      </a:r>
                      <a:br>
                        <a:rPr lang="ru-RU" sz="1600" u="none" strike="noStrike">
                          <a:effectLst/>
                        </a:rPr>
                      </a:br>
                      <a:r>
                        <a:rPr lang="ru-RU" sz="1600" u="none" strike="noStrike">
                          <a:effectLst/>
                        </a:rPr>
                        <a:t>выравнивание бюджетной</a:t>
                      </a:r>
                      <a:br>
                        <a:rPr lang="ru-RU" sz="1600" u="none" strike="noStrike">
                          <a:effectLst/>
                        </a:rPr>
                      </a:br>
                      <a:r>
                        <a:rPr lang="ru-RU" sz="1600" u="none" strike="noStrike">
                          <a:effectLst/>
                        </a:rPr>
                        <a:t>обеспеченности, тыс. рублей</a:t>
                      </a:r>
                      <a:br>
                        <a:rPr lang="ru-RU" sz="1600" u="none" strike="noStrike">
                          <a:effectLst/>
                        </a:rPr>
                      </a:br>
                      <a:endParaRPr lang="ru-RU" sz="1600" b="1" i="0" u="none" strike="noStrike">
                        <a:effectLst/>
                        <a:latin typeface="Calibri"/>
                      </a:endParaRPr>
                    </a:p>
                  </a:txBody>
                  <a:tcPr marL="9525" marR="9525" marT="9525" marB="0" anchor="ctr"/>
                </a:tc>
                <a:tc>
                  <a:txBody>
                    <a:bodyPr/>
                    <a:lstStyle/>
                    <a:p>
                      <a:pPr algn="ctr" rtl="0" fontAlgn="ctr"/>
                      <a:r>
                        <a:rPr lang="ru-RU" sz="1600" u="none" strike="noStrike">
                          <a:effectLst/>
                        </a:rPr>
                        <a:t>Отношение к прошлому</a:t>
                      </a:r>
                      <a:br>
                        <a:rPr lang="ru-RU" sz="1600" u="none" strike="noStrike">
                          <a:effectLst/>
                        </a:rPr>
                      </a:br>
                      <a:r>
                        <a:rPr lang="ru-RU" sz="1600" u="none" strike="noStrike">
                          <a:effectLst/>
                        </a:rPr>
                        <a:t>году, %</a:t>
                      </a:r>
                      <a:br>
                        <a:rPr lang="ru-RU" sz="1600" u="none" strike="noStrike">
                          <a:effectLst/>
                        </a:rPr>
                      </a:br>
                      <a:endParaRPr lang="ru-RU" sz="1600" b="1" i="0" u="none" strike="noStrike">
                        <a:effectLst/>
                        <a:latin typeface="Calibri"/>
                      </a:endParaRPr>
                    </a:p>
                  </a:txBody>
                  <a:tcPr marL="9525" marR="9525" marT="9525" marB="0" anchor="ctr"/>
                </a:tc>
                <a:extLst>
                  <a:ext uri="{0D108BD9-81ED-4DB2-BD59-A6C34878D82A}">
                    <a16:rowId xmlns:a16="http://schemas.microsoft.com/office/drawing/2014/main" val="10000"/>
                  </a:ext>
                </a:extLst>
              </a:tr>
              <a:tr h="420026">
                <a:tc>
                  <a:txBody>
                    <a:bodyPr/>
                    <a:lstStyle/>
                    <a:p>
                      <a:pPr algn="ctr" rtl="0" fontAlgn="ctr"/>
                      <a:r>
                        <a:rPr lang="ru-RU" sz="1800" u="none" strike="noStrike">
                          <a:effectLst/>
                        </a:rPr>
                        <a:t>2016</a:t>
                      </a:r>
                      <a:endParaRPr lang="ru-RU" sz="1800" b="0" i="0" u="none" strike="noStrike">
                        <a:effectLst/>
                        <a:latin typeface="Calibri"/>
                      </a:endParaRPr>
                    </a:p>
                  </a:txBody>
                  <a:tcPr marL="9525" marR="9525" marT="9525" marB="0" anchor="ctr"/>
                </a:tc>
                <a:tc>
                  <a:txBody>
                    <a:bodyPr/>
                    <a:lstStyle/>
                    <a:p>
                      <a:pPr algn="ctr" rtl="0" fontAlgn="t"/>
                      <a:r>
                        <a:rPr lang="ru-RU" sz="1800" u="none" strike="noStrike">
                          <a:effectLst/>
                        </a:rPr>
                        <a:t>188 289,00000</a:t>
                      </a:r>
                      <a:endParaRPr lang="ru-RU" sz="1800" b="0" i="0" u="none" strike="noStrike">
                        <a:effectLst/>
                        <a:latin typeface="Calibri"/>
                      </a:endParaRPr>
                    </a:p>
                  </a:txBody>
                  <a:tcPr marL="9525" marR="9525" marT="9525" marB="0"/>
                </a:tc>
                <a:tc>
                  <a:txBody>
                    <a:bodyPr/>
                    <a:lstStyle/>
                    <a:p>
                      <a:pPr algn="ctr" fontAlgn="t"/>
                      <a:r>
                        <a:rPr lang="ru-RU" sz="1800" u="none" strike="noStrike">
                          <a:effectLst/>
                        </a:rPr>
                        <a:t> </a:t>
                      </a:r>
                      <a:endParaRPr lang="ru-RU" sz="1800" b="0" i="0" u="none" strike="noStrike">
                        <a:effectLst/>
                        <a:latin typeface="Arial"/>
                      </a:endParaRPr>
                    </a:p>
                  </a:txBody>
                  <a:tcPr marL="9525" marR="9525" marT="9525" marB="0"/>
                </a:tc>
                <a:extLst>
                  <a:ext uri="{0D108BD9-81ED-4DB2-BD59-A6C34878D82A}">
                    <a16:rowId xmlns:a16="http://schemas.microsoft.com/office/drawing/2014/main" val="10001"/>
                  </a:ext>
                </a:extLst>
              </a:tr>
              <a:tr h="420026">
                <a:tc>
                  <a:txBody>
                    <a:bodyPr/>
                    <a:lstStyle/>
                    <a:p>
                      <a:pPr algn="ctr" rtl="0" fontAlgn="ctr"/>
                      <a:r>
                        <a:rPr lang="ru-RU" sz="1800" u="none" strike="noStrike">
                          <a:effectLst/>
                        </a:rPr>
                        <a:t>2017</a:t>
                      </a:r>
                      <a:endParaRPr lang="ru-RU" sz="1800" b="0" i="0" u="none" strike="noStrike">
                        <a:effectLst/>
                        <a:latin typeface="Calibri"/>
                      </a:endParaRPr>
                    </a:p>
                  </a:txBody>
                  <a:tcPr marL="9525" marR="9525" marT="9525" marB="0" anchor="ctr"/>
                </a:tc>
                <a:tc>
                  <a:txBody>
                    <a:bodyPr/>
                    <a:lstStyle/>
                    <a:p>
                      <a:pPr algn="ctr" rtl="0" fontAlgn="b"/>
                      <a:r>
                        <a:rPr lang="ru-RU" sz="1800" u="none" strike="noStrike">
                          <a:effectLst/>
                        </a:rPr>
                        <a:t>153 707,00000</a:t>
                      </a:r>
                      <a:endParaRPr lang="ru-RU" sz="1800" b="0" i="0" u="none" strike="noStrike">
                        <a:effectLst/>
                        <a:latin typeface="Calibri"/>
                      </a:endParaRPr>
                    </a:p>
                  </a:txBody>
                  <a:tcPr marL="9525" marR="9525" marT="9525" marB="0" anchor="b"/>
                </a:tc>
                <a:tc>
                  <a:txBody>
                    <a:bodyPr/>
                    <a:lstStyle/>
                    <a:p>
                      <a:pPr algn="ctr" rtl="0" fontAlgn="ctr"/>
                      <a:r>
                        <a:rPr lang="ru-RU" sz="1800" u="none" strike="noStrike">
                          <a:effectLst/>
                        </a:rPr>
                        <a:t>-18</a:t>
                      </a:r>
                      <a:endParaRPr lang="ru-RU" sz="1800" b="0" i="0" u="none" strike="noStrike">
                        <a:effectLst/>
                        <a:latin typeface="Calibri"/>
                      </a:endParaRPr>
                    </a:p>
                  </a:txBody>
                  <a:tcPr marL="9525" marR="9525" marT="9525" marB="0" anchor="ctr"/>
                </a:tc>
                <a:extLst>
                  <a:ext uri="{0D108BD9-81ED-4DB2-BD59-A6C34878D82A}">
                    <a16:rowId xmlns:a16="http://schemas.microsoft.com/office/drawing/2014/main" val="10002"/>
                  </a:ext>
                </a:extLst>
              </a:tr>
              <a:tr h="420026">
                <a:tc>
                  <a:txBody>
                    <a:bodyPr/>
                    <a:lstStyle/>
                    <a:p>
                      <a:pPr algn="ctr" rtl="0" fontAlgn="ctr"/>
                      <a:r>
                        <a:rPr lang="ru-RU" sz="1800" u="none" strike="noStrike">
                          <a:effectLst/>
                        </a:rPr>
                        <a:t>2018</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160 416,00000</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5</a:t>
                      </a:r>
                      <a:endParaRPr lang="ru-RU" sz="1800" b="0" i="0" u="none" strike="noStrike">
                        <a:effectLst/>
                        <a:latin typeface="Calibri"/>
                      </a:endParaRPr>
                    </a:p>
                  </a:txBody>
                  <a:tcPr marL="9525" marR="9525" marT="9525" marB="0" anchor="ctr"/>
                </a:tc>
                <a:extLst>
                  <a:ext uri="{0D108BD9-81ED-4DB2-BD59-A6C34878D82A}">
                    <a16:rowId xmlns:a16="http://schemas.microsoft.com/office/drawing/2014/main" val="10003"/>
                  </a:ext>
                </a:extLst>
              </a:tr>
              <a:tr h="420026">
                <a:tc>
                  <a:txBody>
                    <a:bodyPr/>
                    <a:lstStyle/>
                    <a:p>
                      <a:pPr algn="ctr" rtl="0" fontAlgn="ctr"/>
                      <a:r>
                        <a:rPr lang="ru-RU" sz="1800" u="none" strike="noStrike">
                          <a:effectLst/>
                        </a:rPr>
                        <a:t>2019</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155 298,00000</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-3</a:t>
                      </a:r>
                      <a:endParaRPr lang="ru-RU" sz="1800" b="0" i="0" u="none" strike="noStrike">
                        <a:effectLst/>
                        <a:latin typeface="Calibri"/>
                      </a:endParaRPr>
                    </a:p>
                  </a:txBody>
                  <a:tcPr marL="9525" marR="9525" marT="9525" marB="0" anchor="ctr"/>
                </a:tc>
                <a:extLst>
                  <a:ext uri="{0D108BD9-81ED-4DB2-BD59-A6C34878D82A}">
                    <a16:rowId xmlns:a16="http://schemas.microsoft.com/office/drawing/2014/main" val="10004"/>
                  </a:ext>
                </a:extLst>
              </a:tr>
              <a:tr h="420026">
                <a:tc>
                  <a:txBody>
                    <a:bodyPr/>
                    <a:lstStyle/>
                    <a:p>
                      <a:pPr algn="ctr" rtl="0" fontAlgn="ctr"/>
                      <a:r>
                        <a:rPr lang="ru-RU" sz="1800" u="none" strike="noStrike">
                          <a:effectLst/>
                        </a:rPr>
                        <a:t>2020</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173 039,00000</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12</a:t>
                      </a:r>
                      <a:endParaRPr lang="ru-RU" sz="1800" b="0" i="0" u="none" strike="noStrike">
                        <a:effectLst/>
                        <a:latin typeface="Calibri"/>
                      </a:endParaRPr>
                    </a:p>
                  </a:txBody>
                  <a:tcPr marL="9525" marR="9525" marT="9525" marB="0" anchor="ctr"/>
                </a:tc>
                <a:extLst>
                  <a:ext uri="{0D108BD9-81ED-4DB2-BD59-A6C34878D82A}">
                    <a16:rowId xmlns:a16="http://schemas.microsoft.com/office/drawing/2014/main" val="10005"/>
                  </a:ext>
                </a:extLst>
              </a:tr>
              <a:tr h="603787">
                <a:tc>
                  <a:txBody>
                    <a:bodyPr/>
                    <a:lstStyle/>
                    <a:p>
                      <a:pPr algn="ctr" rtl="0" fontAlgn="ctr"/>
                      <a:r>
                        <a:rPr lang="ru-RU" sz="1800" u="none" strike="noStrike">
                          <a:effectLst/>
                        </a:rPr>
                        <a:t>2021</a:t>
                      </a:r>
                      <a:endParaRPr lang="ru-RU" sz="1800" b="0" i="0" u="none" strike="noStrike">
                        <a:effectLst/>
                        <a:latin typeface="Calibri"/>
                      </a:endParaRPr>
                    </a:p>
                  </a:txBody>
                  <a:tcPr marL="9525" marR="9525" marT="9525" marB="0" anchor="ctr"/>
                </a:tc>
                <a:tc>
                  <a:txBody>
                    <a:bodyPr/>
                    <a:lstStyle/>
                    <a:p>
                      <a:pPr algn="ctr" rtl="0" fontAlgn="ctr"/>
                      <a:r>
                        <a:rPr lang="ru-RU" sz="1800" u="none" strike="noStrike">
                          <a:effectLst/>
                        </a:rPr>
                        <a:t>167 211,00000</a:t>
                      </a:r>
                      <a:endParaRPr lang="ru-RU" sz="1800" b="0" i="0" u="none" strike="noStrike">
                        <a:effectLst/>
                        <a:latin typeface="Calibri"/>
                      </a:endParaRPr>
                    </a:p>
                  </a:txBody>
                  <a:tcPr marL="9525" marR="9525" marT="9525" marB="0" anchor="ctr"/>
                </a:tc>
                <a:tc>
                  <a:txBody>
                    <a:bodyPr/>
                    <a:lstStyle/>
                    <a:p>
                      <a:pPr algn="ctr" rtl="0" fontAlgn="ctr"/>
                      <a:r>
                        <a:rPr lang="ru-RU" sz="1800" u="none" strike="noStrike" dirty="0">
                          <a:effectLst/>
                        </a:rPr>
                        <a:t>-3</a:t>
                      </a:r>
                      <a:endParaRPr lang="ru-RU" sz="1800" b="0" i="0" u="none" strike="noStrike" dirty="0">
                        <a:effectLst/>
                        <a:latin typeface="Calibri"/>
                      </a:endParaRPr>
                    </a:p>
                  </a:txBody>
                  <a:tcPr marL="9525" marR="9525" marT="9525"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Y:\Бюджетный отдел\БЮДЖЕТ ДЛЯ ГРАЖДАН\фото\04.png">
            <a:extLst>
              <a:ext uri="{FF2B5EF4-FFF2-40B4-BE49-F238E27FC236}">
                <a16:creationId xmlns:a16="http://schemas.microsoft.com/office/drawing/2014/main" id="{8C2AA66F-BDAA-964C-94C4-7F64B697D7D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a:extLst>
              <a:ext uri="{FF2B5EF4-FFF2-40B4-BE49-F238E27FC236}">
                <a16:creationId xmlns:a16="http://schemas.microsoft.com/office/drawing/2014/main" id="{91B7CE2F-15F9-274C-86C1-4F1C7D4351B7}"/>
              </a:ext>
            </a:extLst>
          </p:cNvPr>
          <p:cNvSpPr>
            <a:spLocks noGrp="1"/>
          </p:cNvSpPr>
          <p:nvPr>
            <p:ph type="title"/>
          </p:nvPr>
        </p:nvSpPr>
        <p:spPr>
          <a:xfrm>
            <a:off x="914400" y="277813"/>
            <a:ext cx="7772400" cy="847725"/>
          </a:xfrm>
        </p:spPr>
        <p:txBody>
          <a:bodyPr rtlCol="0">
            <a:normAutofit/>
          </a:bodyPr>
          <a:lstStyle/>
          <a:p>
            <a:pPr eaLnBrk="1" fontAlgn="auto" hangingPunct="1">
              <a:spcAft>
                <a:spcPts val="0"/>
              </a:spcAft>
              <a:defRPr/>
            </a:pPr>
            <a:r>
              <a:rPr lang="ru-RU" altLang="ru-RU" b="1" dirty="0">
                <a:solidFill>
                  <a:srgbClr val="0070C0"/>
                </a:solidFill>
                <a:latin typeface="Times New Roman" panose="02020603050405020304" pitchFamily="18" charset="0"/>
                <a:cs typeface="Times New Roman" panose="02020603050405020304" pitchFamily="18" charset="0"/>
              </a:rPr>
              <a:t>Расходы</a:t>
            </a:r>
            <a:r>
              <a:rPr lang="ru-RU" altLang="ru-RU"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b="1" dirty="0">
                <a:solidFill>
                  <a:srgbClr val="0070C0"/>
                </a:solidFill>
                <a:latin typeface="Times New Roman" panose="02020603050405020304" pitchFamily="18" charset="0"/>
                <a:cs typeface="Times New Roman" panose="02020603050405020304" pitchFamily="18" charset="0"/>
              </a:rPr>
              <a:t>бюджета</a:t>
            </a:r>
          </a:p>
        </p:txBody>
      </p:sp>
      <p:sp>
        <p:nvSpPr>
          <p:cNvPr id="11" name="Объект 2">
            <a:extLst>
              <a:ext uri="{FF2B5EF4-FFF2-40B4-BE49-F238E27FC236}">
                <a16:creationId xmlns:a16="http://schemas.microsoft.com/office/drawing/2014/main" id="{B0F6C208-A3F3-2D4B-A7FE-1CDE5F3EA40C}"/>
              </a:ext>
            </a:extLst>
          </p:cNvPr>
          <p:cNvSpPr>
            <a:spLocks noGrp="1"/>
          </p:cNvSpPr>
          <p:nvPr>
            <p:ph sz="quarter" idx="1"/>
          </p:nvPr>
        </p:nvSpPr>
        <p:spPr>
          <a:xfrm>
            <a:off x="250825" y="1412875"/>
            <a:ext cx="8569325" cy="4718050"/>
          </a:xfrm>
        </p:spPr>
        <p:txBody>
          <a:bodyPr rtlCol="0">
            <a:normAutofit/>
          </a:bodyPr>
          <a:lstStyle/>
          <a:p>
            <a:pPr marL="365760" indent="-283464" eaLnBrk="1" fontAlgn="auto" hangingPunct="1">
              <a:spcAft>
                <a:spcPts val="0"/>
              </a:spcAft>
              <a:buFont typeface="Wingdings 2"/>
              <a:buChar char=""/>
              <a:defRPr/>
            </a:pPr>
            <a:r>
              <a:rPr lang="ru-RU" sz="1800" b="1" dirty="0">
                <a:solidFill>
                  <a:srgbClr val="0070C0"/>
                </a:solidFill>
                <a:latin typeface="Cambria" panose="02040503050406030204" pitchFamily="18" charset="0"/>
              </a:rPr>
              <a:t>Расходы бюджета </a:t>
            </a:r>
            <a:r>
              <a:rPr lang="ru-RU" sz="1800" dirty="0">
                <a:solidFill>
                  <a:schemeClr val="accent4">
                    <a:lumMod val="10000"/>
                  </a:schemeClr>
                </a:solidFill>
                <a:latin typeface="Cambria" panose="02040503050406030204" pitchFamily="18" charset="0"/>
              </a:rPr>
              <a:t>– выплачиваемые из бюджета денежные средства.</a:t>
            </a:r>
          </a:p>
          <a:p>
            <a:pPr marL="365760" indent="-283464" eaLnBrk="1" fontAlgn="auto" hangingPunct="1">
              <a:spcAft>
                <a:spcPts val="0"/>
              </a:spcAft>
              <a:buFont typeface="Wingdings 2"/>
              <a:buChar char=""/>
              <a:defRPr/>
            </a:pPr>
            <a:endParaRPr lang="ru-RU" sz="1000" dirty="0">
              <a:solidFill>
                <a:schemeClr val="accent4">
                  <a:lumMod val="10000"/>
                </a:schemeClr>
              </a:solidFill>
              <a:latin typeface="Cambria" panose="02040503050406030204" pitchFamily="18" charset="0"/>
            </a:endParaRPr>
          </a:p>
          <a:p>
            <a:pPr marL="0" indent="0" algn="just" eaLnBrk="1" fontAlgn="auto" hangingPunct="1">
              <a:spcAft>
                <a:spcPts val="0"/>
              </a:spcAft>
              <a:buFont typeface="Wingdings" pitchFamily="2" charset="2"/>
              <a:buNone/>
              <a:defRPr/>
            </a:pPr>
            <a:r>
              <a:rPr lang="ru-RU" sz="1800" u="sng" dirty="0">
                <a:solidFill>
                  <a:schemeClr val="accent4">
                    <a:lumMod val="10000"/>
                  </a:schemeClr>
                </a:solidFill>
                <a:latin typeface="Cambria" panose="02040503050406030204" pitchFamily="18" charset="0"/>
              </a:rPr>
              <a:t>Объём расходов </a:t>
            </a:r>
            <a:r>
              <a:rPr lang="ru-RU" sz="1800" dirty="0">
                <a:solidFill>
                  <a:schemeClr val="accent4">
                    <a:lumMod val="10000"/>
                  </a:schemeClr>
                </a:solidFill>
                <a:latin typeface="Cambria" panose="02040503050406030204" pitchFamily="18" charset="0"/>
              </a:rPr>
              <a:t>определяется исходя из объёма средств, необходимых для исполнения установленных законодательством полномочий органов местного самоуправления </a:t>
            </a:r>
            <a:r>
              <a:rPr lang="ru-RU" sz="1800" dirty="0" err="1">
                <a:solidFill>
                  <a:schemeClr val="accent4">
                    <a:lumMod val="10000"/>
                  </a:schemeClr>
                </a:solidFill>
                <a:latin typeface="Cambria" panose="02040503050406030204" pitchFamily="18" charset="0"/>
              </a:rPr>
              <a:t>Тигильского</a:t>
            </a:r>
            <a:r>
              <a:rPr lang="ru-RU" sz="1800" dirty="0">
                <a:solidFill>
                  <a:schemeClr val="accent4">
                    <a:lumMod val="10000"/>
                  </a:schemeClr>
                </a:solidFill>
                <a:latin typeface="Cambria" panose="02040503050406030204" pitchFamily="18" charset="0"/>
              </a:rPr>
              <a:t> муниципального района.</a:t>
            </a:r>
          </a:p>
          <a:p>
            <a:pPr marL="0" indent="0" eaLnBrk="1" fontAlgn="auto" hangingPunct="1">
              <a:spcAft>
                <a:spcPts val="0"/>
              </a:spcAft>
              <a:buFont typeface="Wingdings" pitchFamily="2" charset="2"/>
              <a:buNone/>
              <a:defRPr/>
            </a:pPr>
            <a:r>
              <a:rPr lang="ru-RU" sz="1000" dirty="0">
                <a:solidFill>
                  <a:schemeClr val="accent4">
                    <a:lumMod val="10000"/>
                  </a:schemeClr>
                </a:solidFill>
                <a:latin typeface="Cambria" panose="02040503050406030204" pitchFamily="18" charset="0"/>
              </a:rPr>
              <a:t> </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Расходы бюджета района </a:t>
            </a:r>
            <a:r>
              <a:rPr lang="ru-RU" sz="1800" u="sng" dirty="0">
                <a:solidFill>
                  <a:schemeClr val="accent4">
                    <a:lumMod val="10000"/>
                  </a:schemeClr>
                </a:solidFill>
                <a:latin typeface="Cambria" panose="02040503050406030204" pitchFamily="18" charset="0"/>
              </a:rPr>
              <a:t>классифицируются</a:t>
            </a:r>
            <a:r>
              <a:rPr lang="ru-RU" sz="1800" dirty="0">
                <a:solidFill>
                  <a:schemeClr val="accent4">
                    <a:lumMod val="10000"/>
                  </a:schemeClr>
                </a:solidFill>
                <a:latin typeface="Cambria" panose="02040503050406030204" pitchFamily="18" charset="0"/>
              </a:rPr>
              <a:t>:</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	•по разделам и подразделам;</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	•по главным распорядителям средств бюджета района;</a:t>
            </a:r>
          </a:p>
          <a:p>
            <a:pPr marL="0" indent="0" eaLnBrk="1" fontAlgn="auto" hangingPunct="1">
              <a:spcAft>
                <a:spcPts val="0"/>
              </a:spcAft>
              <a:buFont typeface="Wingdings" pitchFamily="2" charset="2"/>
              <a:buNone/>
              <a:defRPr/>
            </a:pPr>
            <a:r>
              <a:rPr lang="ru-RU" sz="1800" dirty="0">
                <a:solidFill>
                  <a:schemeClr val="accent4">
                    <a:lumMod val="10000"/>
                  </a:schemeClr>
                </a:solidFill>
                <a:latin typeface="Cambria" panose="02040503050406030204" pitchFamily="18" charset="0"/>
              </a:rPr>
              <a:t>	•по муниципальным  программам Тигильского муниципального               района.</a:t>
            </a:r>
          </a:p>
        </p:txBody>
      </p:sp>
    </p:spTree>
  </p:cSld>
  <p:clrMapOvr>
    <a:masterClrMapping/>
  </p:clrMapOvr>
  <p:transition advClick="0" advTm="2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Y:\Бюджетный отдел\БЮДЖЕТ ДЛЯ ГРАЖДАН\фото\04.png">
            <a:extLst>
              <a:ext uri="{FF2B5EF4-FFF2-40B4-BE49-F238E27FC236}">
                <a16:creationId xmlns:a16="http://schemas.microsoft.com/office/drawing/2014/main" id="{1E8B9862-98DE-EC45-9871-F14A5572EDD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53861317-E672-6444-B8F1-31DB719F4ED9}"/>
              </a:ext>
            </a:extLst>
          </p:cNvPr>
          <p:cNvSpPr>
            <a:spLocks noGrp="1" noChangeArrowheads="1"/>
          </p:cNvSpPr>
          <p:nvPr>
            <p:ph type="title"/>
          </p:nvPr>
        </p:nvSpPr>
        <p:spPr>
          <a:xfrm>
            <a:off x="684213" y="9525"/>
            <a:ext cx="8351837" cy="615950"/>
          </a:xfrm>
        </p:spPr>
        <p:txBody>
          <a:bodyPr/>
          <a:lstStyle/>
          <a:p>
            <a:pPr eaLnBrk="1" hangingPunct="1"/>
            <a:r>
              <a:rPr lang="ru-RU" altLang="ru-RU" sz="2400" b="1">
                <a:solidFill>
                  <a:srgbClr val="0070C0"/>
                </a:solidFill>
                <a:latin typeface="Times New Roman" panose="02020603050405020304" pitchFamily="18" charset="0"/>
                <a:cs typeface="Times New Roman" panose="02020603050405020304" pitchFamily="18" charset="0"/>
              </a:rPr>
              <a:t>Структура расходов районного бюджета на 2021 год.</a:t>
            </a:r>
          </a:p>
        </p:txBody>
      </p:sp>
      <p:graphicFrame>
        <p:nvGraphicFramePr>
          <p:cNvPr id="20484" name="Диаграмма 5">
            <a:extLst>
              <a:ext uri="{FF2B5EF4-FFF2-40B4-BE49-F238E27FC236}">
                <a16:creationId xmlns:a16="http://schemas.microsoft.com/office/drawing/2014/main" id="{0D189AD0-F59B-7940-A279-06908D8A8B86}"/>
              </a:ext>
            </a:extLst>
          </p:cNvPr>
          <p:cNvGraphicFramePr>
            <a:graphicFrameLocks/>
          </p:cNvGraphicFramePr>
          <p:nvPr/>
        </p:nvGraphicFramePr>
        <p:xfrm>
          <a:off x="0" y="995363"/>
          <a:ext cx="9210675" cy="5862637"/>
        </p:xfrm>
        <a:graphic>
          <a:graphicData uri="http://schemas.openxmlformats.org/presentationml/2006/ole">
            <mc:AlternateContent xmlns:mc="http://schemas.openxmlformats.org/markup-compatibility/2006">
              <mc:Choice xmlns:v="urn:schemas-microsoft-com:vml" Requires="v">
                <p:oleObj spid="_x0000_s20486" r:id="rId4" imgW="19189700" imgH="12217400" progId="Excel.Chart.8">
                  <p:embed/>
                </p:oleObj>
              </mc:Choice>
              <mc:Fallback>
                <p:oleObj r:id="rId4" imgW="19189700" imgH="12217400" progId="Excel.Chart.8">
                  <p:embed/>
                  <p:pic>
                    <p:nvPicPr>
                      <p:cNvPr id="0" name="Диаграмма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5363"/>
                        <a:ext cx="9210675"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a:extLst>
              <a:ext uri="{FF2B5EF4-FFF2-40B4-BE49-F238E27FC236}">
                <a16:creationId xmlns:a16="http://schemas.microsoft.com/office/drawing/2014/main" id="{41674D15-A911-C94F-97EC-EE818DCAB6D7}"/>
              </a:ext>
            </a:extLst>
          </p:cNvPr>
          <p:cNvSpPr txBox="1"/>
          <p:nvPr/>
        </p:nvSpPr>
        <p:spPr>
          <a:xfrm>
            <a:off x="73025" y="1052513"/>
            <a:ext cx="779463" cy="231775"/>
          </a:xfrm>
          <a:prstGeom prst="rect">
            <a:avLst/>
          </a:prstGeom>
          <a:noFill/>
        </p:spPr>
        <p:txBody>
          <a:bodyPr wrap="none">
            <a:spAutoFit/>
          </a:bodyPr>
          <a:lstStyle/>
          <a:p>
            <a:pPr>
              <a:defRPr/>
            </a:pPr>
            <a:r>
              <a:rPr lang="ru-RU" sz="900" dirty="0">
                <a:latin typeface="+mn-lt"/>
                <a:cs typeface="Times New Roman" panose="02020603050405020304" pitchFamily="18" charset="0"/>
              </a:rPr>
              <a:t>млн. рублях</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Y:\Бюджетный отдел\БЮДЖЕТ ДЛЯ ГРАЖДАН\фото\04.png">
            <a:extLst>
              <a:ext uri="{FF2B5EF4-FFF2-40B4-BE49-F238E27FC236}">
                <a16:creationId xmlns:a16="http://schemas.microsoft.com/office/drawing/2014/main" id="{953ECBC7-BC58-3749-81B5-7659B3A86C2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Заголовок 1">
            <a:extLst>
              <a:ext uri="{FF2B5EF4-FFF2-40B4-BE49-F238E27FC236}">
                <a16:creationId xmlns:a16="http://schemas.microsoft.com/office/drawing/2014/main" id="{1AAC74D0-121A-8F4C-954E-E5BDF172105F}"/>
              </a:ext>
            </a:extLst>
          </p:cNvPr>
          <p:cNvSpPr>
            <a:spLocks noGrp="1"/>
          </p:cNvSpPr>
          <p:nvPr/>
        </p:nvSpPr>
        <p:spPr bwMode="auto">
          <a:xfrm>
            <a:off x="107950" y="26988"/>
            <a:ext cx="914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0070C0"/>
                </a:solidFill>
                <a:latin typeface="Times New Roman" panose="02020603050405020304" pitchFamily="18" charset="0"/>
                <a:cs typeface="Times New Roman" panose="02020603050405020304" pitchFamily="18" charset="0"/>
              </a:rPr>
              <a:t>Формирование местного бюджета </a:t>
            </a:r>
            <a:br>
              <a:rPr lang="ru-RU" altLang="ru-RU" sz="2000" b="1">
                <a:solidFill>
                  <a:srgbClr val="0070C0"/>
                </a:solidFill>
                <a:latin typeface="Times New Roman" panose="02020603050405020304" pitchFamily="18" charset="0"/>
                <a:cs typeface="Times New Roman" panose="02020603050405020304" pitchFamily="18" charset="0"/>
              </a:rPr>
            </a:br>
            <a:r>
              <a:rPr lang="ru-RU" altLang="ru-RU" sz="2000" b="1">
                <a:solidFill>
                  <a:srgbClr val="0070C0"/>
                </a:solidFill>
                <a:latin typeface="Times New Roman" panose="02020603050405020304" pitchFamily="18" charset="0"/>
                <a:cs typeface="Times New Roman" panose="02020603050405020304" pitchFamily="18" charset="0"/>
              </a:rPr>
              <a:t>по муниципальным программам в 2021 - 2023 годах </a:t>
            </a:r>
            <a:endParaRPr lang="ru-RU" altLang="ru-RU" sz="1600" b="1">
              <a:solidFill>
                <a:srgbClr val="0070C0"/>
              </a:solidFill>
              <a:latin typeface="Times New Roman" panose="02020603050405020304" pitchFamily="18" charset="0"/>
              <a:cs typeface="Times New Roman" panose="02020603050405020304" pitchFamily="18" charset="0"/>
            </a:endParaRPr>
          </a:p>
        </p:txBody>
      </p:sp>
      <p:graphicFrame>
        <p:nvGraphicFramePr>
          <p:cNvPr id="21508" name="Диаграмма 8">
            <a:extLst>
              <a:ext uri="{FF2B5EF4-FFF2-40B4-BE49-F238E27FC236}">
                <a16:creationId xmlns:a16="http://schemas.microsoft.com/office/drawing/2014/main" id="{93D0E9AC-0CB0-D544-AF27-7008DC447255}"/>
              </a:ext>
            </a:extLst>
          </p:cNvPr>
          <p:cNvGraphicFramePr>
            <a:graphicFrameLocks/>
          </p:cNvGraphicFramePr>
          <p:nvPr/>
        </p:nvGraphicFramePr>
        <p:xfrm>
          <a:off x="41275" y="1217613"/>
          <a:ext cx="3989388" cy="3054350"/>
        </p:xfrm>
        <a:graphic>
          <a:graphicData uri="http://schemas.openxmlformats.org/presentationml/2006/ole">
            <mc:AlternateContent xmlns:mc="http://schemas.openxmlformats.org/markup-compatibility/2006">
              <mc:Choice xmlns:v="urn:schemas-microsoft-com:vml" Requires="v">
                <p:oleObj spid="_x0000_s21511" r:id="rId4" imgW="8305800" imgH="6362700" progId="Excel.Chart.8">
                  <p:embed/>
                </p:oleObj>
              </mc:Choice>
              <mc:Fallback>
                <p:oleObj r:id="rId4" imgW="8305800" imgH="6362700" progId="Excel.Chart.8">
                  <p:embed/>
                  <p:pic>
                    <p:nvPicPr>
                      <p:cNvPr id="0" name="Диаграмма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1217613"/>
                        <a:ext cx="39893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Диаграмма 7">
            <a:extLst>
              <a:ext uri="{FF2B5EF4-FFF2-40B4-BE49-F238E27FC236}">
                <a16:creationId xmlns:a16="http://schemas.microsoft.com/office/drawing/2014/main" id="{94749055-8617-0F42-8E7C-50AC3699D8BD}"/>
              </a:ext>
            </a:extLst>
          </p:cNvPr>
          <p:cNvGraphicFramePr>
            <a:graphicFrameLocks/>
          </p:cNvGraphicFramePr>
          <p:nvPr/>
        </p:nvGraphicFramePr>
        <p:xfrm>
          <a:off x="2617788" y="3594100"/>
          <a:ext cx="3854450" cy="2978150"/>
        </p:xfrm>
        <a:graphic>
          <a:graphicData uri="http://schemas.openxmlformats.org/presentationml/2006/ole">
            <mc:AlternateContent xmlns:mc="http://schemas.openxmlformats.org/markup-compatibility/2006">
              <mc:Choice xmlns:v="urn:schemas-microsoft-com:vml" Requires="v">
                <p:oleObj spid="_x0000_s21512" r:id="rId6" imgW="8026400" imgH="6197600" progId="Excel.Chart.8">
                  <p:embed/>
                </p:oleObj>
              </mc:Choice>
              <mc:Fallback>
                <p:oleObj r:id="rId6" imgW="8026400" imgH="6197600" progId="Excel.Chart.8">
                  <p:embed/>
                  <p:pic>
                    <p:nvPicPr>
                      <p:cNvPr id="0" name="Диаграмма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7788" y="3594100"/>
                        <a:ext cx="38544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0" name="Диаграмма 8">
            <a:extLst>
              <a:ext uri="{FF2B5EF4-FFF2-40B4-BE49-F238E27FC236}">
                <a16:creationId xmlns:a16="http://schemas.microsoft.com/office/drawing/2014/main" id="{EA73A37C-1E03-5B45-94CA-F9CE11851C9A}"/>
              </a:ext>
            </a:extLst>
          </p:cNvPr>
          <p:cNvGraphicFramePr>
            <a:graphicFrameLocks/>
          </p:cNvGraphicFramePr>
          <p:nvPr/>
        </p:nvGraphicFramePr>
        <p:xfrm>
          <a:off x="4808538" y="1217613"/>
          <a:ext cx="3854450" cy="2978150"/>
        </p:xfrm>
        <a:graphic>
          <a:graphicData uri="http://schemas.openxmlformats.org/presentationml/2006/ole">
            <mc:AlternateContent xmlns:mc="http://schemas.openxmlformats.org/markup-compatibility/2006">
              <mc:Choice xmlns:v="urn:schemas-microsoft-com:vml" Requires="v">
                <p:oleObj spid="_x0000_s21513" r:id="rId8" imgW="8026400" imgH="6197600" progId="Excel.Chart.8">
                  <p:embed/>
                </p:oleObj>
              </mc:Choice>
              <mc:Fallback>
                <p:oleObj r:id="rId8" imgW="8026400" imgH="6197600" progId="Excel.Chart.8">
                  <p:embed/>
                  <p:pic>
                    <p:nvPicPr>
                      <p:cNvPr id="0" name="Диаграмма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538" y="1217613"/>
                        <a:ext cx="38544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Y:\Бюджетный отдел\БЮДЖЕТ ДЛЯ ГРАЖДАН\фото\04.png">
            <a:extLst>
              <a:ext uri="{FF2B5EF4-FFF2-40B4-BE49-F238E27FC236}">
                <a16:creationId xmlns:a16="http://schemas.microsoft.com/office/drawing/2014/main" id="{1E6F2A64-9E68-AC44-8889-9F4BC02ED8D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8754" name="Rectangle 2">
            <a:extLst>
              <a:ext uri="{FF2B5EF4-FFF2-40B4-BE49-F238E27FC236}">
                <a16:creationId xmlns:a16="http://schemas.microsoft.com/office/drawing/2014/main" id="{C8CF0479-219A-8749-8814-43485D81093D}"/>
              </a:ext>
            </a:extLst>
          </p:cNvPr>
          <p:cNvSpPr>
            <a:spLocks noGrp="1" noChangeArrowheads="1"/>
          </p:cNvSpPr>
          <p:nvPr>
            <p:ph type="title"/>
          </p:nvPr>
        </p:nvSpPr>
        <p:spPr>
          <a:xfrm>
            <a:off x="107950" y="115888"/>
            <a:ext cx="9001125" cy="981075"/>
          </a:xfrm>
        </p:spPr>
        <p:txBody>
          <a:bodyPr rtlCol="0">
            <a:normAutofit fontScale="90000"/>
          </a:bodyPr>
          <a:lstStyle/>
          <a:p>
            <a:pPr eaLnBrk="1" fontAlgn="auto" hangingPunct="1">
              <a:spcAft>
                <a:spcPts val="0"/>
              </a:spcAft>
              <a:defRPr/>
            </a:pPr>
            <a:r>
              <a:rPr lang="ru-RU" altLang="ru-RU" sz="2000" b="1" dirty="0">
                <a:solidFill>
                  <a:srgbClr val="0070C0"/>
                </a:solidFill>
                <a:latin typeface="+mn-lt"/>
              </a:rPr>
              <a:t>Распределение бюджетных ассигнований на реализацию муниципальных программ  Тигильского муниципального района  на 2020 год и на плановый период </a:t>
            </a:r>
            <a:br>
              <a:rPr lang="ru-RU" altLang="ru-RU" sz="2000" b="1" dirty="0">
                <a:solidFill>
                  <a:srgbClr val="0070C0"/>
                </a:solidFill>
                <a:latin typeface="+mn-lt"/>
              </a:rPr>
            </a:br>
            <a:r>
              <a:rPr lang="ru-RU" altLang="ru-RU" sz="2000" b="1" dirty="0">
                <a:solidFill>
                  <a:srgbClr val="0070C0"/>
                </a:solidFill>
                <a:latin typeface="+mn-lt"/>
              </a:rPr>
              <a:t>2021-2022 годов</a:t>
            </a:r>
          </a:p>
        </p:txBody>
      </p:sp>
      <p:graphicFrame>
        <p:nvGraphicFramePr>
          <p:cNvPr id="6" name="Таблица 5">
            <a:extLst>
              <a:ext uri="{FF2B5EF4-FFF2-40B4-BE49-F238E27FC236}">
                <a16:creationId xmlns:a16="http://schemas.microsoft.com/office/drawing/2014/main" id="{C83E8AF4-B043-0040-93D7-32D0D7F628CE}"/>
              </a:ext>
            </a:extLst>
          </p:cNvPr>
          <p:cNvGraphicFramePr>
            <a:graphicFrameLocks noGrp="1"/>
          </p:cNvGraphicFramePr>
          <p:nvPr/>
        </p:nvGraphicFramePr>
        <p:xfrm>
          <a:off x="107950" y="1268413"/>
          <a:ext cx="8928100" cy="5414962"/>
        </p:xfrm>
        <a:graphic>
          <a:graphicData uri="http://schemas.openxmlformats.org/drawingml/2006/table">
            <a:tbl>
              <a:tblPr>
                <a:tableStyleId>{5C22544A-7EE6-4342-B048-85BDC9FD1C3A}</a:tableStyleId>
              </a:tblPr>
              <a:tblGrid>
                <a:gridCol w="715731">
                  <a:extLst>
                    <a:ext uri="{9D8B030D-6E8A-4147-A177-3AD203B41FA5}">
                      <a16:colId xmlns:a16="http://schemas.microsoft.com/office/drawing/2014/main" val="20000"/>
                    </a:ext>
                  </a:extLst>
                </a:gridCol>
                <a:gridCol w="4828331">
                  <a:extLst>
                    <a:ext uri="{9D8B030D-6E8A-4147-A177-3AD203B41FA5}">
                      <a16:colId xmlns:a16="http://schemas.microsoft.com/office/drawing/2014/main" val="20001"/>
                    </a:ext>
                  </a:extLst>
                </a:gridCol>
                <a:gridCol w="1172390">
                  <a:extLst>
                    <a:ext uri="{9D8B030D-6E8A-4147-A177-3AD203B41FA5}">
                      <a16:colId xmlns:a16="http://schemas.microsoft.com/office/drawing/2014/main" val="20002"/>
                    </a:ext>
                  </a:extLst>
                </a:gridCol>
                <a:gridCol w="1105824">
                  <a:extLst>
                    <a:ext uri="{9D8B030D-6E8A-4147-A177-3AD203B41FA5}">
                      <a16:colId xmlns:a16="http://schemas.microsoft.com/office/drawing/2014/main" val="20003"/>
                    </a:ext>
                  </a:extLst>
                </a:gridCol>
                <a:gridCol w="1105824">
                  <a:extLst>
                    <a:ext uri="{9D8B030D-6E8A-4147-A177-3AD203B41FA5}">
                      <a16:colId xmlns:a16="http://schemas.microsoft.com/office/drawing/2014/main" val="20004"/>
                    </a:ext>
                  </a:extLst>
                </a:gridCol>
              </a:tblGrid>
              <a:tr h="1019639">
                <a:tc>
                  <a:txBody>
                    <a:bodyPr/>
                    <a:lstStyle/>
                    <a:p>
                      <a:pPr algn="ctr" fontAlgn="ctr"/>
                      <a:r>
                        <a:rPr lang="ru-RU" sz="1400" b="1" u="none" strike="noStrike" dirty="0">
                          <a:effectLst/>
                          <a:cs typeface="Arabic Typesetting" panose="03020402040406030203" pitchFamily="66" charset="-78"/>
                        </a:rPr>
                        <a:t>МП</a:t>
                      </a:r>
                      <a:endParaRPr lang="ru-RU" sz="1400" b="1" i="0" u="none" strike="noStrike" dirty="0">
                        <a:solidFill>
                          <a:srgbClr val="000000"/>
                        </a:solidFill>
                        <a:effectLst/>
                        <a:latin typeface="Times New Roman"/>
                        <a:cs typeface="Arabic Typesetting" panose="03020402040406030203" pitchFamily="66" charset="-78"/>
                      </a:endParaRPr>
                    </a:p>
                  </a:txBody>
                  <a:tcPr marL="9394" marR="9394" marT="9397" marB="0" anchor="ctr"/>
                </a:tc>
                <a:tc>
                  <a:txBody>
                    <a:bodyPr/>
                    <a:lstStyle/>
                    <a:p>
                      <a:pPr algn="ctr" fontAlgn="ctr"/>
                      <a:r>
                        <a:rPr lang="ru-RU" sz="1400" b="1" u="none" strike="noStrike" dirty="0">
                          <a:effectLst/>
                          <a:cs typeface="Arabic Typesetting" panose="03020402040406030203" pitchFamily="66" charset="-78"/>
                        </a:rPr>
                        <a:t>Наименование муниципальной программы/подпрограммы</a:t>
                      </a:r>
                      <a:endParaRPr lang="ru-RU" sz="1400" b="1" i="0" u="none" strike="noStrike" dirty="0">
                        <a:solidFill>
                          <a:srgbClr val="000000"/>
                        </a:solidFill>
                        <a:effectLst/>
                        <a:latin typeface="Times New Roman"/>
                        <a:cs typeface="Arabic Typesetting" panose="03020402040406030203" pitchFamily="66" charset="-78"/>
                      </a:endParaRPr>
                    </a:p>
                  </a:txBody>
                  <a:tcPr marL="9394" marR="9394" marT="9397" marB="0" anchor="ctr"/>
                </a:tc>
                <a:tc>
                  <a:txBody>
                    <a:bodyPr/>
                    <a:lstStyle/>
                    <a:p>
                      <a:pPr algn="ctr" fontAlgn="ctr"/>
                      <a:r>
                        <a:rPr lang="ru-RU" sz="1400" b="1" u="none" strike="noStrike" dirty="0">
                          <a:effectLst/>
                          <a:cs typeface="Arabic Typesetting" panose="03020402040406030203" pitchFamily="66" charset="-78"/>
                        </a:rPr>
                        <a:t>Годовой объем ассигнований на 2021 год</a:t>
                      </a:r>
                      <a:endParaRPr lang="ru-RU" sz="1400" b="1" i="0" u="none" strike="noStrike" dirty="0">
                        <a:solidFill>
                          <a:srgbClr val="000000"/>
                        </a:solidFill>
                        <a:effectLst/>
                        <a:latin typeface="Times New Roman"/>
                        <a:cs typeface="Arabic Typesetting" panose="03020402040406030203" pitchFamily="66" charset="-78"/>
                      </a:endParaRPr>
                    </a:p>
                  </a:txBody>
                  <a:tcPr marL="9394" marR="9394" marT="9397" marB="0" anchor="ctr"/>
                </a:tc>
                <a:tc>
                  <a:txBody>
                    <a:bodyPr/>
                    <a:lstStyle/>
                    <a:p>
                      <a:pPr algn="ctr" fontAlgn="ctr"/>
                      <a:r>
                        <a:rPr lang="ru-RU" sz="1400" b="1" u="none" strike="noStrike" dirty="0">
                          <a:effectLst/>
                          <a:cs typeface="Arabic Typesetting" panose="03020402040406030203" pitchFamily="66" charset="-78"/>
                        </a:rPr>
                        <a:t>Годовой объем ассигнований на 2022 год</a:t>
                      </a:r>
                      <a:endParaRPr lang="ru-RU" sz="1400" b="1" i="0" u="none" strike="noStrike" dirty="0">
                        <a:solidFill>
                          <a:srgbClr val="000000"/>
                        </a:solidFill>
                        <a:effectLst/>
                        <a:latin typeface="Times New Roman"/>
                        <a:cs typeface="Arabic Typesetting" panose="03020402040406030203" pitchFamily="66" charset="-78"/>
                      </a:endParaRPr>
                    </a:p>
                  </a:txBody>
                  <a:tcPr marL="9394" marR="9394" marT="9397" marB="0" anchor="ctr"/>
                </a:tc>
                <a:tc>
                  <a:txBody>
                    <a:bodyPr/>
                    <a:lstStyle/>
                    <a:p>
                      <a:pPr algn="ctr" fontAlgn="ctr"/>
                      <a:r>
                        <a:rPr lang="ru-RU" sz="1400" b="1" u="none" strike="noStrike" dirty="0">
                          <a:effectLst/>
                          <a:cs typeface="Arabic Typesetting" panose="03020402040406030203" pitchFamily="66" charset="-78"/>
                        </a:rPr>
                        <a:t>Годовой объем ассигнований на 2023 год</a:t>
                      </a:r>
                      <a:endParaRPr lang="ru-RU" sz="1400" b="1" i="0" u="none" strike="noStrike" dirty="0">
                        <a:solidFill>
                          <a:srgbClr val="000000"/>
                        </a:solidFill>
                        <a:effectLst/>
                        <a:latin typeface="Times New Roman"/>
                        <a:cs typeface="Arabic Typesetting" panose="03020402040406030203" pitchFamily="66" charset="-78"/>
                      </a:endParaRPr>
                    </a:p>
                  </a:txBody>
                  <a:tcPr marL="9394" marR="9394" marT="9397" marB="0" anchor="ctr"/>
                </a:tc>
                <a:extLst>
                  <a:ext uri="{0D108BD9-81ED-4DB2-BD59-A6C34878D82A}">
                    <a16:rowId xmlns:a16="http://schemas.microsoft.com/office/drawing/2014/main" val="10000"/>
                  </a:ext>
                </a:extLst>
              </a:tr>
              <a:tr h="295631">
                <a:tc>
                  <a:txBody>
                    <a:bodyPr/>
                    <a:lstStyle/>
                    <a:p>
                      <a:pPr algn="ctr" fontAlgn="ctr"/>
                      <a:r>
                        <a:rPr lang="ru-RU" sz="1200" u="none" strike="noStrike" dirty="0">
                          <a:effectLst/>
                        </a:rPr>
                        <a:t>1</a:t>
                      </a:r>
                      <a:endParaRPr lang="ru-RU" sz="1200" b="1" i="0" u="none" strike="noStrike" dirty="0">
                        <a:solidFill>
                          <a:srgbClr val="000000"/>
                        </a:solidFill>
                        <a:effectLst/>
                        <a:latin typeface="Times New Roman"/>
                      </a:endParaRPr>
                    </a:p>
                  </a:txBody>
                  <a:tcPr marL="9394" marR="9394" marT="9397" marB="0" anchor="ctr"/>
                </a:tc>
                <a:tc>
                  <a:txBody>
                    <a:bodyPr/>
                    <a:lstStyle/>
                    <a:p>
                      <a:pPr algn="ctr" fontAlgn="ctr"/>
                      <a:r>
                        <a:rPr lang="ru-RU" sz="1200" u="none" strike="noStrike" dirty="0">
                          <a:effectLst/>
                        </a:rPr>
                        <a:t>2</a:t>
                      </a:r>
                      <a:endParaRPr lang="ru-RU" sz="1200" b="1" i="0" u="none" strike="noStrike" dirty="0">
                        <a:solidFill>
                          <a:srgbClr val="000000"/>
                        </a:solidFill>
                        <a:effectLst/>
                        <a:latin typeface="Times New Roman"/>
                      </a:endParaRPr>
                    </a:p>
                  </a:txBody>
                  <a:tcPr marL="9394" marR="9394" marT="9397" marB="0" anchor="ctr"/>
                </a:tc>
                <a:tc>
                  <a:txBody>
                    <a:bodyPr/>
                    <a:lstStyle/>
                    <a:p>
                      <a:pPr algn="ctr" fontAlgn="ctr"/>
                      <a:r>
                        <a:rPr lang="ru-RU" sz="1200" u="none" strike="noStrike" dirty="0">
                          <a:effectLst/>
                        </a:rPr>
                        <a:t>3</a:t>
                      </a:r>
                      <a:endParaRPr lang="ru-RU" sz="1200" b="1" i="0" u="none" strike="noStrike" dirty="0">
                        <a:solidFill>
                          <a:srgbClr val="000000"/>
                        </a:solidFill>
                        <a:effectLst/>
                        <a:latin typeface="Times New Roman"/>
                      </a:endParaRPr>
                    </a:p>
                  </a:txBody>
                  <a:tcPr marL="9394" marR="9394" marT="9397" marB="0" anchor="ctr"/>
                </a:tc>
                <a:tc>
                  <a:txBody>
                    <a:bodyPr/>
                    <a:lstStyle/>
                    <a:p>
                      <a:pPr algn="ctr" fontAlgn="ctr"/>
                      <a:r>
                        <a:rPr lang="ru-RU" sz="1200" u="none" strike="noStrike">
                          <a:effectLst/>
                        </a:rPr>
                        <a:t>4</a:t>
                      </a:r>
                      <a:endParaRPr lang="ru-RU" sz="1200" b="1" i="0" u="none" strike="noStrike">
                        <a:solidFill>
                          <a:srgbClr val="000000"/>
                        </a:solidFill>
                        <a:effectLst/>
                        <a:latin typeface="Times New Roman"/>
                      </a:endParaRPr>
                    </a:p>
                  </a:txBody>
                  <a:tcPr marL="9394" marR="9394" marT="9397" marB="0" anchor="ctr"/>
                </a:tc>
                <a:tc>
                  <a:txBody>
                    <a:bodyPr/>
                    <a:lstStyle/>
                    <a:p>
                      <a:pPr algn="ctr" fontAlgn="ctr"/>
                      <a:r>
                        <a:rPr lang="ru-RU" sz="1200" u="none" strike="noStrike">
                          <a:effectLst/>
                        </a:rPr>
                        <a:t>5</a:t>
                      </a:r>
                      <a:endParaRPr lang="ru-RU" sz="1200" b="1" i="0" u="none" strike="noStrike">
                        <a:solidFill>
                          <a:srgbClr val="000000"/>
                        </a:solidFill>
                        <a:effectLst/>
                        <a:latin typeface="Times New Roman"/>
                      </a:endParaRPr>
                    </a:p>
                  </a:txBody>
                  <a:tcPr marL="9394" marR="9394" marT="9397" marB="0" anchor="ctr"/>
                </a:tc>
                <a:extLst>
                  <a:ext uri="{0D108BD9-81ED-4DB2-BD59-A6C34878D82A}">
                    <a16:rowId xmlns:a16="http://schemas.microsoft.com/office/drawing/2014/main" val="10001"/>
                  </a:ext>
                </a:extLst>
              </a:tr>
              <a:tr h="583632">
                <a:tc>
                  <a:txBody>
                    <a:bodyPr/>
                    <a:lstStyle/>
                    <a:p>
                      <a:pPr algn="ctr" fontAlgn="ctr"/>
                      <a:r>
                        <a:rPr lang="ru-RU" sz="1200" u="none" strike="noStrike">
                          <a:effectLst/>
                        </a:rPr>
                        <a:t>01</a:t>
                      </a:r>
                      <a:endParaRPr lang="ru-RU" sz="1200" b="0" i="0" u="none" strike="noStrike">
                        <a:solidFill>
                          <a:srgbClr val="000000"/>
                        </a:solidFill>
                        <a:effectLst/>
                        <a:latin typeface="Times New Roman"/>
                      </a:endParaRPr>
                    </a:p>
                  </a:txBody>
                  <a:tcPr marL="9394" marR="9394" marT="9397" marB="0" anchor="ctr"/>
                </a:tc>
                <a:tc>
                  <a:txBody>
                    <a:bodyPr/>
                    <a:lstStyle/>
                    <a:p>
                      <a:pPr algn="l" fontAlgn="ctr"/>
                      <a:r>
                        <a:rPr lang="ru-RU" sz="1200" u="none" strike="noStrike" dirty="0">
                          <a:effectLst/>
                        </a:rPr>
                        <a:t>Муниципальная программа "Развитие образования в Тигильском муниципальном районе"</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506 130,95882</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506 141,92255</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a:effectLst/>
                        </a:rPr>
                        <a:t>  497 362,66867</a:t>
                      </a:r>
                      <a:endParaRPr lang="ru-RU" sz="1200" b="0" i="0" u="none" strike="noStrike">
                        <a:solidFill>
                          <a:srgbClr val="000000"/>
                        </a:solidFill>
                        <a:effectLst/>
                        <a:latin typeface="Times New Roman"/>
                      </a:endParaRPr>
                    </a:p>
                  </a:txBody>
                  <a:tcPr marL="9394" marR="9394" marT="9397" marB="0" anchor="ctr"/>
                </a:tc>
                <a:extLst>
                  <a:ext uri="{0D108BD9-81ED-4DB2-BD59-A6C34878D82A}">
                    <a16:rowId xmlns:a16="http://schemas.microsoft.com/office/drawing/2014/main" val="10002"/>
                  </a:ext>
                </a:extLst>
              </a:tr>
              <a:tr h="583632">
                <a:tc>
                  <a:txBody>
                    <a:bodyPr/>
                    <a:lstStyle/>
                    <a:p>
                      <a:pPr algn="ctr" fontAlgn="ctr"/>
                      <a:r>
                        <a:rPr lang="ru-RU" sz="1200" u="none" strike="noStrike">
                          <a:effectLst/>
                        </a:rPr>
                        <a:t>02</a:t>
                      </a:r>
                      <a:endParaRPr lang="ru-RU" sz="1200" b="0" i="0" u="none" strike="noStrike">
                        <a:solidFill>
                          <a:srgbClr val="000000"/>
                        </a:solidFill>
                        <a:effectLst/>
                        <a:latin typeface="Times New Roman"/>
                      </a:endParaRPr>
                    </a:p>
                  </a:txBody>
                  <a:tcPr marL="9394" marR="9394" marT="9397" marB="0" anchor="ctr"/>
                </a:tc>
                <a:tc>
                  <a:txBody>
                    <a:bodyPr/>
                    <a:lstStyle/>
                    <a:p>
                      <a:pPr algn="l" fontAlgn="ctr"/>
                      <a:r>
                        <a:rPr lang="ru-RU" sz="1200" u="none" strike="noStrike" dirty="0">
                          <a:effectLst/>
                        </a:rPr>
                        <a:t>Муниципальная программа "Развитие культуры в Тигильском муниципальном районе"</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72 685,57400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76 057,43800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77 163,55192</a:t>
                      </a:r>
                      <a:endParaRPr lang="ru-RU" sz="1200" b="0" i="0" u="none" strike="noStrike" dirty="0">
                        <a:solidFill>
                          <a:srgbClr val="000000"/>
                        </a:solidFill>
                        <a:effectLst/>
                        <a:latin typeface="Times New Roman"/>
                      </a:endParaRPr>
                    </a:p>
                  </a:txBody>
                  <a:tcPr marL="9394" marR="9394" marT="9397" marB="0" anchor="ctr"/>
                </a:tc>
                <a:extLst>
                  <a:ext uri="{0D108BD9-81ED-4DB2-BD59-A6C34878D82A}">
                    <a16:rowId xmlns:a16="http://schemas.microsoft.com/office/drawing/2014/main" val="10003"/>
                  </a:ext>
                </a:extLst>
              </a:tr>
              <a:tr h="583632">
                <a:tc>
                  <a:txBody>
                    <a:bodyPr/>
                    <a:lstStyle/>
                    <a:p>
                      <a:pPr algn="ctr" fontAlgn="ctr"/>
                      <a:r>
                        <a:rPr lang="ru-RU" sz="1200" u="none" strike="noStrike">
                          <a:effectLst/>
                        </a:rPr>
                        <a:t>03</a:t>
                      </a:r>
                      <a:endParaRPr lang="ru-RU" sz="1200" b="0" i="0" u="none" strike="noStrike">
                        <a:solidFill>
                          <a:srgbClr val="000000"/>
                        </a:solidFill>
                        <a:effectLst/>
                        <a:latin typeface="Times New Roman"/>
                      </a:endParaRPr>
                    </a:p>
                  </a:txBody>
                  <a:tcPr marL="9394" marR="9394" marT="9397" marB="0" anchor="ctr"/>
                </a:tc>
                <a:tc>
                  <a:txBody>
                    <a:bodyPr/>
                    <a:lstStyle/>
                    <a:p>
                      <a:pPr algn="l" fontAlgn="ctr"/>
                      <a:r>
                        <a:rPr lang="ru-RU" sz="1200" u="none" strike="noStrike" dirty="0">
                          <a:effectLst/>
                        </a:rPr>
                        <a:t>Муниципальная программа "Развитие физической культуры и спорта в Тигильском муниципальном районе"</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954,55051</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1 032,67000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1 032,67000</a:t>
                      </a:r>
                      <a:endParaRPr lang="ru-RU" sz="1200" b="0" i="0" u="none" strike="noStrike" dirty="0">
                        <a:solidFill>
                          <a:srgbClr val="000000"/>
                        </a:solidFill>
                        <a:effectLst/>
                        <a:latin typeface="Times New Roman"/>
                      </a:endParaRPr>
                    </a:p>
                  </a:txBody>
                  <a:tcPr marL="9394" marR="9394" marT="9397" marB="0" anchor="ctr"/>
                </a:tc>
                <a:extLst>
                  <a:ext uri="{0D108BD9-81ED-4DB2-BD59-A6C34878D82A}">
                    <a16:rowId xmlns:a16="http://schemas.microsoft.com/office/drawing/2014/main" val="10004"/>
                  </a:ext>
                </a:extLst>
              </a:tr>
              <a:tr h="875446">
                <a:tc>
                  <a:txBody>
                    <a:bodyPr/>
                    <a:lstStyle/>
                    <a:p>
                      <a:pPr algn="ctr" fontAlgn="ctr"/>
                      <a:r>
                        <a:rPr lang="ru-RU" sz="1200" u="none" strike="noStrike">
                          <a:effectLst/>
                        </a:rPr>
                        <a:t>04</a:t>
                      </a:r>
                      <a:endParaRPr lang="ru-RU" sz="1200" b="0" i="0" u="none" strike="noStrike">
                        <a:solidFill>
                          <a:srgbClr val="000000"/>
                        </a:solidFill>
                        <a:effectLst/>
                        <a:latin typeface="Times New Roman"/>
                      </a:endParaRPr>
                    </a:p>
                  </a:txBody>
                  <a:tcPr marL="9394" marR="9394" marT="9397" marB="0" anchor="ctr"/>
                </a:tc>
                <a:tc>
                  <a:txBody>
                    <a:bodyPr/>
                    <a:lstStyle/>
                    <a:p>
                      <a:pPr algn="l" fontAlgn="ctr"/>
                      <a:r>
                        <a:rPr lang="ru-RU" sz="1200" u="none" strike="noStrike">
                          <a:effectLst/>
                        </a:rPr>
                        <a:t>Муниципальная программа "Обеспечение населения доступным и комфортным жильем, строительство объектов социальной сферы в Тигильском муниципальном районе"</a:t>
                      </a:r>
                      <a:endParaRPr lang="ru-RU" sz="1200" b="0" i="0" u="none" strike="noStrike">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9 277,98200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3 192,70000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3 059,90000</a:t>
                      </a:r>
                      <a:endParaRPr lang="ru-RU" sz="1200" b="0" i="0" u="none" strike="noStrike" dirty="0">
                        <a:solidFill>
                          <a:srgbClr val="000000"/>
                        </a:solidFill>
                        <a:effectLst/>
                        <a:latin typeface="Times New Roman"/>
                      </a:endParaRPr>
                    </a:p>
                  </a:txBody>
                  <a:tcPr marL="9394" marR="9394" marT="9397" marB="0" anchor="ctr"/>
                </a:tc>
                <a:extLst>
                  <a:ext uri="{0D108BD9-81ED-4DB2-BD59-A6C34878D82A}">
                    <a16:rowId xmlns:a16="http://schemas.microsoft.com/office/drawing/2014/main" val="10005"/>
                  </a:ext>
                </a:extLst>
              </a:tr>
              <a:tr h="875446">
                <a:tc>
                  <a:txBody>
                    <a:bodyPr/>
                    <a:lstStyle/>
                    <a:p>
                      <a:pPr algn="ctr" fontAlgn="ctr"/>
                      <a:r>
                        <a:rPr lang="ru-RU" sz="1200" u="none" strike="noStrike">
                          <a:effectLst/>
                        </a:rPr>
                        <a:t>05</a:t>
                      </a:r>
                      <a:endParaRPr lang="ru-RU" sz="1200" b="0" i="0" u="none" strike="noStrike">
                        <a:solidFill>
                          <a:srgbClr val="000000"/>
                        </a:solidFill>
                        <a:effectLst/>
                        <a:latin typeface="Times New Roman"/>
                      </a:endParaRPr>
                    </a:p>
                  </a:txBody>
                  <a:tcPr marL="9394" marR="9394" marT="9397" marB="0" anchor="ctr"/>
                </a:tc>
                <a:tc>
                  <a:txBody>
                    <a:bodyPr/>
                    <a:lstStyle/>
                    <a:p>
                      <a:pPr algn="l" fontAlgn="ctr"/>
                      <a:r>
                        <a:rPr lang="ru-RU" sz="1200" u="none" strike="noStrike">
                          <a:effectLst/>
                        </a:rPr>
                        <a:t>Муниципальная программа "Энергоэффективность, развитие энергетики и коммунального хозяйства, обеспечение жителей населенных пунктов Тигильского муниципального района коммунальными услугами и услугами по благоустройству"</a:t>
                      </a:r>
                      <a:endParaRPr lang="ru-RU" sz="1200" b="0" i="0" u="none" strike="noStrike">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23 535,06569</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52 145,15000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2 097,20000</a:t>
                      </a:r>
                      <a:endParaRPr lang="ru-RU" sz="1200" b="0" i="0" u="none" strike="noStrike" dirty="0">
                        <a:solidFill>
                          <a:srgbClr val="000000"/>
                        </a:solidFill>
                        <a:effectLst/>
                        <a:latin typeface="Times New Roman"/>
                      </a:endParaRPr>
                    </a:p>
                  </a:txBody>
                  <a:tcPr marL="9394" marR="9394" marT="9397" marB="0" anchor="ctr"/>
                </a:tc>
                <a:extLst>
                  <a:ext uri="{0D108BD9-81ED-4DB2-BD59-A6C34878D82A}">
                    <a16:rowId xmlns:a16="http://schemas.microsoft.com/office/drawing/2014/main" val="10006"/>
                  </a:ext>
                </a:extLst>
              </a:tr>
              <a:tr h="597905">
                <a:tc>
                  <a:txBody>
                    <a:bodyPr/>
                    <a:lstStyle/>
                    <a:p>
                      <a:pPr algn="ctr" fontAlgn="ctr"/>
                      <a:r>
                        <a:rPr lang="ru-RU" sz="1200" u="none" strike="noStrike" dirty="0">
                          <a:effectLst/>
                        </a:rPr>
                        <a:t>06</a:t>
                      </a:r>
                      <a:endParaRPr lang="ru-RU" sz="1200" b="0" i="0" u="none" strike="noStrike" dirty="0">
                        <a:solidFill>
                          <a:srgbClr val="000000"/>
                        </a:solidFill>
                        <a:effectLst/>
                        <a:latin typeface="Times New Roman"/>
                      </a:endParaRPr>
                    </a:p>
                  </a:txBody>
                  <a:tcPr marL="9394" marR="9394" marT="9397" marB="0" anchor="ctr"/>
                </a:tc>
                <a:tc>
                  <a:txBody>
                    <a:bodyPr/>
                    <a:lstStyle/>
                    <a:p>
                      <a:pPr algn="l" fontAlgn="ctr"/>
                      <a:r>
                        <a:rPr lang="ru-RU" sz="1200" u="none" strike="noStrike" dirty="0">
                          <a:effectLst/>
                        </a:rPr>
                        <a:t>Муниципальная программа "Развитие экономики, сельского хозяйства Тигильского муниципального района, повышение их </a:t>
                      </a:r>
                      <a:r>
                        <a:rPr lang="ru-RU" sz="1200" u="none" strike="noStrike" dirty="0" err="1">
                          <a:effectLst/>
                        </a:rPr>
                        <a:t>конкурентноспособности</a:t>
                      </a:r>
                      <a:r>
                        <a:rPr lang="ru-RU" sz="1200" u="none" strike="noStrike" dirty="0">
                          <a:effectLst/>
                        </a:rPr>
                        <a:t>"</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a:effectLst/>
                        </a:rPr>
                        <a:t>   600,00000</a:t>
                      </a:r>
                      <a:endParaRPr lang="ru-RU" sz="1200" b="0" i="0" u="none" strike="noStrike">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700,00000</a:t>
                      </a:r>
                      <a:endParaRPr lang="ru-RU" sz="1200" b="0" i="0" u="none" strike="noStrike" dirty="0">
                        <a:solidFill>
                          <a:srgbClr val="000000"/>
                        </a:solidFill>
                        <a:effectLst/>
                        <a:latin typeface="Times New Roman"/>
                      </a:endParaRPr>
                    </a:p>
                  </a:txBody>
                  <a:tcPr marL="9394" marR="9394" marT="9397" marB="0" anchor="ctr"/>
                </a:tc>
                <a:tc>
                  <a:txBody>
                    <a:bodyPr/>
                    <a:lstStyle/>
                    <a:p>
                      <a:pPr algn="r" fontAlgn="ctr"/>
                      <a:r>
                        <a:rPr lang="ru-RU" sz="1200" u="none" strike="noStrike" dirty="0">
                          <a:effectLst/>
                        </a:rPr>
                        <a:t>   700,00000</a:t>
                      </a:r>
                      <a:endParaRPr lang="ru-RU" sz="1200" b="0" i="0" u="none" strike="noStrike" dirty="0">
                        <a:solidFill>
                          <a:srgbClr val="000000"/>
                        </a:solidFill>
                        <a:effectLst/>
                        <a:latin typeface="Times New Roman"/>
                      </a:endParaRPr>
                    </a:p>
                  </a:txBody>
                  <a:tcPr marL="9394" marR="9394" marT="9397" marB="0" anchor="ctr"/>
                </a:tc>
                <a:extLst>
                  <a:ext uri="{0D108BD9-81ED-4DB2-BD59-A6C34878D82A}">
                    <a16:rowId xmlns:a16="http://schemas.microsoft.com/office/drawing/2014/main" val="10007"/>
                  </a:ext>
                </a:extLst>
              </a:tr>
            </a:tbl>
          </a:graphicData>
        </a:graphic>
      </p:graphicFrame>
    </p:spTree>
  </p:cSld>
  <p:clrMapOvr>
    <a:masterClrMapping/>
  </p:clrMapOvr>
  <p:transition advClick="0" advTm="2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Y:\Бюджетный отдел\БЮДЖЕТ ДЛЯ ГРАЖДАН\фото\04.png">
            <a:extLst>
              <a:ext uri="{FF2B5EF4-FFF2-40B4-BE49-F238E27FC236}">
                <a16:creationId xmlns:a16="http://schemas.microsoft.com/office/drawing/2014/main" id="{7405E32B-5A5E-B94C-9BA2-5A3B75638E1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a:extLst>
              <a:ext uri="{FF2B5EF4-FFF2-40B4-BE49-F238E27FC236}">
                <a16:creationId xmlns:a16="http://schemas.microsoft.com/office/drawing/2014/main" id="{74578B92-2FA2-B540-B3C9-BB30F7F19668}"/>
              </a:ext>
            </a:extLst>
          </p:cNvPr>
          <p:cNvGraphicFramePr>
            <a:graphicFrameLocks noGrp="1"/>
          </p:cNvGraphicFramePr>
          <p:nvPr/>
        </p:nvGraphicFramePr>
        <p:xfrm>
          <a:off x="107950" y="88900"/>
          <a:ext cx="9001125" cy="3987800"/>
        </p:xfrm>
        <a:graphic>
          <a:graphicData uri="http://schemas.openxmlformats.org/drawingml/2006/table">
            <a:tbl>
              <a:tblPr>
                <a:tableStyleId>{5C22544A-7EE6-4342-B048-85BDC9FD1C3A}</a:tableStyleId>
              </a:tblPr>
              <a:tblGrid>
                <a:gridCol w="359360">
                  <a:extLst>
                    <a:ext uri="{9D8B030D-6E8A-4147-A177-3AD203B41FA5}">
                      <a16:colId xmlns:a16="http://schemas.microsoft.com/office/drawing/2014/main" val="20000"/>
                    </a:ext>
                  </a:extLst>
                </a:gridCol>
                <a:gridCol w="5041315">
                  <a:extLst>
                    <a:ext uri="{9D8B030D-6E8A-4147-A177-3AD203B41FA5}">
                      <a16:colId xmlns:a16="http://schemas.microsoft.com/office/drawing/2014/main" val="20001"/>
                    </a:ext>
                  </a:extLst>
                </a:gridCol>
                <a:gridCol w="1273162">
                  <a:extLst>
                    <a:ext uri="{9D8B030D-6E8A-4147-A177-3AD203B41FA5}">
                      <a16:colId xmlns:a16="http://schemas.microsoft.com/office/drawing/2014/main" val="20002"/>
                    </a:ext>
                  </a:extLst>
                </a:gridCol>
                <a:gridCol w="1163644">
                  <a:extLst>
                    <a:ext uri="{9D8B030D-6E8A-4147-A177-3AD203B41FA5}">
                      <a16:colId xmlns:a16="http://schemas.microsoft.com/office/drawing/2014/main" val="20003"/>
                    </a:ext>
                  </a:extLst>
                </a:gridCol>
                <a:gridCol w="1163644">
                  <a:extLst>
                    <a:ext uri="{9D8B030D-6E8A-4147-A177-3AD203B41FA5}">
                      <a16:colId xmlns:a16="http://schemas.microsoft.com/office/drawing/2014/main" val="20004"/>
                    </a:ext>
                  </a:extLst>
                </a:gridCol>
              </a:tblGrid>
              <a:tr h="381587">
                <a:tc>
                  <a:txBody>
                    <a:bodyPr/>
                    <a:lstStyle/>
                    <a:p>
                      <a:pPr algn="ctr" fontAlgn="ctr"/>
                      <a:r>
                        <a:rPr lang="ru-RU" sz="1200" u="none" strike="noStrike" dirty="0">
                          <a:effectLst/>
                        </a:rPr>
                        <a:t>08</a:t>
                      </a:r>
                      <a:endParaRPr lang="ru-RU" sz="1200" b="0" i="0" u="none" strike="noStrike" dirty="0">
                        <a:solidFill>
                          <a:srgbClr val="000000"/>
                        </a:solidFill>
                        <a:effectLst/>
                        <a:latin typeface="Times New Roman"/>
                      </a:endParaRPr>
                    </a:p>
                  </a:txBody>
                  <a:tcPr marL="9395" marR="9395" marT="9396" marB="0" anchor="ctr"/>
                </a:tc>
                <a:tc>
                  <a:txBody>
                    <a:bodyPr/>
                    <a:lstStyle/>
                    <a:p>
                      <a:pPr algn="l" fontAlgn="ctr"/>
                      <a:r>
                        <a:rPr lang="ru-RU" sz="1200" u="none" strike="noStrike" dirty="0">
                          <a:effectLst/>
                        </a:rPr>
                        <a:t>Муниципальная программа "Социальная поддержка жителей в Тигильском муниципальном районе"</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6 946,80900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6 637,40900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6 637,40900</a:t>
                      </a:r>
                      <a:endParaRPr lang="ru-RU" sz="1200" b="0" i="0" u="none" strike="noStrike">
                        <a:solidFill>
                          <a:srgbClr val="000000"/>
                        </a:solidFill>
                        <a:effectLst/>
                        <a:latin typeface="Times New Roman"/>
                      </a:endParaRPr>
                    </a:p>
                  </a:txBody>
                  <a:tcPr marL="9395" marR="9395" marT="9396" marB="0" anchor="ctr"/>
                </a:tc>
                <a:extLst>
                  <a:ext uri="{0D108BD9-81ED-4DB2-BD59-A6C34878D82A}">
                    <a16:rowId xmlns:a16="http://schemas.microsoft.com/office/drawing/2014/main" val="10000"/>
                  </a:ext>
                </a:extLst>
              </a:tr>
              <a:tr h="801488">
                <a:tc>
                  <a:txBody>
                    <a:bodyPr/>
                    <a:lstStyle/>
                    <a:p>
                      <a:pPr algn="ctr" fontAlgn="ctr"/>
                      <a:r>
                        <a:rPr lang="ru-RU" sz="1200" u="none" strike="noStrike">
                          <a:effectLst/>
                        </a:rPr>
                        <a:t>09</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dirty="0">
                          <a:effectLst/>
                        </a:rPr>
                        <a:t>Муниципальная программа "Совершенствование гражданской обороны, защиты населения и территорий Тигильского муниципального района от чрезвычайных ситуаций природного и техногенного характера, обеспечение пожарной безопасности"</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120,00000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140,00000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160,00000</a:t>
                      </a:r>
                      <a:endParaRPr lang="ru-RU" sz="1200" b="0" i="0" u="none" strike="noStrike">
                        <a:solidFill>
                          <a:srgbClr val="000000"/>
                        </a:solidFill>
                        <a:effectLst/>
                        <a:latin typeface="Times New Roman"/>
                      </a:endParaRPr>
                    </a:p>
                  </a:txBody>
                  <a:tcPr marL="9395" marR="9395" marT="9396" marB="0" anchor="ctr"/>
                </a:tc>
                <a:extLst>
                  <a:ext uri="{0D108BD9-81ED-4DB2-BD59-A6C34878D82A}">
                    <a16:rowId xmlns:a16="http://schemas.microsoft.com/office/drawing/2014/main" val="10001"/>
                  </a:ext>
                </a:extLst>
              </a:tr>
              <a:tr h="567603">
                <a:tc>
                  <a:txBody>
                    <a:bodyPr/>
                    <a:lstStyle/>
                    <a:p>
                      <a:pPr algn="ctr" fontAlgn="ctr"/>
                      <a:r>
                        <a:rPr lang="ru-RU" sz="1200" u="none" strike="noStrike">
                          <a:effectLst/>
                        </a:rPr>
                        <a:t>10</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dirty="0">
                          <a:effectLst/>
                        </a:rPr>
                        <a:t>Муниципальная программа "Совершенствование системы управления имуществом и земельными ресурсами Тигильского муниципального района"</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1 061,80000</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2 032,00000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126,20000</a:t>
                      </a:r>
                      <a:endParaRPr lang="ru-RU" sz="1200" b="0" i="0" u="none" strike="noStrike">
                        <a:solidFill>
                          <a:srgbClr val="000000"/>
                        </a:solidFill>
                        <a:effectLst/>
                        <a:latin typeface="Times New Roman"/>
                      </a:endParaRPr>
                    </a:p>
                  </a:txBody>
                  <a:tcPr marL="9395" marR="9395" marT="9396" marB="0" anchor="ctr"/>
                </a:tc>
                <a:extLst>
                  <a:ext uri="{0D108BD9-81ED-4DB2-BD59-A6C34878D82A}">
                    <a16:rowId xmlns:a16="http://schemas.microsoft.com/office/drawing/2014/main" val="10002"/>
                  </a:ext>
                </a:extLst>
              </a:tr>
              <a:tr h="405826">
                <a:tc>
                  <a:txBody>
                    <a:bodyPr/>
                    <a:lstStyle/>
                    <a:p>
                      <a:pPr algn="ctr" fontAlgn="ctr"/>
                      <a:r>
                        <a:rPr lang="ru-RU" sz="1200" u="none" strike="noStrike">
                          <a:effectLst/>
                        </a:rPr>
                        <a:t>11</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dirty="0">
                          <a:effectLst/>
                        </a:rPr>
                        <a:t>Муниципальная программа "Совершенствование управления финансами районного бюджета Тигильского муниципального района"</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109 879,04900</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61 868,75900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61 876,02900</a:t>
                      </a:r>
                      <a:endParaRPr lang="ru-RU" sz="1200" b="0" i="0" u="none" strike="noStrike">
                        <a:solidFill>
                          <a:srgbClr val="000000"/>
                        </a:solidFill>
                        <a:effectLst/>
                        <a:latin typeface="Times New Roman"/>
                      </a:endParaRPr>
                    </a:p>
                  </a:txBody>
                  <a:tcPr marL="9395" marR="9395" marT="9396" marB="0" anchor="ctr"/>
                </a:tc>
                <a:extLst>
                  <a:ext uri="{0D108BD9-81ED-4DB2-BD59-A6C34878D82A}">
                    <a16:rowId xmlns:a16="http://schemas.microsoft.com/office/drawing/2014/main" val="10003"/>
                  </a:ext>
                </a:extLst>
              </a:tr>
              <a:tr h="603657">
                <a:tc>
                  <a:txBody>
                    <a:bodyPr/>
                    <a:lstStyle/>
                    <a:p>
                      <a:pPr algn="ctr" fontAlgn="ctr"/>
                      <a:r>
                        <a:rPr lang="ru-RU" sz="1200" u="none" strike="noStrike">
                          <a:effectLst/>
                        </a:rPr>
                        <a:t>12</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a:effectLst/>
                        </a:rPr>
                        <a:t>Муниципальная программа "Совершенствование территориальной политики, укрепление национального единства и межнациональных отношений в Тигильском муниципальном районе"</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74 517,31511</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74 138,50400</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74 526,74500</a:t>
                      </a:r>
                      <a:endParaRPr lang="ru-RU" sz="1200" b="0" i="0" u="none" strike="noStrike">
                        <a:solidFill>
                          <a:srgbClr val="000000"/>
                        </a:solidFill>
                        <a:effectLst/>
                        <a:latin typeface="Times New Roman"/>
                      </a:endParaRPr>
                    </a:p>
                  </a:txBody>
                  <a:tcPr marL="9395" marR="9395" marT="9396" marB="0" anchor="ctr"/>
                </a:tc>
                <a:extLst>
                  <a:ext uri="{0D108BD9-81ED-4DB2-BD59-A6C34878D82A}">
                    <a16:rowId xmlns:a16="http://schemas.microsoft.com/office/drawing/2014/main" val="10004"/>
                  </a:ext>
                </a:extLst>
              </a:tr>
              <a:tr h="603657">
                <a:tc>
                  <a:txBody>
                    <a:bodyPr/>
                    <a:lstStyle/>
                    <a:p>
                      <a:pPr algn="ctr" fontAlgn="ctr"/>
                      <a:r>
                        <a:rPr lang="ru-RU" sz="1200" u="none" strike="noStrike">
                          <a:effectLst/>
                        </a:rPr>
                        <a:t>13</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a:effectLst/>
                        </a:rPr>
                        <a:t>Муниципальная программа "Обеспечение общественного порядка, противодействие преступности, профилактика наркомании, экстремизма и терроризма в Тигильском муниципальном районе"</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84,00000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40,00000</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40,00000</a:t>
                      </a:r>
                      <a:endParaRPr lang="ru-RU" sz="1200" b="0" i="0" u="none" strike="noStrike" dirty="0">
                        <a:solidFill>
                          <a:srgbClr val="000000"/>
                        </a:solidFill>
                        <a:effectLst/>
                        <a:latin typeface="Times New Roman"/>
                      </a:endParaRPr>
                    </a:p>
                  </a:txBody>
                  <a:tcPr marL="9395" marR="9395" marT="9396" marB="0" anchor="ctr"/>
                </a:tc>
                <a:extLst>
                  <a:ext uri="{0D108BD9-81ED-4DB2-BD59-A6C34878D82A}">
                    <a16:rowId xmlns:a16="http://schemas.microsoft.com/office/drawing/2014/main" val="10005"/>
                  </a:ext>
                </a:extLst>
              </a:tr>
              <a:tr h="207994">
                <a:tc>
                  <a:txBody>
                    <a:bodyPr/>
                    <a:lstStyle/>
                    <a:p>
                      <a:pPr algn="ctr" fontAlgn="ctr"/>
                      <a:r>
                        <a:rPr lang="ru-RU" sz="1200" u="none" strike="noStrike">
                          <a:effectLst/>
                        </a:rPr>
                        <a:t>99</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a:effectLst/>
                        </a:rPr>
                        <a:t>Непрограммные расходы</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1 989,74400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2 729,62000</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2 202,61500</a:t>
                      </a:r>
                      <a:endParaRPr lang="ru-RU" sz="1200" b="0" i="0" u="none" strike="noStrike" dirty="0">
                        <a:solidFill>
                          <a:srgbClr val="000000"/>
                        </a:solidFill>
                        <a:effectLst/>
                        <a:latin typeface="Times New Roman"/>
                      </a:endParaRPr>
                    </a:p>
                  </a:txBody>
                  <a:tcPr marL="9395" marR="9395" marT="9396" marB="0" anchor="ctr"/>
                </a:tc>
                <a:extLst>
                  <a:ext uri="{0D108BD9-81ED-4DB2-BD59-A6C34878D82A}">
                    <a16:rowId xmlns:a16="http://schemas.microsoft.com/office/drawing/2014/main" val="10006"/>
                  </a:ext>
                </a:extLst>
              </a:tr>
              <a:tr h="207994">
                <a:tc>
                  <a:txBody>
                    <a:bodyPr/>
                    <a:lstStyle/>
                    <a:p>
                      <a:pPr algn="ctr" fontAlgn="ctr"/>
                      <a:r>
                        <a:rPr lang="ru-RU" sz="1200" u="none" strike="noStrike">
                          <a:effectLst/>
                        </a:rPr>
                        <a:t>00</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a:effectLst/>
                        </a:rPr>
                        <a:t>Условно утвержденные расходы</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0,00000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6 468,77500</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12 804,30000</a:t>
                      </a:r>
                      <a:endParaRPr lang="ru-RU" sz="1200" b="0" i="0" u="none" strike="noStrike" dirty="0">
                        <a:solidFill>
                          <a:srgbClr val="000000"/>
                        </a:solidFill>
                        <a:effectLst/>
                        <a:latin typeface="Times New Roman"/>
                      </a:endParaRPr>
                    </a:p>
                  </a:txBody>
                  <a:tcPr marL="9395" marR="9395" marT="9396" marB="0" anchor="ctr"/>
                </a:tc>
                <a:extLst>
                  <a:ext uri="{0D108BD9-81ED-4DB2-BD59-A6C34878D82A}">
                    <a16:rowId xmlns:a16="http://schemas.microsoft.com/office/drawing/2014/main" val="10007"/>
                  </a:ext>
                </a:extLst>
              </a:tr>
              <a:tr h="207994">
                <a:tc>
                  <a:txBody>
                    <a:bodyPr/>
                    <a:lstStyle/>
                    <a:p>
                      <a:pPr algn="ctr" fontAlgn="ctr"/>
                      <a:r>
                        <a:rPr lang="ru-RU" sz="1200" u="none" strike="noStrike">
                          <a:effectLst/>
                        </a:rPr>
                        <a:t> </a:t>
                      </a:r>
                      <a:endParaRPr lang="ru-RU" sz="1200" b="0" i="0" u="none" strike="noStrike">
                        <a:solidFill>
                          <a:srgbClr val="000000"/>
                        </a:solidFill>
                        <a:effectLst/>
                        <a:latin typeface="Times New Roman"/>
                      </a:endParaRPr>
                    </a:p>
                  </a:txBody>
                  <a:tcPr marL="9395" marR="9395" marT="9396" marB="0" anchor="ctr"/>
                </a:tc>
                <a:tc>
                  <a:txBody>
                    <a:bodyPr/>
                    <a:lstStyle/>
                    <a:p>
                      <a:pPr algn="l" fontAlgn="ctr"/>
                      <a:r>
                        <a:rPr lang="ru-RU" sz="1200" u="none" strike="noStrike" dirty="0">
                          <a:effectLst/>
                        </a:rPr>
                        <a:t>ВСЕГО РАСХОДОВ</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807 782,84813</a:t>
                      </a:r>
                      <a:endParaRPr lang="ru-RU" sz="1200" b="0" i="0" u="none" strike="noStrike" dirty="0">
                        <a:solidFill>
                          <a:srgbClr val="000000"/>
                        </a:solidFill>
                        <a:effectLst/>
                        <a:latin typeface="Times New Roman"/>
                      </a:endParaRPr>
                    </a:p>
                  </a:txBody>
                  <a:tcPr marL="9395" marR="9395" marT="9396" marB="0" anchor="ctr"/>
                </a:tc>
                <a:tc>
                  <a:txBody>
                    <a:bodyPr/>
                    <a:lstStyle/>
                    <a:p>
                      <a:pPr algn="r" fontAlgn="ctr"/>
                      <a:r>
                        <a:rPr lang="ru-RU" sz="1200" u="none" strike="noStrike">
                          <a:effectLst/>
                        </a:rPr>
                        <a:t>  793 324,94755</a:t>
                      </a:r>
                      <a:endParaRPr lang="ru-RU" sz="1200" b="0" i="0" u="none" strike="noStrike">
                        <a:solidFill>
                          <a:srgbClr val="000000"/>
                        </a:solidFill>
                        <a:effectLst/>
                        <a:latin typeface="Times New Roman"/>
                      </a:endParaRPr>
                    </a:p>
                  </a:txBody>
                  <a:tcPr marL="9395" marR="9395" marT="9396" marB="0" anchor="ctr"/>
                </a:tc>
                <a:tc>
                  <a:txBody>
                    <a:bodyPr/>
                    <a:lstStyle/>
                    <a:p>
                      <a:pPr algn="r" fontAlgn="ctr"/>
                      <a:r>
                        <a:rPr lang="ru-RU" sz="1200" u="none" strike="noStrike" dirty="0">
                          <a:effectLst/>
                        </a:rPr>
                        <a:t>  739 789,28859</a:t>
                      </a:r>
                      <a:endParaRPr lang="ru-RU" sz="1200" b="0" i="0" u="none" strike="noStrike" dirty="0">
                        <a:solidFill>
                          <a:srgbClr val="000000"/>
                        </a:solidFill>
                        <a:effectLst/>
                        <a:latin typeface="Times New Roman"/>
                      </a:endParaRPr>
                    </a:p>
                  </a:txBody>
                  <a:tcPr marL="9395" marR="9395" marT="9396" marB="0" anchor="ctr"/>
                </a:tc>
                <a:extLst>
                  <a:ext uri="{0D108BD9-81ED-4DB2-BD59-A6C34878D82A}">
                    <a16:rowId xmlns:a16="http://schemas.microsoft.com/office/drawing/2014/main" val="10008"/>
                  </a:ext>
                </a:extLst>
              </a:tr>
            </a:tbl>
          </a:graphicData>
        </a:graphic>
      </p:graphicFrame>
    </p:spTree>
  </p:cSld>
  <p:clrMapOvr>
    <a:masterClrMapping/>
  </p:clrMapOvr>
  <p:transition advClick="0" advTm="2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Y:\Бюджетный отдел\БЮДЖЕТ ДЛЯ ГРАЖДАН\фото\04.png">
            <a:extLst>
              <a:ext uri="{FF2B5EF4-FFF2-40B4-BE49-F238E27FC236}">
                <a16:creationId xmlns:a16="http://schemas.microsoft.com/office/drawing/2014/main" id="{E933A624-4D4D-BF4E-A8DA-AD61B7638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Табличка 1">
            <a:extLst>
              <a:ext uri="{FF2B5EF4-FFF2-40B4-BE49-F238E27FC236}">
                <a16:creationId xmlns:a16="http://schemas.microsoft.com/office/drawing/2014/main" id="{395841AE-1403-C14F-AD80-F76F961C6274}"/>
              </a:ext>
            </a:extLst>
          </p:cNvPr>
          <p:cNvSpPr/>
          <p:nvPr/>
        </p:nvSpPr>
        <p:spPr>
          <a:xfrm>
            <a:off x="107950" y="747713"/>
            <a:ext cx="8928100" cy="5616575"/>
          </a:xfrm>
          <a:prstGeom prst="plaque">
            <a:avLst/>
          </a:prstGeom>
          <a:solidFill>
            <a:schemeClr val="bg1">
              <a:alpha val="59000"/>
            </a:schemeClr>
          </a:solidFill>
          <a:ln>
            <a:solidFill>
              <a:srgbClr val="CCFF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F0"/>
              </a:solidFill>
            </a:endParaRPr>
          </a:p>
        </p:txBody>
      </p:sp>
      <p:sp>
        <p:nvSpPr>
          <p:cNvPr id="3" name="Фигура, имеющая форму буквы L 2">
            <a:extLst>
              <a:ext uri="{FF2B5EF4-FFF2-40B4-BE49-F238E27FC236}">
                <a16:creationId xmlns:a16="http://schemas.microsoft.com/office/drawing/2014/main" id="{D3A7C953-5783-FB4F-88BE-B4B58393DA11}"/>
              </a:ext>
            </a:extLst>
          </p:cNvPr>
          <p:cNvSpPr/>
          <p:nvPr/>
        </p:nvSpPr>
        <p:spPr>
          <a:xfrm>
            <a:off x="2195513" y="4295775"/>
            <a:ext cx="1085850" cy="1509713"/>
          </a:xfrm>
          <a:prstGeom prst="corner">
            <a:avLst>
              <a:gd name="adj1" fmla="val 7878"/>
              <a:gd name="adj2" fmla="val 7878"/>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49" name="Прямоугольник 3">
            <a:extLst>
              <a:ext uri="{FF2B5EF4-FFF2-40B4-BE49-F238E27FC236}">
                <a16:creationId xmlns:a16="http://schemas.microsoft.com/office/drawing/2014/main" id="{0EBF3213-969F-5C4D-8683-FF05EA4351B7}"/>
              </a:ext>
            </a:extLst>
          </p:cNvPr>
          <p:cNvSpPr>
            <a:spLocks noChangeArrowheads="1"/>
          </p:cNvSpPr>
          <p:nvPr/>
        </p:nvSpPr>
        <p:spPr bwMode="auto">
          <a:xfrm>
            <a:off x="179388" y="2233613"/>
            <a:ext cx="241141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600">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ДОХОДЫ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 это поступающие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в бюджет средства: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налоги,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платежи и сборы,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средства из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вышестоящих бюджетов </a:t>
            </a:r>
            <a:endParaRPr lang="ru-RU" altLang="ru-RU" sz="1400">
              <a:solidFill>
                <a:srgbClr val="0070C0"/>
              </a:solidFill>
              <a:latin typeface="Tahoma" panose="020B0604030504040204" pitchFamily="34" charset="0"/>
            </a:endParaRPr>
          </a:p>
        </p:txBody>
      </p:sp>
      <p:sp>
        <p:nvSpPr>
          <p:cNvPr id="6150" name="Прямоугольник 4">
            <a:extLst>
              <a:ext uri="{FF2B5EF4-FFF2-40B4-BE49-F238E27FC236}">
                <a16:creationId xmlns:a16="http://schemas.microsoft.com/office/drawing/2014/main" id="{CAF3EBD4-E290-6E4A-9E3D-333D2908610E}"/>
              </a:ext>
            </a:extLst>
          </p:cNvPr>
          <p:cNvSpPr>
            <a:spLocks noChangeArrowheads="1"/>
          </p:cNvSpPr>
          <p:nvPr/>
        </p:nvSpPr>
        <p:spPr bwMode="auto">
          <a:xfrm>
            <a:off x="6372225" y="1916113"/>
            <a:ext cx="26638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РАСХОДЫ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 это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выплачиваемые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из бюджета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денежные средства на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социальные выплаты населению,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оказание муниципальных услуг,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капитальное строительство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и другие нужды</a:t>
            </a:r>
            <a:r>
              <a:rPr lang="ru-RU" altLang="ru-RU" sz="1400" b="1">
                <a:solidFill>
                  <a:srgbClr val="002060"/>
                </a:solidFill>
                <a:latin typeface="Tahoma" panose="020B0604030504040204" pitchFamily="34" charset="0"/>
              </a:rPr>
              <a:t> </a:t>
            </a:r>
            <a:endParaRPr lang="ru-RU" altLang="ru-RU" sz="1400">
              <a:solidFill>
                <a:srgbClr val="002060"/>
              </a:solidFill>
              <a:latin typeface="Tahoma" panose="020B0604030504040204" pitchFamily="34" charset="0"/>
            </a:endParaRPr>
          </a:p>
        </p:txBody>
      </p:sp>
      <p:sp>
        <p:nvSpPr>
          <p:cNvPr id="6151" name="Прямоугольник 5">
            <a:extLst>
              <a:ext uri="{FF2B5EF4-FFF2-40B4-BE49-F238E27FC236}">
                <a16:creationId xmlns:a16="http://schemas.microsoft.com/office/drawing/2014/main" id="{281D1044-6F55-BB4D-98C5-E0039CC38320}"/>
              </a:ext>
            </a:extLst>
          </p:cNvPr>
          <p:cNvSpPr>
            <a:spLocks noChangeArrowheads="1"/>
          </p:cNvSpPr>
          <p:nvPr/>
        </p:nvSpPr>
        <p:spPr bwMode="auto">
          <a:xfrm>
            <a:off x="2559050" y="908050"/>
            <a:ext cx="4025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70C0"/>
                </a:solidFill>
                <a:latin typeface="Tahoma" panose="020B0604030504040204" pitchFamily="34" charset="0"/>
              </a:rPr>
              <a:t>БЮДЖЕТ – это план </a:t>
            </a:r>
            <a:endParaRPr lang="ru-RU" altLang="ru-RU" sz="1800">
              <a:solidFill>
                <a:srgbClr val="0070C0"/>
              </a:solidFill>
              <a:latin typeface="Tahoma" panose="020B0604030504040204" pitchFamily="34" charset="0"/>
            </a:endParaRPr>
          </a:p>
          <a:p>
            <a:pPr algn="ctr" eaLnBrk="1" hangingPunct="1">
              <a:spcBef>
                <a:spcPct val="0"/>
              </a:spcBef>
              <a:buFontTx/>
              <a:buNone/>
            </a:pPr>
            <a:r>
              <a:rPr lang="ru-RU" altLang="ru-RU" sz="1800" b="1">
                <a:solidFill>
                  <a:srgbClr val="0070C0"/>
                </a:solidFill>
                <a:latin typeface="Tahoma" panose="020B0604030504040204" pitchFamily="34" charset="0"/>
              </a:rPr>
              <a:t>доходов и расходов. </a:t>
            </a:r>
            <a:endParaRPr lang="ru-RU" altLang="ru-RU" sz="1800">
              <a:solidFill>
                <a:srgbClr val="0070C0"/>
              </a:solidFill>
              <a:latin typeface="Tahoma" panose="020B0604030504040204" pitchFamily="34" charset="0"/>
            </a:endParaRPr>
          </a:p>
        </p:txBody>
      </p:sp>
      <p:sp>
        <p:nvSpPr>
          <p:cNvPr id="6152" name="Прямоугольник 7">
            <a:extLst>
              <a:ext uri="{FF2B5EF4-FFF2-40B4-BE49-F238E27FC236}">
                <a16:creationId xmlns:a16="http://schemas.microsoft.com/office/drawing/2014/main" id="{0BD7DC3E-45B9-3444-B116-C6F25CE54008}"/>
              </a:ext>
            </a:extLst>
          </p:cNvPr>
          <p:cNvSpPr>
            <a:spLocks noChangeArrowheads="1"/>
          </p:cNvSpPr>
          <p:nvPr/>
        </p:nvSpPr>
        <p:spPr bwMode="auto">
          <a:xfrm>
            <a:off x="2711450" y="5013325"/>
            <a:ext cx="38735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600">
              <a:solidFill>
                <a:srgbClr val="00206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Если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u="sng">
                <a:solidFill>
                  <a:srgbClr val="0070C0"/>
                </a:solidFill>
                <a:latin typeface="Tahoma" panose="020B0604030504040204" pitchFamily="34" charset="0"/>
              </a:rPr>
              <a:t>__ДОХОДЫ =РАСХОДАМ,___ </a:t>
            </a:r>
            <a:endParaRPr lang="ru-RU" altLang="ru-RU" sz="1400" u="sng">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то образуется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ДЕФИЦИТ или ПРОФИЦИТ</a:t>
            </a:r>
            <a:r>
              <a:rPr lang="ru-RU" altLang="ru-RU" sz="1600" b="1">
                <a:solidFill>
                  <a:srgbClr val="0070C0"/>
                </a:solidFill>
                <a:latin typeface="Tahoma" panose="020B0604030504040204" pitchFamily="34" charset="0"/>
              </a:rPr>
              <a:t> </a:t>
            </a:r>
            <a:endParaRPr lang="ru-RU" altLang="ru-RU" sz="1600">
              <a:solidFill>
                <a:srgbClr val="0070C0"/>
              </a:solidFill>
              <a:latin typeface="Tahoma" panose="020B0604030504040204" pitchFamily="34" charset="0"/>
            </a:endParaRPr>
          </a:p>
        </p:txBody>
      </p:sp>
      <p:sp>
        <p:nvSpPr>
          <p:cNvPr id="9" name="Фигура, имеющая форму буквы L 8">
            <a:extLst>
              <a:ext uri="{FF2B5EF4-FFF2-40B4-BE49-F238E27FC236}">
                <a16:creationId xmlns:a16="http://schemas.microsoft.com/office/drawing/2014/main" id="{4ABD1AAD-E5C1-7B4B-9B78-BA056B2E43D5}"/>
              </a:ext>
            </a:extLst>
          </p:cNvPr>
          <p:cNvSpPr/>
          <p:nvPr/>
        </p:nvSpPr>
        <p:spPr>
          <a:xfrm rot="10800000">
            <a:off x="6084888" y="1136650"/>
            <a:ext cx="830262" cy="1428750"/>
          </a:xfrm>
          <a:prstGeom prst="corner">
            <a:avLst>
              <a:gd name="adj1" fmla="val 9435"/>
              <a:gd name="adj2" fmla="val 11459"/>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оловина рамки 6">
            <a:extLst>
              <a:ext uri="{FF2B5EF4-FFF2-40B4-BE49-F238E27FC236}">
                <a16:creationId xmlns:a16="http://schemas.microsoft.com/office/drawing/2014/main" id="{312D06EB-E305-1946-978A-EA9EFDF2BB1F}"/>
              </a:ext>
            </a:extLst>
          </p:cNvPr>
          <p:cNvSpPr/>
          <p:nvPr/>
        </p:nvSpPr>
        <p:spPr>
          <a:xfrm>
            <a:off x="2195513" y="1136650"/>
            <a:ext cx="863600" cy="1500188"/>
          </a:xfrm>
          <a:prstGeom prst="halfFrame">
            <a:avLst>
              <a:gd name="adj1" fmla="val 12022"/>
              <a:gd name="adj2" fmla="val 12389"/>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Половина рамки 10">
            <a:extLst>
              <a:ext uri="{FF2B5EF4-FFF2-40B4-BE49-F238E27FC236}">
                <a16:creationId xmlns:a16="http://schemas.microsoft.com/office/drawing/2014/main" id="{6F6C2D32-B0B1-2A41-A42E-7AABC07D859A}"/>
              </a:ext>
            </a:extLst>
          </p:cNvPr>
          <p:cNvSpPr/>
          <p:nvPr/>
        </p:nvSpPr>
        <p:spPr>
          <a:xfrm rot="10800000">
            <a:off x="5940425" y="4295775"/>
            <a:ext cx="863600" cy="1509713"/>
          </a:xfrm>
          <a:prstGeom prst="halfFrame">
            <a:avLst>
              <a:gd name="adj1" fmla="val 9818"/>
              <a:gd name="adj2" fmla="val 1128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cxnSp>
        <p:nvCxnSpPr>
          <p:cNvPr id="12" name="Прямая соединительная линия 11">
            <a:extLst>
              <a:ext uri="{FF2B5EF4-FFF2-40B4-BE49-F238E27FC236}">
                <a16:creationId xmlns:a16="http://schemas.microsoft.com/office/drawing/2014/main" id="{317EBB83-6A48-7740-A25D-377F7B5A6961}"/>
              </a:ext>
            </a:extLst>
          </p:cNvPr>
          <p:cNvCxnSpPr/>
          <p:nvPr/>
        </p:nvCxnSpPr>
        <p:spPr>
          <a:xfrm flipH="1">
            <a:off x="4464050" y="5516563"/>
            <a:ext cx="73025" cy="215900"/>
          </a:xfrm>
          <a:prstGeom prst="line">
            <a:avLst/>
          </a:prstGeom>
          <a:ln w="28575">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2">
            <a:extLst>
              <a:ext uri="{FF2B5EF4-FFF2-40B4-BE49-F238E27FC236}">
                <a16:creationId xmlns:a16="http://schemas.microsoft.com/office/drawing/2014/main" id="{3C938DB0-2E5E-4343-80CE-285FE403CF19}"/>
              </a:ext>
            </a:extLst>
          </p:cNvPr>
          <p:cNvSpPr txBox="1">
            <a:spLocks noChangeArrowheads="1"/>
          </p:cNvSpPr>
          <p:nvPr/>
        </p:nvSpPr>
        <p:spPr bwMode="auto">
          <a:xfrm>
            <a:off x="1730375" y="127000"/>
            <a:ext cx="5613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3200" b="1" kern="0" dirty="0">
                <a:solidFill>
                  <a:srgbClr val="0070C0"/>
                </a:solidFill>
                <a:effectLst/>
                <a:latin typeface="Times New Roman" panose="02020603050405020304" pitchFamily="18" charset="0"/>
                <a:cs typeface="Times New Roman" panose="02020603050405020304" pitchFamily="18" charset="0"/>
              </a:rPr>
              <a:t>Что такое бюджет?</a:t>
            </a:r>
          </a:p>
        </p:txBody>
      </p:sp>
      <p:sp>
        <p:nvSpPr>
          <p:cNvPr id="6" name="Стрелка углом 5">
            <a:extLst>
              <a:ext uri="{FF2B5EF4-FFF2-40B4-BE49-F238E27FC236}">
                <a16:creationId xmlns:a16="http://schemas.microsoft.com/office/drawing/2014/main" id="{4394DBBE-ACE4-7243-B755-B32987703708}"/>
              </a:ext>
            </a:extLst>
          </p:cNvPr>
          <p:cNvSpPr/>
          <p:nvPr/>
        </p:nvSpPr>
        <p:spPr>
          <a:xfrm rot="782997">
            <a:off x="1301750" y="1322388"/>
            <a:ext cx="1787525" cy="1225550"/>
          </a:xfrm>
          <a:prstGeom prst="bentArrow">
            <a:avLst>
              <a:gd name="adj1" fmla="val 24312"/>
              <a:gd name="adj2" fmla="val 32277"/>
              <a:gd name="adj3" fmla="val 50000"/>
              <a:gd name="adj4" fmla="val 62156"/>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solidFill>
                <a:schemeClr val="tx1"/>
              </a:solidFill>
            </a:endParaRPr>
          </a:p>
        </p:txBody>
      </p:sp>
      <p:sp>
        <p:nvSpPr>
          <p:cNvPr id="17" name="Стрелка углом 16">
            <a:extLst>
              <a:ext uri="{FF2B5EF4-FFF2-40B4-BE49-F238E27FC236}">
                <a16:creationId xmlns:a16="http://schemas.microsoft.com/office/drawing/2014/main" id="{32F13A04-9C37-2B41-87A8-A05942C6B412}"/>
              </a:ext>
            </a:extLst>
          </p:cNvPr>
          <p:cNvSpPr/>
          <p:nvPr/>
        </p:nvSpPr>
        <p:spPr>
          <a:xfrm rot="1914821">
            <a:off x="6129338" y="1238250"/>
            <a:ext cx="1785937" cy="1225550"/>
          </a:xfrm>
          <a:prstGeom prst="bentArrow">
            <a:avLst>
              <a:gd name="adj1" fmla="val 24312"/>
              <a:gd name="adj2" fmla="val 32277"/>
              <a:gd name="adj3" fmla="val 50000"/>
              <a:gd name="adj4" fmla="val 62156"/>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solidFill>
                <a:schemeClr val="tx1"/>
              </a:solidFill>
            </a:endParaRPr>
          </a:p>
        </p:txBody>
      </p:sp>
      <p:pic>
        <p:nvPicPr>
          <p:cNvPr id="6160" name="Picture 16" descr="Y:\Бюджетный отдел\БЮДЖЕТ ДЛЯ ГРАЖДАН\фото\obzor-io200620-4d5136ceaed54dcc8aeac6992c952803-1024x658.jpg">
            <a:extLst>
              <a:ext uri="{FF2B5EF4-FFF2-40B4-BE49-F238E27FC236}">
                <a16:creationId xmlns:a16="http://schemas.microsoft.com/office/drawing/2014/main" id="{D4F56839-96E4-3A47-B213-2AA2A0E03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963" y="2233613"/>
            <a:ext cx="33242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Y:\Бюджетный отдел\БЮДЖЕТ ДЛЯ ГРАЖДАН\фото\04.png">
            <a:extLst>
              <a:ext uri="{FF2B5EF4-FFF2-40B4-BE49-F238E27FC236}">
                <a16:creationId xmlns:a16="http://schemas.microsoft.com/office/drawing/2014/main" id="{4413B8E2-22F1-F949-BDC2-6C855AC8653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8" name="Rectangle 2">
            <a:extLst>
              <a:ext uri="{FF2B5EF4-FFF2-40B4-BE49-F238E27FC236}">
                <a16:creationId xmlns:a16="http://schemas.microsoft.com/office/drawing/2014/main" id="{3C21790D-D23A-8D44-9C96-75608C48947F}"/>
              </a:ext>
            </a:extLst>
          </p:cNvPr>
          <p:cNvSpPr>
            <a:spLocks noGrp="1" noChangeArrowheads="1"/>
          </p:cNvSpPr>
          <p:nvPr>
            <p:ph type="title"/>
          </p:nvPr>
        </p:nvSpPr>
        <p:spPr>
          <a:xfrm>
            <a:off x="468313" y="115888"/>
            <a:ext cx="8524875" cy="833437"/>
          </a:xfrm>
        </p:spPr>
        <p:txBody>
          <a:bodyPr rtlCol="0">
            <a:normAutofit/>
          </a:bodyPr>
          <a:lstStyle/>
          <a:p>
            <a:pPr eaLnBrk="1" fontAlgn="auto" hangingPunct="1">
              <a:spcAft>
                <a:spcPts val="0"/>
              </a:spcAft>
              <a:defRPr/>
            </a:pPr>
            <a:r>
              <a:rPr lang="ru-RU" altLang="ru-RU" sz="2400" b="1" dirty="0">
                <a:solidFill>
                  <a:schemeClr val="tx2">
                    <a:lumMod val="60000"/>
                    <a:lumOff val="40000"/>
                  </a:schemeClr>
                </a:solidFill>
              </a:rPr>
              <a:t>Структура межбюджетных трансфертов  бюджетам  сельских поселений на 2021 год.</a:t>
            </a:r>
          </a:p>
        </p:txBody>
      </p:sp>
      <p:sp>
        <p:nvSpPr>
          <p:cNvPr id="15" name="Заголовок 16">
            <a:extLst>
              <a:ext uri="{FF2B5EF4-FFF2-40B4-BE49-F238E27FC236}">
                <a16:creationId xmlns:a16="http://schemas.microsoft.com/office/drawing/2014/main" id="{67085DB4-F933-A541-A162-473F6C0145CE}"/>
              </a:ext>
            </a:extLst>
          </p:cNvPr>
          <p:cNvSpPr txBox="1">
            <a:spLocks/>
          </p:cNvSpPr>
          <p:nvPr/>
        </p:nvSpPr>
        <p:spPr>
          <a:xfrm>
            <a:off x="323850" y="3500438"/>
            <a:ext cx="8669338" cy="504825"/>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2400" b="1" kern="0" dirty="0">
                <a:solidFill>
                  <a:schemeClr val="tx2">
                    <a:lumMod val="60000"/>
                    <a:lumOff val="40000"/>
                  </a:schemeClr>
                </a:solidFill>
                <a:effectLst/>
              </a:rPr>
              <a:t>Динамика </a:t>
            </a:r>
            <a:r>
              <a:rPr lang="ru-RU" altLang="ru-RU" sz="2400" b="1" kern="0" dirty="0">
                <a:solidFill>
                  <a:schemeClr val="tx2">
                    <a:lumMod val="60000"/>
                    <a:lumOff val="40000"/>
                  </a:schemeClr>
                </a:solidFill>
                <a:effectLst/>
              </a:rPr>
              <a:t>межбюджетных трансфертов бюджетам сельских поселений </a:t>
            </a:r>
            <a:r>
              <a:rPr lang="ru-RU" sz="2400" b="1" kern="0" dirty="0">
                <a:solidFill>
                  <a:schemeClr val="tx2">
                    <a:lumMod val="60000"/>
                    <a:lumOff val="40000"/>
                  </a:schemeClr>
                </a:solidFill>
                <a:effectLst/>
              </a:rPr>
              <a:t>в 2021-2023 годах</a:t>
            </a:r>
          </a:p>
        </p:txBody>
      </p:sp>
      <p:pic>
        <p:nvPicPr>
          <p:cNvPr id="24581" name="Picture 7">
            <a:extLst>
              <a:ext uri="{FF2B5EF4-FFF2-40B4-BE49-F238E27FC236}">
                <a16:creationId xmlns:a16="http://schemas.microsoft.com/office/drawing/2014/main" id="{BD387794-321D-0341-B8F1-C1863BA15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938" y="1557338"/>
            <a:ext cx="122396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4582" name="Диаграмма 6">
            <a:extLst>
              <a:ext uri="{FF2B5EF4-FFF2-40B4-BE49-F238E27FC236}">
                <a16:creationId xmlns:a16="http://schemas.microsoft.com/office/drawing/2014/main" id="{4248476A-AD01-A343-B3DF-CBB8D0625485}"/>
              </a:ext>
            </a:extLst>
          </p:cNvPr>
          <p:cNvGraphicFramePr>
            <a:graphicFrameLocks/>
          </p:cNvGraphicFramePr>
          <p:nvPr/>
        </p:nvGraphicFramePr>
        <p:xfrm>
          <a:off x="200025" y="857250"/>
          <a:ext cx="8670925" cy="2693988"/>
        </p:xfrm>
        <a:graphic>
          <a:graphicData uri="http://schemas.openxmlformats.org/presentationml/2006/ole">
            <mc:AlternateContent xmlns:mc="http://schemas.openxmlformats.org/markup-compatibility/2006">
              <mc:Choice xmlns:v="urn:schemas-microsoft-com:vml" Requires="v">
                <p:oleObj spid="_x0000_s24584" r:id="rId5" imgW="18059400" imgH="5613400" progId="Excel.Chart.8">
                  <p:embed/>
                </p:oleObj>
              </mc:Choice>
              <mc:Fallback>
                <p:oleObj r:id="rId5" imgW="18059400" imgH="5613400" progId="Excel.Chart.8">
                  <p:embed/>
                  <p:pic>
                    <p:nvPicPr>
                      <p:cNvPr id="0" name="Диаграмма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857250"/>
                        <a:ext cx="86709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Диаграмма 7">
            <a:extLst>
              <a:ext uri="{FF2B5EF4-FFF2-40B4-BE49-F238E27FC236}">
                <a16:creationId xmlns:a16="http://schemas.microsoft.com/office/drawing/2014/main" id="{3BEF8760-2789-C04A-B1F2-D343FDBAD885}"/>
              </a:ext>
            </a:extLst>
          </p:cNvPr>
          <p:cNvGraphicFramePr>
            <a:graphicFrameLocks/>
          </p:cNvGraphicFramePr>
          <p:nvPr/>
        </p:nvGraphicFramePr>
        <p:xfrm>
          <a:off x="-15875" y="4208463"/>
          <a:ext cx="9059863" cy="2584450"/>
        </p:xfrm>
        <a:graphic>
          <a:graphicData uri="http://schemas.openxmlformats.org/presentationml/2006/ole">
            <mc:AlternateContent xmlns:mc="http://schemas.openxmlformats.org/markup-compatibility/2006">
              <mc:Choice xmlns:v="urn:schemas-microsoft-com:vml" Requires="v">
                <p:oleObj spid="_x0000_s24585" r:id="rId7" imgW="18884900" imgH="5384800" progId="Excel.Chart.8">
                  <p:embed/>
                </p:oleObj>
              </mc:Choice>
              <mc:Fallback>
                <p:oleObj r:id="rId7" imgW="18884900" imgH="5384800" progId="Excel.Chart.8">
                  <p:embed/>
                  <p:pic>
                    <p:nvPicPr>
                      <p:cNvPr id="0" name="Диаграмма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5" y="4208463"/>
                        <a:ext cx="90598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advTm="2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Y:\Бюджетный отдел\БЮДЖЕТ ДЛЯ ГРАЖДАН\фото\04.png">
            <a:extLst>
              <a:ext uri="{FF2B5EF4-FFF2-40B4-BE49-F238E27FC236}">
                <a16:creationId xmlns:a16="http://schemas.microsoft.com/office/drawing/2014/main" id="{780CD051-CC82-3C4B-AF0A-665D6541CF2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Y:\Бюджетный отдел\БЮДЖЕТ ДЛЯ ГРАЖДАН\фото\тигильский район.jpg">
            <a:extLst>
              <a:ext uri="{FF2B5EF4-FFF2-40B4-BE49-F238E27FC236}">
                <a16:creationId xmlns:a16="http://schemas.microsoft.com/office/drawing/2014/main" id="{EF8B0803-CB6C-8D4A-9402-D79A0940F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47879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285405D1-B5DF-2E47-A949-6C53E005B838}"/>
              </a:ext>
            </a:extLst>
          </p:cNvPr>
          <p:cNvSpPr txBox="1">
            <a:spLocks noChangeArrowheads="1"/>
          </p:cNvSpPr>
          <p:nvPr/>
        </p:nvSpPr>
        <p:spPr>
          <a:xfrm>
            <a:off x="611188" y="20638"/>
            <a:ext cx="7654925" cy="671512"/>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ru-RU" altLang="ru-RU" sz="3200" b="1" kern="0" dirty="0">
                <a:solidFill>
                  <a:srgbClr val="0070C0"/>
                </a:solidFill>
                <a:effectLst/>
              </a:rPr>
              <a:t>Обратная связь</a:t>
            </a:r>
          </a:p>
        </p:txBody>
      </p:sp>
      <p:sp>
        <p:nvSpPr>
          <p:cNvPr id="9" name="Rectangle 2">
            <a:extLst>
              <a:ext uri="{FF2B5EF4-FFF2-40B4-BE49-F238E27FC236}">
                <a16:creationId xmlns:a16="http://schemas.microsoft.com/office/drawing/2014/main" id="{6718E6E2-2307-724E-8CAA-1E65734181C0}"/>
              </a:ext>
            </a:extLst>
          </p:cNvPr>
          <p:cNvSpPr txBox="1">
            <a:spLocks noChangeArrowheads="1"/>
          </p:cNvSpPr>
          <p:nvPr/>
        </p:nvSpPr>
        <p:spPr>
          <a:xfrm>
            <a:off x="327025" y="4414838"/>
            <a:ext cx="8507413" cy="1511300"/>
          </a:xfrm>
          <a:prstGeom prst="rect">
            <a:avLst/>
          </a:prstGeom>
        </p:spPr>
        <p:txBody>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defRPr/>
            </a:pPr>
            <a:r>
              <a:rPr lang="ru-RU" altLang="ru-RU" sz="1600" b="1" dirty="0">
                <a:solidFill>
                  <a:srgbClr val="0070C0"/>
                </a:solidFill>
                <a:latin typeface="Times New Roman" pitchFamily="18" charset="0"/>
                <a:cs typeface="Times New Roman" pitchFamily="18" charset="0"/>
              </a:rPr>
              <a:t>Надеемся, что представленная выше информация оказалась Вам полезной и помогла составить достоверное мнение о бюджете Тигильского муниципального района на 2021 год и на плановый период 2022 и 2023 годы.</a:t>
            </a:r>
            <a:endParaRPr lang="ru-RU" altLang="ru-RU" sz="1600" dirty="0">
              <a:solidFill>
                <a:srgbClr val="0070C0"/>
              </a:solidFill>
              <a:effectLst>
                <a:outerShdw blurRad="38100" dist="38100" dir="2700000" algn="tl">
                  <a:srgbClr val="000000"/>
                </a:outerShdw>
              </a:effectLst>
              <a:cs typeface="Arial" charset="0"/>
            </a:endParaRPr>
          </a:p>
          <a:p>
            <a:pPr>
              <a:spcBef>
                <a:spcPct val="0"/>
              </a:spcBef>
              <a:buClrTx/>
              <a:buSzTx/>
              <a:buFontTx/>
              <a:buNone/>
              <a:defRPr/>
            </a:pPr>
            <a:r>
              <a:rPr lang="ru-RU" altLang="ru-RU" sz="1600" b="1" dirty="0">
                <a:solidFill>
                  <a:srgbClr val="0070C0"/>
                </a:solidFill>
                <a:latin typeface="Times New Roman" pitchFamily="18" charset="0"/>
                <a:cs typeface="Times New Roman" pitchFamily="18" charset="0"/>
              </a:rPr>
              <a:t>          В случае возникновения вопросов Вы можете обратиться в Финансовое управление администрации муниципального образования «Тигильский муниципальный район»</a:t>
            </a:r>
          </a:p>
          <a:p>
            <a:pPr>
              <a:spcBef>
                <a:spcPct val="0"/>
              </a:spcBef>
              <a:buClrTx/>
              <a:buSzTx/>
              <a:defRPr/>
            </a:pPr>
            <a:r>
              <a:rPr lang="ru-RU" altLang="ru-RU" sz="1600" b="1" dirty="0">
                <a:solidFill>
                  <a:srgbClr val="0070C0"/>
                </a:solidFill>
                <a:latin typeface="Times New Roman" pitchFamily="18" charset="0"/>
                <a:cs typeface="Times New Roman" pitchFamily="18" charset="0"/>
              </a:rPr>
              <a:t>по телефону 8 (415-37) 21-840 </a:t>
            </a:r>
          </a:p>
          <a:p>
            <a:pPr>
              <a:spcBef>
                <a:spcPct val="0"/>
              </a:spcBef>
              <a:buClrTx/>
              <a:buSzTx/>
              <a:defRPr/>
            </a:pPr>
            <a:r>
              <a:rPr lang="ru-RU" altLang="ru-RU" sz="1600" b="1" dirty="0">
                <a:solidFill>
                  <a:srgbClr val="0070C0"/>
                </a:solidFill>
                <a:latin typeface="Times New Roman" pitchFamily="18" charset="0"/>
                <a:cs typeface="Times New Roman" pitchFamily="18" charset="0"/>
              </a:rPr>
              <a:t>по электронной почте </a:t>
            </a:r>
            <a:r>
              <a:rPr lang="en-US" altLang="ru-RU" sz="1600" b="1" dirty="0">
                <a:solidFill>
                  <a:srgbClr val="0070C0"/>
                </a:solidFill>
                <a:latin typeface="Times New Roman" pitchFamily="18" charset="0"/>
                <a:cs typeface="Times New Roman" pitchFamily="18" charset="0"/>
                <a:hlinkClick r:id="rId4"/>
              </a:rPr>
              <a:t>raifo_05@mail.ru</a:t>
            </a:r>
            <a:endParaRPr lang="ru-RU" altLang="ru-RU" sz="1600" b="1" dirty="0">
              <a:solidFill>
                <a:srgbClr val="0070C0"/>
              </a:solidFill>
              <a:latin typeface="Times New Roman" pitchFamily="18" charset="0"/>
              <a:cs typeface="Times New Roman" pitchFamily="18" charset="0"/>
            </a:endParaRPr>
          </a:p>
          <a:p>
            <a:pPr>
              <a:spcBef>
                <a:spcPct val="0"/>
              </a:spcBef>
              <a:buClrTx/>
              <a:buSzTx/>
              <a:defRPr/>
            </a:pPr>
            <a:r>
              <a:rPr lang="ru-RU" altLang="ru-RU" sz="1600" b="1" dirty="0">
                <a:solidFill>
                  <a:srgbClr val="0070C0"/>
                </a:solidFill>
                <a:latin typeface="Times New Roman" pitchFamily="18" charset="0"/>
                <a:cs typeface="Times New Roman" pitchFamily="18" charset="0"/>
              </a:rPr>
              <a:t>Написать письмо или прийти лично по адресу:</a:t>
            </a:r>
          </a:p>
          <a:p>
            <a:pPr>
              <a:spcBef>
                <a:spcPct val="0"/>
              </a:spcBef>
              <a:buClrTx/>
              <a:buSzTx/>
              <a:buFontTx/>
              <a:buNone/>
              <a:defRPr/>
            </a:pPr>
            <a:r>
              <a:rPr lang="ru-RU" altLang="ru-RU" sz="1600" b="1" dirty="0">
                <a:solidFill>
                  <a:srgbClr val="0070C0"/>
                </a:solidFill>
                <a:latin typeface="Times New Roman" pitchFamily="18" charset="0"/>
                <a:cs typeface="Times New Roman" pitchFamily="18" charset="0"/>
              </a:rPr>
              <a:t>  	688600, с. Тигиль, ул. Партизанская 17</a:t>
            </a:r>
          </a:p>
          <a:p>
            <a:pPr>
              <a:spcBef>
                <a:spcPct val="0"/>
              </a:spcBef>
              <a:buClrTx/>
              <a:buSzTx/>
              <a:buFontTx/>
              <a:buNone/>
              <a:defRPr/>
            </a:pPr>
            <a:endParaRPr lang="ru-RU" altLang="ru-RU" sz="1600" b="1" dirty="0">
              <a:solidFill>
                <a:srgbClr val="0070C0"/>
              </a:solidFill>
              <a:latin typeface="Times New Roman" pitchFamily="18" charset="0"/>
              <a:cs typeface="Times New Roman" pitchFamily="18" charset="0"/>
            </a:endParaRPr>
          </a:p>
        </p:txBody>
      </p:sp>
      <p:pic>
        <p:nvPicPr>
          <p:cNvPr id="25606" name="Picture 6">
            <a:extLst>
              <a:ext uri="{FF2B5EF4-FFF2-40B4-BE49-F238E27FC236}">
                <a16:creationId xmlns:a16="http://schemas.microsoft.com/office/drawing/2014/main" id="{E8FAD438-105D-1E41-A32D-EE88BA94D1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7463"/>
            <a:ext cx="4356100" cy="439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Y:\Бюджетный отдел\БЮДЖЕТ ДЛЯ ГРАЖДАН\фото\04.png">
            <a:extLst>
              <a:ext uri="{FF2B5EF4-FFF2-40B4-BE49-F238E27FC236}">
                <a16:creationId xmlns:a16="http://schemas.microsoft.com/office/drawing/2014/main" id="{F350FB0C-BA37-114F-A47C-94A2A866444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968A4734-AE6C-A743-ABC7-6194005FDFDD}"/>
              </a:ext>
            </a:extLst>
          </p:cNvPr>
          <p:cNvSpPr txBox="1">
            <a:spLocks noChangeArrowheads="1"/>
          </p:cNvSpPr>
          <p:nvPr/>
        </p:nvSpPr>
        <p:spPr bwMode="auto">
          <a:xfrm>
            <a:off x="0" y="4949825"/>
            <a:ext cx="90360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b="1">
              <a:latin typeface="Times New Roman" panose="02020603050405020304" pitchFamily="18" charset="0"/>
            </a:endParaRPr>
          </a:p>
          <a:p>
            <a:pPr eaLnBrk="1" hangingPunct="1">
              <a:spcBef>
                <a:spcPct val="0"/>
              </a:spcBef>
              <a:buFontTx/>
              <a:buNone/>
            </a:pPr>
            <a:endParaRPr lang="ru-RU" altLang="ru-RU" sz="1800" b="1">
              <a:latin typeface="Times New Roman" panose="02020603050405020304" pitchFamily="18" charset="0"/>
            </a:endParaRPr>
          </a:p>
          <a:p>
            <a:pPr eaLnBrk="1" hangingPunct="1">
              <a:spcBef>
                <a:spcPct val="0"/>
              </a:spcBef>
              <a:buFontTx/>
              <a:buNone/>
            </a:pPr>
            <a:r>
              <a:rPr lang="ru-RU" altLang="ru-RU" sz="1600" b="1" i="1">
                <a:solidFill>
                  <a:srgbClr val="000000"/>
                </a:solidFill>
                <a:latin typeface="Times New Roman" panose="02020603050405020304" pitchFamily="18" charset="0"/>
              </a:rPr>
              <a:t>Ответственные исполнители: Начальник финансового управления Логинова О.Н., заместитель начальника – начальник бюджетного отдела Тихонова Е.Н., консультанты бюджетного отдела Степанова Д.А., Сунчугашева Я.М.</a:t>
            </a:r>
          </a:p>
          <a:p>
            <a:pPr eaLnBrk="1" hangingPunct="1">
              <a:spcBef>
                <a:spcPct val="0"/>
              </a:spcBef>
              <a:buFontTx/>
              <a:buNone/>
            </a:pPr>
            <a:r>
              <a:rPr lang="ru-RU" altLang="ru-RU" sz="1600" b="1" i="1">
                <a:solidFill>
                  <a:srgbClr val="000000"/>
                </a:solidFill>
                <a:latin typeface="Times New Roman" panose="02020603050405020304" pitchFamily="18" charset="0"/>
              </a:rPr>
              <a:t>Тел: +7</a:t>
            </a:r>
            <a:r>
              <a:rPr lang="en-US" altLang="ru-RU" sz="1600" b="1" i="1">
                <a:solidFill>
                  <a:srgbClr val="000000"/>
                </a:solidFill>
                <a:latin typeface="Times New Roman" panose="02020603050405020304" pitchFamily="18" charset="0"/>
              </a:rPr>
              <a:t>(41537) </a:t>
            </a:r>
            <a:r>
              <a:rPr lang="ru-RU" altLang="ru-RU" sz="1600" b="1" i="1">
                <a:solidFill>
                  <a:srgbClr val="000000"/>
                </a:solidFill>
                <a:latin typeface="Times New Roman" panose="02020603050405020304" pitchFamily="18" charset="0"/>
              </a:rPr>
              <a:t>21-840</a:t>
            </a:r>
            <a:r>
              <a:rPr lang="ru-RU" altLang="ru-RU" sz="1600" i="1">
                <a:solidFill>
                  <a:srgbClr val="000000"/>
                </a:solidFill>
                <a:latin typeface="Times New Roman" panose="02020603050405020304" pitchFamily="18" charset="0"/>
              </a:rPr>
              <a:t> </a:t>
            </a:r>
          </a:p>
          <a:p>
            <a:pPr eaLnBrk="1" hangingPunct="1">
              <a:spcBef>
                <a:spcPct val="0"/>
              </a:spcBef>
              <a:buFontTx/>
              <a:buNone/>
            </a:pPr>
            <a:endParaRPr lang="ru-RU" altLang="ru-RU" sz="1800">
              <a:latin typeface="Tahoma" panose="020B0604030504040204" pitchFamily="34" charset="0"/>
            </a:endParaRPr>
          </a:p>
        </p:txBody>
      </p:sp>
      <p:sp>
        <p:nvSpPr>
          <p:cNvPr id="7" name="TextBox 4">
            <a:extLst>
              <a:ext uri="{FF2B5EF4-FFF2-40B4-BE49-F238E27FC236}">
                <a16:creationId xmlns:a16="http://schemas.microsoft.com/office/drawing/2014/main" id="{C73B950C-50CD-0A42-8F4F-32688FD11566}"/>
              </a:ext>
            </a:extLst>
          </p:cNvPr>
          <p:cNvSpPr txBox="1">
            <a:spLocks noChangeArrowheads="1"/>
          </p:cNvSpPr>
          <p:nvPr/>
        </p:nvSpPr>
        <p:spPr bwMode="auto">
          <a:xfrm>
            <a:off x="2555776" y="4927599"/>
            <a:ext cx="3960440" cy="5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TriangleInverted">
              <a:avLst>
                <a:gd name="adj" fmla="val 55150"/>
              </a:avLst>
            </a:prstTxWarp>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defRPr/>
            </a:pPr>
            <a:r>
              <a:rPr lang="ru-RU" altLang="ru-RU" sz="1800" dirty="0">
                <a:solidFill>
                  <a:srgbClr val="0070C0"/>
                </a:solidFill>
                <a:latin typeface="Times New Roman" pitchFamily="18" charset="0"/>
                <a:cs typeface="Times New Roman" pitchFamily="18" charset="0"/>
              </a:rPr>
              <a:t>с. Тигиль 2021г</a:t>
            </a:r>
            <a:r>
              <a:rPr lang="ru-RU" altLang="ru-RU" sz="1800" dirty="0">
                <a:solidFill>
                  <a:schemeClr val="accent2">
                    <a:lumMod val="75000"/>
                  </a:schemeClr>
                </a:solidFill>
                <a:latin typeface="Times New Roman" pitchFamily="18" charset="0"/>
                <a:cs typeface="Times New Roman" pitchFamily="18" charset="0"/>
              </a:rPr>
              <a:t>.</a:t>
            </a:r>
          </a:p>
        </p:txBody>
      </p:sp>
      <p:pic>
        <p:nvPicPr>
          <p:cNvPr id="5" name="Picture 6" descr="Z:\_Для Обмена\Культура 2016\2015\ФОТО для книги\Виды Тигиля\тигиль с вертолёта.jpg">
            <a:extLst>
              <a:ext uri="{FF2B5EF4-FFF2-40B4-BE49-F238E27FC236}">
                <a16:creationId xmlns:a16="http://schemas.microsoft.com/office/drawing/2014/main" id="{3C031258-5834-C547-AD90-6F82356AF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92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Y:\Бюджетный отдел\БЮДЖЕТ ДЛЯ ГРАЖДАН\фото\04.png">
            <a:extLst>
              <a:ext uri="{FF2B5EF4-FFF2-40B4-BE49-F238E27FC236}">
                <a16:creationId xmlns:a16="http://schemas.microsoft.com/office/drawing/2014/main" id="{E4523CC7-C87F-6A4C-BBFF-7F11C12CE7ED}"/>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2">
            <a:extLst>
              <a:ext uri="{FF2B5EF4-FFF2-40B4-BE49-F238E27FC236}">
                <a16:creationId xmlns:a16="http://schemas.microsoft.com/office/drawing/2014/main" id="{EE3D89BC-1091-FA4C-B814-4D729691F2BF}"/>
              </a:ext>
            </a:extLst>
          </p:cNvPr>
          <p:cNvSpPr>
            <a:spLocks noGrp="1"/>
          </p:cNvSpPr>
          <p:nvPr>
            <p:ph type="ctrTitle"/>
          </p:nvPr>
        </p:nvSpPr>
        <p:spPr>
          <a:xfrm>
            <a:off x="971550" y="188913"/>
            <a:ext cx="3167063" cy="936625"/>
          </a:xfrm>
        </p:spPr>
        <p:txBody>
          <a:bodyPr/>
          <a:lstStyle/>
          <a:p>
            <a:pPr eaLnBrk="1" hangingPunct="1">
              <a:defRPr/>
            </a:pPr>
            <a:r>
              <a:rPr lang="ru-RU" altLang="ru-RU" b="1" dirty="0">
                <a:solidFill>
                  <a:schemeClr val="tx2">
                    <a:lumMod val="60000"/>
                    <a:lumOff val="40000"/>
                  </a:schemeClr>
                </a:solidFill>
              </a:rPr>
              <a:t>Глоссарий</a:t>
            </a:r>
            <a:endParaRPr lang="ru-RU" altLang="ru-RU" dirty="0">
              <a:solidFill>
                <a:schemeClr val="tx2">
                  <a:lumMod val="60000"/>
                  <a:lumOff val="40000"/>
                </a:schemeClr>
              </a:solidFill>
            </a:endParaRPr>
          </a:p>
        </p:txBody>
      </p:sp>
      <p:sp>
        <p:nvSpPr>
          <p:cNvPr id="12291" name="Подзаголовок 6">
            <a:extLst>
              <a:ext uri="{FF2B5EF4-FFF2-40B4-BE49-F238E27FC236}">
                <a16:creationId xmlns:a16="http://schemas.microsoft.com/office/drawing/2014/main" id="{49007922-2852-AF42-8DE2-3798DD166780}"/>
              </a:ext>
            </a:extLst>
          </p:cNvPr>
          <p:cNvSpPr>
            <a:spLocks noGrp="1"/>
          </p:cNvSpPr>
          <p:nvPr>
            <p:ph type="subTitle" idx="1"/>
          </p:nvPr>
        </p:nvSpPr>
        <p:spPr>
          <a:xfrm>
            <a:off x="1042988" y="1268413"/>
            <a:ext cx="7850187" cy="5184775"/>
          </a:xfrm>
        </p:spPr>
        <p:txBody>
          <a:bodyPr rtlCol="0">
            <a:normAutofit/>
          </a:bodyPr>
          <a:lstStyle/>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бюджет</a:t>
            </a:r>
            <a:r>
              <a:rPr lang="ru-RU" altLang="ru-RU" sz="1400" dirty="0">
                <a:solidFill>
                  <a:schemeClr val="tx2">
                    <a:lumMod val="75000"/>
                  </a:schemeClr>
                </a:solidFill>
              </a:rPr>
              <a:t> </a:t>
            </a:r>
            <a:r>
              <a:rPr lang="ru-RU" altLang="ru-RU" sz="1400" dirty="0">
                <a:solidFill>
                  <a:schemeClr val="tx2">
                    <a:lumMod val="60000"/>
                    <a:lumOff val="40000"/>
                  </a:schemeClr>
                </a:solidFill>
              </a:rPr>
              <a:t>– форма образования и расходования денежных средств, предназначенных для</a:t>
            </a:r>
          </a:p>
          <a:p>
            <a:pPr marL="26988" algn="l" eaLnBrk="1" fontAlgn="auto" hangingPunct="1">
              <a:spcAft>
                <a:spcPts val="0"/>
              </a:spcAft>
              <a:defRPr/>
            </a:pPr>
            <a:r>
              <a:rPr lang="ru-RU" altLang="ru-RU" sz="1400" dirty="0">
                <a:solidFill>
                  <a:schemeClr val="tx2">
                    <a:lumMod val="60000"/>
                    <a:lumOff val="40000"/>
                  </a:schemeClr>
                </a:solidFill>
              </a:rPr>
              <a:t>финансового обеспечения задач и функций государства и местного самоуправления.</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консолидированный бюджет</a:t>
            </a:r>
            <a:r>
              <a:rPr lang="ru-RU" altLang="ru-RU" sz="1400" dirty="0">
                <a:solidFill>
                  <a:schemeClr val="tx2">
                    <a:lumMod val="75000"/>
                  </a:schemeClr>
                </a:solidFill>
              </a:rPr>
              <a:t> </a:t>
            </a:r>
            <a:r>
              <a:rPr lang="ru-RU" altLang="ru-RU" sz="1400" dirty="0">
                <a:solidFill>
                  <a:schemeClr val="tx2">
                    <a:lumMod val="60000"/>
                    <a:lumOff val="40000"/>
                  </a:schemeClr>
                </a:solidFill>
              </a:rPr>
              <a:t>– свод бюджетов бюджетной системы российской федерации</a:t>
            </a:r>
          </a:p>
          <a:p>
            <a:pPr marL="26988" algn="l" eaLnBrk="1" fontAlgn="auto" hangingPunct="1">
              <a:spcAft>
                <a:spcPts val="0"/>
              </a:spcAft>
              <a:defRPr/>
            </a:pPr>
            <a:r>
              <a:rPr lang="ru-RU" altLang="ru-RU" sz="1400" dirty="0">
                <a:solidFill>
                  <a:schemeClr val="tx2">
                    <a:lumMod val="60000"/>
                    <a:lumOff val="40000"/>
                  </a:schemeClr>
                </a:solidFill>
              </a:rPr>
              <a:t>на соответствующей территории (за исключением бюджетов государственных внебюджетных</a:t>
            </a:r>
          </a:p>
          <a:p>
            <a:pPr marL="26988" algn="l" eaLnBrk="1" fontAlgn="auto" hangingPunct="1">
              <a:spcAft>
                <a:spcPts val="0"/>
              </a:spcAft>
              <a:defRPr/>
            </a:pPr>
            <a:r>
              <a:rPr lang="ru-RU" altLang="ru-RU" sz="1400" dirty="0">
                <a:solidFill>
                  <a:schemeClr val="tx2">
                    <a:lumMod val="60000"/>
                    <a:lumOff val="40000"/>
                  </a:schemeClr>
                </a:solidFill>
              </a:rPr>
              <a:t>фондов) без учета межбюджетных трансфертов между этими бюджетами.</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бюджетная система российской федерации</a:t>
            </a:r>
            <a:r>
              <a:rPr lang="ru-RU" altLang="ru-RU" sz="1400" dirty="0">
                <a:solidFill>
                  <a:schemeClr val="tx2">
                    <a:lumMod val="75000"/>
                  </a:schemeClr>
                </a:solidFill>
              </a:rPr>
              <a:t> </a:t>
            </a:r>
            <a:r>
              <a:rPr lang="ru-RU" altLang="ru-RU" sz="1400" dirty="0">
                <a:solidFill>
                  <a:schemeClr val="tx2">
                    <a:lumMod val="60000"/>
                    <a:lumOff val="40000"/>
                  </a:schemeClr>
                </a:solidFill>
              </a:rPr>
              <a:t>– основанная на экономических отношениях и</a:t>
            </a:r>
          </a:p>
          <a:p>
            <a:pPr marL="26988" algn="l" eaLnBrk="1" fontAlgn="auto" hangingPunct="1">
              <a:spcAft>
                <a:spcPts val="0"/>
              </a:spcAft>
              <a:defRPr/>
            </a:pPr>
            <a:r>
              <a:rPr lang="ru-RU" altLang="ru-RU" sz="1400" dirty="0">
                <a:solidFill>
                  <a:schemeClr val="tx2">
                    <a:lumMod val="60000"/>
                    <a:lumOff val="40000"/>
                  </a:schemeClr>
                </a:solidFill>
              </a:rPr>
              <a:t>государственном устройстве российской федерации, регулируемая законодательством</a:t>
            </a:r>
          </a:p>
          <a:p>
            <a:pPr marL="26988" algn="l" eaLnBrk="1" fontAlgn="auto" hangingPunct="1">
              <a:spcAft>
                <a:spcPts val="0"/>
              </a:spcAft>
              <a:defRPr/>
            </a:pPr>
            <a:r>
              <a:rPr lang="ru-RU" altLang="ru-RU" sz="1400" dirty="0">
                <a:solidFill>
                  <a:schemeClr val="tx2">
                    <a:lumMod val="60000"/>
                    <a:lumOff val="40000"/>
                  </a:schemeClr>
                </a:solidFill>
              </a:rPr>
              <a:t>российской федерации совокупность бюджетов и бюджетов государственных внебюджетных</a:t>
            </a:r>
          </a:p>
          <a:p>
            <a:pPr marL="26988" algn="l" eaLnBrk="1" fontAlgn="auto" hangingPunct="1">
              <a:spcAft>
                <a:spcPts val="0"/>
              </a:spcAft>
              <a:defRPr/>
            </a:pPr>
            <a:r>
              <a:rPr lang="ru-RU" altLang="ru-RU" sz="1400" dirty="0">
                <a:solidFill>
                  <a:schemeClr val="tx2">
                    <a:lumMod val="60000"/>
                    <a:lumOff val="40000"/>
                  </a:schemeClr>
                </a:solidFill>
              </a:rPr>
              <a:t>фондов.</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доходы бюджета </a:t>
            </a:r>
            <a:r>
              <a:rPr lang="ru-RU" altLang="ru-RU" sz="1400" dirty="0">
                <a:solidFill>
                  <a:schemeClr val="tx2">
                    <a:lumMod val="60000"/>
                    <a:lumOff val="40000"/>
                  </a:schemeClr>
                </a:solidFill>
              </a:rPr>
              <a:t>– поступающие в бюджет денежные средства, за исключением средств,</a:t>
            </a:r>
          </a:p>
          <a:p>
            <a:pPr marL="26988" algn="l" eaLnBrk="1" fontAlgn="auto" hangingPunct="1">
              <a:spcAft>
                <a:spcPts val="0"/>
              </a:spcAft>
              <a:defRPr/>
            </a:pPr>
            <a:r>
              <a:rPr lang="ru-RU" altLang="ru-RU" sz="1400" dirty="0">
                <a:solidFill>
                  <a:schemeClr val="tx2">
                    <a:lumMod val="60000"/>
                    <a:lumOff val="40000"/>
                  </a:schemeClr>
                </a:solidFill>
              </a:rPr>
              <a:t>являющихся источниками финансирования дефицита бюджета.</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расходы бюджета</a:t>
            </a:r>
            <a:r>
              <a:rPr lang="ru-RU" altLang="ru-RU" sz="1400" dirty="0">
                <a:solidFill>
                  <a:schemeClr val="tx2">
                    <a:lumMod val="75000"/>
                  </a:schemeClr>
                </a:solidFill>
              </a:rPr>
              <a:t> </a:t>
            </a:r>
            <a:r>
              <a:rPr lang="ru-RU" altLang="ru-RU" sz="1400" dirty="0">
                <a:solidFill>
                  <a:schemeClr val="tx2">
                    <a:lumMod val="60000"/>
                    <a:lumOff val="40000"/>
                  </a:schemeClr>
                </a:solidFill>
              </a:rPr>
              <a:t>– выплачиваемые из бюджета денежные средства, за исключением средств,</a:t>
            </a:r>
          </a:p>
          <a:p>
            <a:pPr marL="26988" algn="l" eaLnBrk="1" fontAlgn="auto" hangingPunct="1">
              <a:spcAft>
                <a:spcPts val="0"/>
              </a:spcAft>
              <a:defRPr/>
            </a:pPr>
            <a:r>
              <a:rPr lang="ru-RU" altLang="ru-RU" sz="1400" dirty="0">
                <a:solidFill>
                  <a:schemeClr val="tx2">
                    <a:lumMod val="60000"/>
                    <a:lumOff val="40000"/>
                  </a:schemeClr>
                </a:solidFill>
              </a:rPr>
              <a:t>являющихся источниками финансирования дефицита бюджета.</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дефицит бюджета</a:t>
            </a:r>
            <a:r>
              <a:rPr lang="ru-RU" altLang="ru-RU" sz="1400" dirty="0">
                <a:solidFill>
                  <a:schemeClr val="tx2">
                    <a:lumMod val="75000"/>
                  </a:schemeClr>
                </a:solidFill>
              </a:rPr>
              <a:t> </a:t>
            </a:r>
            <a:r>
              <a:rPr lang="ru-RU" altLang="ru-RU" sz="1400" dirty="0">
                <a:solidFill>
                  <a:schemeClr val="tx2">
                    <a:lumMod val="60000"/>
                    <a:lumOff val="40000"/>
                  </a:schemeClr>
                </a:solidFill>
              </a:rPr>
              <a:t>– превышение расходов над доходами.</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профицит бюджета </a:t>
            </a:r>
            <a:r>
              <a:rPr lang="ru-RU" altLang="ru-RU" sz="1400" dirty="0">
                <a:solidFill>
                  <a:schemeClr val="tx2">
                    <a:lumMod val="60000"/>
                    <a:lumOff val="40000"/>
                  </a:schemeClr>
                </a:solidFill>
              </a:rPr>
              <a:t>– превышение доходов над расходами.</a:t>
            </a:r>
          </a:p>
          <a:p>
            <a:pPr marL="26988" algn="l" eaLnBrk="1" fontAlgn="auto" hangingPunct="1">
              <a:spcAft>
                <a:spcPts val="0"/>
              </a:spcAft>
              <a:defRPr/>
            </a:pPr>
            <a:r>
              <a:rPr lang="ru-RU" altLang="ru-RU" sz="1400" dirty="0">
                <a:solidFill>
                  <a:schemeClr val="tx2">
                    <a:lumMod val="75000"/>
                  </a:schemeClr>
                </a:solidFill>
              </a:rPr>
              <a:t>• </a:t>
            </a:r>
            <a:r>
              <a:rPr lang="ru-RU" altLang="ru-RU" sz="1600" dirty="0">
                <a:solidFill>
                  <a:schemeClr val="tx2">
                    <a:lumMod val="75000"/>
                  </a:schemeClr>
                </a:solidFill>
              </a:rPr>
              <a:t>бюджетные ассигнования</a:t>
            </a:r>
            <a:r>
              <a:rPr lang="ru-RU" altLang="ru-RU" sz="1400" dirty="0">
                <a:solidFill>
                  <a:schemeClr val="tx2">
                    <a:lumMod val="75000"/>
                  </a:schemeClr>
                </a:solidFill>
              </a:rPr>
              <a:t> </a:t>
            </a:r>
            <a:r>
              <a:rPr lang="ru-RU" altLang="ru-RU" sz="1400" dirty="0">
                <a:solidFill>
                  <a:schemeClr val="tx2">
                    <a:lumMod val="60000"/>
                    <a:lumOff val="40000"/>
                  </a:schemeClr>
                </a:solidFill>
              </a:rPr>
              <a:t>– предельные объемы денежных средств, предусмотренных в</a:t>
            </a:r>
          </a:p>
          <a:p>
            <a:pPr marL="26988" algn="l" eaLnBrk="1" fontAlgn="auto" hangingPunct="1">
              <a:spcAft>
                <a:spcPts val="0"/>
              </a:spcAft>
              <a:defRPr/>
            </a:pPr>
            <a:r>
              <a:rPr lang="ru-RU" altLang="ru-RU" sz="1400" dirty="0">
                <a:solidFill>
                  <a:schemeClr val="tx2">
                    <a:lumMod val="60000"/>
                    <a:lumOff val="40000"/>
                  </a:schemeClr>
                </a:solidFill>
              </a:rPr>
              <a:t>соответствующем финансовом году для исполнения бюджетных обязательств.</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Y:\Бюджетный отдел\БЮДЖЕТ ДЛЯ ГРАЖДАН\фото\04.png">
            <a:extLst>
              <a:ext uri="{FF2B5EF4-FFF2-40B4-BE49-F238E27FC236}">
                <a16:creationId xmlns:a16="http://schemas.microsoft.com/office/drawing/2014/main" id="{D1F0F97F-A748-0745-859E-0BE75A4A33F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одзаголовок 3">
            <a:extLst>
              <a:ext uri="{FF2B5EF4-FFF2-40B4-BE49-F238E27FC236}">
                <a16:creationId xmlns:a16="http://schemas.microsoft.com/office/drawing/2014/main" id="{1B3DA2B9-9D39-594F-920E-8C568A102E55}"/>
              </a:ext>
            </a:extLst>
          </p:cNvPr>
          <p:cNvSpPr>
            <a:spLocks noGrp="1"/>
          </p:cNvSpPr>
          <p:nvPr>
            <p:ph type="ctrTitle"/>
          </p:nvPr>
        </p:nvSpPr>
        <p:spPr>
          <a:xfrm>
            <a:off x="1042988" y="333375"/>
            <a:ext cx="7777162" cy="6119813"/>
          </a:xfrm>
        </p:spPr>
        <p:txBody>
          <a:bodyPr rtlCol="0">
            <a:normAutofit/>
          </a:bodyPr>
          <a:lstStyle/>
          <a:p>
            <a:pPr algn="l" eaLnBrk="1" fontAlgn="auto" hangingPunct="1">
              <a:spcAft>
                <a:spcPts val="0"/>
              </a:spcAft>
              <a:defRPr/>
            </a:pPr>
            <a:r>
              <a:rPr lang="ru-RU" sz="1400" dirty="0">
                <a:solidFill>
                  <a:schemeClr val="tx2">
                    <a:lumMod val="75000"/>
                  </a:schemeClr>
                </a:solidFill>
                <a:latin typeface="+mn-lt"/>
              </a:rPr>
              <a:t>• Межбюджетные трансферты </a:t>
            </a:r>
            <a:r>
              <a:rPr lang="ru-RU" sz="1400" dirty="0">
                <a:solidFill>
                  <a:schemeClr val="tx2">
                    <a:lumMod val="60000"/>
                    <a:lumOff val="40000"/>
                  </a:schemeClr>
                </a:solidFill>
                <a:latin typeface="+mn-lt"/>
              </a:rPr>
              <a:t>– средства, предоставляемые одним бюджетом бюджетной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системы Российской Федерации другому бюджету бюджетной системы Российской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Федерации.</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Дотации </a:t>
            </a:r>
            <a:r>
              <a:rPr lang="ru-RU" sz="1400" dirty="0">
                <a:solidFill>
                  <a:schemeClr val="tx2">
                    <a:lumMod val="60000"/>
                    <a:lumOff val="40000"/>
                  </a:schemeClr>
                </a:solidFill>
                <a:latin typeface="+mn-lt"/>
              </a:rPr>
              <a:t>– межбюджетные трансферты, предоставляемые на безвозмездной основе без</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установления направлений и (или) условий их использования.</a:t>
            </a:r>
            <a:br>
              <a:rPr lang="ru-RU" sz="1400" dirty="0">
                <a:solidFill>
                  <a:schemeClr val="tx2">
                    <a:lumMod val="60000"/>
                    <a:lumOff val="40000"/>
                  </a:schemeClr>
                </a:solidFill>
                <a:latin typeface="+mn-lt"/>
              </a:rPr>
            </a:br>
            <a:r>
              <a:rPr lang="ru-RU" sz="1400" dirty="0">
                <a:solidFill>
                  <a:schemeClr val="tx2">
                    <a:lumMod val="75000"/>
                  </a:schemeClr>
                </a:solidFill>
                <a:latin typeface="+mn-lt"/>
              </a:rPr>
              <a:t>• Субсидии </a:t>
            </a:r>
            <a:r>
              <a:rPr lang="ru-RU" sz="1400" dirty="0">
                <a:solidFill>
                  <a:schemeClr val="tx2">
                    <a:lumMod val="60000"/>
                    <a:lumOff val="40000"/>
                  </a:schemeClr>
                </a:solidFill>
                <a:latin typeface="+mn-lt"/>
              </a:rPr>
              <a:t>– денежные средства, предоставляемые на условиях долевого финансирования</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нижестоящим бюджетам для осуществления их расходных обязательств по вопросам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местного значения.</a:t>
            </a:r>
            <a:br>
              <a:rPr lang="ru-RU" sz="1400" dirty="0">
                <a:solidFill>
                  <a:schemeClr val="tx2">
                    <a:lumMod val="60000"/>
                    <a:lumOff val="40000"/>
                  </a:schemeClr>
                </a:solidFill>
                <a:latin typeface="+mn-lt"/>
              </a:rPr>
            </a:br>
            <a:r>
              <a:rPr lang="ru-RU" sz="1400" dirty="0">
                <a:solidFill>
                  <a:schemeClr val="tx2">
                    <a:lumMod val="75000"/>
                  </a:schemeClr>
                </a:solidFill>
                <a:latin typeface="+mn-lt"/>
              </a:rPr>
              <a:t>• Субвенции </a:t>
            </a:r>
            <a:r>
              <a:rPr lang="ru-RU" sz="1400" dirty="0">
                <a:solidFill>
                  <a:schemeClr val="tx2">
                    <a:lumMod val="60000"/>
                    <a:lumOff val="40000"/>
                  </a:schemeClr>
                </a:solidFill>
                <a:latin typeface="+mn-lt"/>
              </a:rPr>
              <a:t>– денежные средства, предоставляемые местным бюджетам на выполнение</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переданных полномочий государственных органов власти.</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Ведомственная структура расходов бюджета</a:t>
            </a:r>
            <a:r>
              <a:rPr lang="ru-RU" sz="1400" dirty="0">
                <a:solidFill>
                  <a:schemeClr val="tx2">
                    <a:lumMod val="60000"/>
                    <a:lumOff val="40000"/>
                  </a:schemeClr>
                </a:solidFill>
                <a:latin typeface="+mn-lt"/>
              </a:rPr>
              <a:t> ‐ распределение бюджетных ассигнований,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предусмотренных законом (решением) о бюджете, по главным распорядителям бюджетных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средств, разделам, подразделам, целевым статьям, группам (группам и подгруппам) видов</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расходов бюджетов либо по главным распорядителям бюджетных средств, разделам,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подразделам и (или) целевым статьям (государственным (муниципальным) программам 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непрограммным направлениям деятельности), группам (группам и подгруппам) видов</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расходов классификации расходов бюджетов.</a:t>
            </a:r>
            <a:br>
              <a:rPr lang="ru-RU" sz="1400" dirty="0">
                <a:solidFill>
                  <a:schemeClr val="tx2">
                    <a:lumMod val="60000"/>
                    <a:lumOff val="40000"/>
                  </a:schemeClr>
                </a:solidFill>
                <a:latin typeface="+mn-lt"/>
              </a:rPr>
            </a:br>
            <a:r>
              <a:rPr lang="ru-RU" sz="1400" dirty="0">
                <a:solidFill>
                  <a:schemeClr val="tx2">
                    <a:lumMod val="75000"/>
                  </a:schemeClr>
                </a:solidFill>
                <a:latin typeface="+mn-lt"/>
              </a:rPr>
              <a:t>• Условно утвержденные расходы </a:t>
            </a:r>
            <a:r>
              <a:rPr lang="ru-RU" sz="1400" dirty="0">
                <a:solidFill>
                  <a:schemeClr val="tx2">
                    <a:lumMod val="60000"/>
                    <a:lumOff val="40000"/>
                  </a:schemeClr>
                </a:solidFill>
                <a:latin typeface="+mn-lt"/>
              </a:rPr>
              <a:t>‐ не распределенные в плановом периоде в соответствии с</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классификацией расходов бюджетов бюджетные ассигнования (согласно статье 184.1 БК РФ</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общий объем условно утвержденных расходов на первый год планового периода должен</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составлять не менее 2,5%, на второй год планового периода ‐ не менее 5% общего объема</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расходов бюджета (без учета расходов бюджета, предусмотренных за счет межбюджетных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трансфертов из других бюджетов бюджетной системы Российской Федерации, имеющих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целевое назначение).</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Главный администратор доходов бюджета </a:t>
            </a:r>
            <a:r>
              <a:rPr lang="ru-RU" sz="1400" dirty="0">
                <a:solidFill>
                  <a:schemeClr val="tx2">
                    <a:lumMod val="60000"/>
                    <a:lumOff val="40000"/>
                  </a:schemeClr>
                </a:solidFill>
                <a:latin typeface="+mn-lt"/>
              </a:rPr>
              <a:t>‐ орган государственной власти (местного</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самоуправления), орган управления государственным внебюджетным фондом, Центральный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банк Российской Федерации, казенное учреждение, имеющие в своем ведении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администраторов доходов бюджета.</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Y:\Бюджетный отдел\БЮДЖЕТ ДЛЯ ГРАЖДАН\фото\04.png">
            <a:extLst>
              <a:ext uri="{FF2B5EF4-FFF2-40B4-BE49-F238E27FC236}">
                <a16:creationId xmlns:a16="http://schemas.microsoft.com/office/drawing/2014/main" id="{CB9A1042-CF2F-A244-B1E3-9C6831443B25}"/>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F2BF400F-34E2-DE44-8656-64EDAD964690}"/>
              </a:ext>
            </a:extLst>
          </p:cNvPr>
          <p:cNvSpPr>
            <a:spLocks noGrp="1"/>
          </p:cNvSpPr>
          <p:nvPr>
            <p:ph type="title"/>
          </p:nvPr>
        </p:nvSpPr>
        <p:spPr>
          <a:xfrm>
            <a:off x="1042988" y="333375"/>
            <a:ext cx="7705725" cy="6264275"/>
          </a:xfrm>
        </p:spPr>
        <p:txBody>
          <a:bodyPr rtlCol="0">
            <a:normAutofit/>
          </a:bodyPr>
          <a:lstStyle/>
          <a:p>
            <a:pPr algn="l" eaLnBrk="1" fontAlgn="auto" hangingPunct="1">
              <a:spcAft>
                <a:spcPts val="0"/>
              </a:spcAft>
              <a:defRPr/>
            </a:pPr>
            <a:r>
              <a:rPr lang="ru-RU" sz="1400" dirty="0">
                <a:solidFill>
                  <a:schemeClr val="tx2">
                    <a:lumMod val="75000"/>
                  </a:schemeClr>
                </a:solidFill>
                <a:latin typeface="+mn-lt"/>
              </a:rPr>
              <a:t>• Главный распорядитель бюджетных средств (ГРБС) </a:t>
            </a:r>
            <a:r>
              <a:rPr lang="ru-RU" sz="1400" dirty="0">
                <a:solidFill>
                  <a:schemeClr val="tx2">
                    <a:lumMod val="60000"/>
                    <a:lumOff val="40000"/>
                  </a:schemeClr>
                </a:solidFill>
                <a:latin typeface="+mn-lt"/>
              </a:rPr>
              <a:t>‐ орган государственной власти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(местного самоуправления), орган управления государственным внебюджетным фондом, или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наиболее значимое учреждение науки, образования, культуры и здравоохранения, напрямую</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получающий(ее) средства из бюджета и наделенный правом распределять их между</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подведомственными распорядителями и получателями бюджетных средств.</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Государственная программа </a:t>
            </a:r>
            <a:r>
              <a:rPr lang="ru-RU" sz="1400" dirty="0">
                <a:solidFill>
                  <a:schemeClr val="tx2">
                    <a:lumMod val="60000"/>
                    <a:lumOff val="40000"/>
                  </a:schemeClr>
                </a:solidFill>
                <a:latin typeface="+mn-lt"/>
              </a:rPr>
              <a:t>‐ система мероприятий и инструментов государственной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политики, обеспечивающих в рамках реализации ключевых государственных функций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достижение приоритетов и целей государственной политики в сфере социально‐</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экономического развития и безопасности.</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Межбюджетные отношения </a:t>
            </a:r>
            <a:r>
              <a:rPr lang="ru-RU" sz="1400" dirty="0">
                <a:solidFill>
                  <a:schemeClr val="tx2">
                    <a:lumMod val="60000"/>
                    <a:lumOff val="40000"/>
                  </a:schemeClr>
                </a:solidFill>
                <a:latin typeface="+mn-lt"/>
              </a:rPr>
              <a:t>‐ взаимоотношения между публично‐правовыми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образованиями по вопросам осуществления бюджетного процесса.</a:t>
            </a:r>
            <a:br>
              <a:rPr lang="ru-RU" sz="1400" dirty="0">
                <a:solidFill>
                  <a:schemeClr val="tx2">
                    <a:lumMod val="60000"/>
                    <a:lumOff val="40000"/>
                  </a:schemeClr>
                </a:solidFill>
                <a:latin typeface="+mn-lt"/>
              </a:rPr>
            </a:br>
            <a:r>
              <a:rPr lang="ru-RU" sz="1400" dirty="0">
                <a:solidFill>
                  <a:schemeClr val="tx2">
                    <a:lumMod val="75000"/>
                  </a:schemeClr>
                </a:solidFill>
                <a:latin typeface="+mn-lt"/>
              </a:rPr>
              <a:t>• Расходные обязательства</a:t>
            </a:r>
            <a:r>
              <a:rPr lang="ru-RU" sz="1400" dirty="0">
                <a:solidFill>
                  <a:schemeClr val="tx2">
                    <a:lumMod val="60000"/>
                    <a:lumOff val="40000"/>
                  </a:schemeClr>
                </a:solidFill>
                <a:latin typeface="+mn-lt"/>
              </a:rPr>
              <a:t> ‐ обусловленные законом, иным нормативным правовым актом,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договором или соглашением обязанности публично‐правового образования (Российской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Федерации, субъекта Российской Федерации, муниципального образования) или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действующего от его имени казенного учреждения предоставить физическому или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юридическому лицу, иному публично‐правовому образованию, субъекту международного</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права средства из соответствующего бюджета.</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Публичные нормативные обязательства </a:t>
            </a:r>
            <a:r>
              <a:rPr lang="ru-RU" sz="1400" dirty="0">
                <a:solidFill>
                  <a:schemeClr val="tx2">
                    <a:lumMod val="60000"/>
                    <a:lumOff val="40000"/>
                  </a:schemeClr>
                </a:solidFill>
                <a:latin typeface="+mn-lt"/>
              </a:rPr>
              <a:t>‐ публичные обязательства перед физическим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лицом, подлежащие исполнению в денежной форме в установленном соответствующим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законом, иным нормативным правовым актом размере или имеющие установленный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порядок его индексации, за исключением выплат физическому лицу, предусмотренных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статусом государственных (муниципальных) служащих, а также лиц, замещающих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государственные должности Российской Федерации, государственные должности субъектов</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Российской Федерации, муниципальные должности, работников казенных учреждений,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военнослужащих, проходящих военную службу по призыву (обладающих статусом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военнослужащих, проходящих военную службу по призыву), лиц, обучающихся</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(воспитанников) в государственных (муниципальных) образовательных учреждениях.</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Y:\Бюджетный отдел\БЮДЖЕТ ДЛЯ ГРАЖДАН\фото\04.png">
            <a:extLst>
              <a:ext uri="{FF2B5EF4-FFF2-40B4-BE49-F238E27FC236}">
                <a16:creationId xmlns:a16="http://schemas.microsoft.com/office/drawing/2014/main" id="{32013AFE-BAA0-8848-9692-3847D8F9FD18}"/>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39FF4644-9BF9-754B-B151-76D74E7476E1}"/>
              </a:ext>
            </a:extLst>
          </p:cNvPr>
          <p:cNvSpPr>
            <a:spLocks noGrp="1"/>
          </p:cNvSpPr>
          <p:nvPr>
            <p:ph type="title"/>
          </p:nvPr>
        </p:nvSpPr>
        <p:spPr>
          <a:xfrm>
            <a:off x="1042988" y="620713"/>
            <a:ext cx="7654925" cy="3671887"/>
          </a:xfrm>
        </p:spPr>
        <p:txBody>
          <a:bodyPr rtlCol="0">
            <a:normAutofit/>
          </a:bodyPr>
          <a:lstStyle/>
          <a:p>
            <a:pPr algn="l" eaLnBrk="1" fontAlgn="auto" hangingPunct="1">
              <a:spcAft>
                <a:spcPts val="0"/>
              </a:spcAft>
              <a:defRPr/>
            </a:pPr>
            <a:r>
              <a:rPr lang="ru-RU" sz="1400" dirty="0">
                <a:solidFill>
                  <a:schemeClr val="tx2">
                    <a:lumMod val="75000"/>
                  </a:schemeClr>
                </a:solidFill>
                <a:latin typeface="+mn-lt"/>
              </a:rPr>
              <a:t>• Бюджетные обязательства </a:t>
            </a:r>
            <a:r>
              <a:rPr lang="ru-RU" sz="1400" dirty="0">
                <a:solidFill>
                  <a:schemeClr val="tx2">
                    <a:lumMod val="60000"/>
                    <a:lumOff val="40000"/>
                  </a:schemeClr>
                </a:solidFill>
                <a:latin typeface="+mn-lt"/>
              </a:rPr>
              <a:t>‐ расходные обязательства, подлежащие исполнению в</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соответствующем финансовом году.</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Денежные обязательства </a:t>
            </a:r>
            <a:r>
              <a:rPr lang="ru-RU" sz="1400" dirty="0">
                <a:solidFill>
                  <a:schemeClr val="tx2">
                    <a:lumMod val="60000"/>
                    <a:lumOff val="40000"/>
                  </a:schemeClr>
                </a:solidFill>
                <a:latin typeface="+mn-lt"/>
              </a:rPr>
              <a:t>‐ обязанность получателя бюджетных средств уплатить бюджету,</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физическому лицу и юридическому лицу за счет средств бюджета определенные денежные</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средства в соответствии с выполненными условиями гражданско‐правовой сделки,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заключенной в рамках его бюджетных полномочий, или в соответствии с положениями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закона, иного правового акта, условиями договора или соглашения.</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Бюджетная роспись </a:t>
            </a:r>
            <a:r>
              <a:rPr lang="ru-RU" sz="1400" dirty="0">
                <a:solidFill>
                  <a:schemeClr val="tx2">
                    <a:lumMod val="60000"/>
                    <a:lumOff val="40000"/>
                  </a:schemeClr>
                </a:solidFill>
                <a:latin typeface="+mn-lt"/>
              </a:rPr>
              <a:t>‐ документ, который составляется и ведется главным распорядителем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бюджетных средств либо главным администратором источников финансирования дефицита</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бюджета в целях исполнения бюджета по расходам (источникам финансирования дефицита</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бюджета).</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Источники финансирования дефицита бюджета </a:t>
            </a:r>
            <a:r>
              <a:rPr lang="ru-RU" sz="1400" dirty="0">
                <a:solidFill>
                  <a:schemeClr val="tx2">
                    <a:lumMod val="60000"/>
                    <a:lumOff val="40000"/>
                  </a:schemeClr>
                </a:solidFill>
                <a:latin typeface="+mn-lt"/>
              </a:rPr>
              <a:t>‐ средства, привлекаемые в бюджет для покрытия дефицита (кредиты банков, кредиты от других уровней бюджетов, кредиты</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финансовых международных организаций, ценные бумаги, иные источники).</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5" descr="Y:\Бюджетный отдел\БЮДЖЕТ ДЛЯ ГРАЖДАН\фото\04.png">
            <a:extLst>
              <a:ext uri="{FF2B5EF4-FFF2-40B4-BE49-F238E27FC236}">
                <a16:creationId xmlns:a16="http://schemas.microsoft.com/office/drawing/2014/main" id="{A161CB40-5567-B84F-A677-6B93913D3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26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a:extLst>
              <a:ext uri="{FF2B5EF4-FFF2-40B4-BE49-F238E27FC236}">
                <a16:creationId xmlns:a16="http://schemas.microsoft.com/office/drawing/2014/main" id="{6A370EC7-FDA0-2A49-8934-74D518B1D238}"/>
              </a:ext>
            </a:extLst>
          </p:cNvPr>
          <p:cNvSpPr/>
          <p:nvPr/>
        </p:nvSpPr>
        <p:spPr>
          <a:xfrm>
            <a:off x="2078038" y="1906588"/>
            <a:ext cx="5040312"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Выноска со стрелкой вверх 43">
            <a:extLst>
              <a:ext uri="{FF2B5EF4-FFF2-40B4-BE49-F238E27FC236}">
                <a16:creationId xmlns:a16="http://schemas.microsoft.com/office/drawing/2014/main" id="{33550173-A528-7240-9956-F7A8A0591DC7}"/>
              </a:ext>
            </a:extLst>
          </p:cNvPr>
          <p:cNvSpPr/>
          <p:nvPr/>
        </p:nvSpPr>
        <p:spPr>
          <a:xfrm rot="10800000">
            <a:off x="6127750" y="3198813"/>
            <a:ext cx="1739900" cy="1349375"/>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Выноска со стрелкой влево 42">
            <a:extLst>
              <a:ext uri="{FF2B5EF4-FFF2-40B4-BE49-F238E27FC236}">
                <a16:creationId xmlns:a16="http://schemas.microsoft.com/office/drawing/2014/main" id="{43C9232A-1BD6-3B4C-9A42-8F9E8DECA3F4}"/>
              </a:ext>
            </a:extLst>
          </p:cNvPr>
          <p:cNvSpPr/>
          <p:nvPr/>
        </p:nvSpPr>
        <p:spPr>
          <a:xfrm rot="10800000">
            <a:off x="1757363" y="3198813"/>
            <a:ext cx="1878012" cy="1298575"/>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Выноска со стрелкой влево 40">
            <a:extLst>
              <a:ext uri="{FF2B5EF4-FFF2-40B4-BE49-F238E27FC236}">
                <a16:creationId xmlns:a16="http://schemas.microsoft.com/office/drawing/2014/main" id="{75F76BE7-7606-D247-9CCF-1D4D242263EA}"/>
              </a:ext>
            </a:extLst>
          </p:cNvPr>
          <p:cNvSpPr/>
          <p:nvPr/>
        </p:nvSpPr>
        <p:spPr>
          <a:xfrm rot="10800000">
            <a:off x="3779838" y="3198813"/>
            <a:ext cx="1879600" cy="1296987"/>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Выноска со стрелкой влево 39">
            <a:extLst>
              <a:ext uri="{FF2B5EF4-FFF2-40B4-BE49-F238E27FC236}">
                <a16:creationId xmlns:a16="http://schemas.microsoft.com/office/drawing/2014/main" id="{8D1C8BDB-9127-014C-A444-F171043DEBA1}"/>
              </a:ext>
            </a:extLst>
          </p:cNvPr>
          <p:cNvSpPr/>
          <p:nvPr/>
        </p:nvSpPr>
        <p:spPr>
          <a:xfrm>
            <a:off x="3635375" y="4894263"/>
            <a:ext cx="1924050" cy="1296987"/>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Выноска со стрелкой вверх 6">
            <a:extLst>
              <a:ext uri="{FF2B5EF4-FFF2-40B4-BE49-F238E27FC236}">
                <a16:creationId xmlns:a16="http://schemas.microsoft.com/office/drawing/2014/main" id="{1D751F9B-3901-0E4B-9620-4025793942C1}"/>
              </a:ext>
            </a:extLst>
          </p:cNvPr>
          <p:cNvSpPr/>
          <p:nvPr/>
        </p:nvSpPr>
        <p:spPr>
          <a:xfrm>
            <a:off x="1728788" y="4841875"/>
            <a:ext cx="1738312" cy="1349375"/>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Выноска со стрелкой влево 38">
            <a:extLst>
              <a:ext uri="{FF2B5EF4-FFF2-40B4-BE49-F238E27FC236}">
                <a16:creationId xmlns:a16="http://schemas.microsoft.com/office/drawing/2014/main" id="{0ED1C737-7C7E-2146-BB88-47AD5771BDE5}"/>
              </a:ext>
            </a:extLst>
          </p:cNvPr>
          <p:cNvSpPr/>
          <p:nvPr/>
        </p:nvSpPr>
        <p:spPr>
          <a:xfrm>
            <a:off x="5789613" y="4873625"/>
            <a:ext cx="2095500" cy="1298575"/>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Rectangle 2">
            <a:extLst>
              <a:ext uri="{FF2B5EF4-FFF2-40B4-BE49-F238E27FC236}">
                <a16:creationId xmlns:a16="http://schemas.microsoft.com/office/drawing/2014/main" id="{628E45D3-3B49-014A-84E1-8F45A2577046}"/>
              </a:ext>
            </a:extLst>
          </p:cNvPr>
          <p:cNvSpPr txBox="1">
            <a:spLocks noChangeArrowheads="1"/>
          </p:cNvSpPr>
          <p:nvPr/>
        </p:nvSpPr>
        <p:spPr bwMode="auto">
          <a:xfrm>
            <a:off x="2436813" y="50800"/>
            <a:ext cx="44656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ru-RU" altLang="ru-RU" sz="2800" b="1" kern="0" dirty="0">
                <a:solidFill>
                  <a:srgbClr val="0070C0"/>
                </a:solidFill>
                <a:effectLst/>
                <a:latin typeface="Times New Roman" panose="02020603050405020304" pitchFamily="18" charset="0"/>
                <a:cs typeface="Times New Roman" panose="02020603050405020304" pitchFamily="18" charset="0"/>
              </a:rPr>
              <a:t>Бюджетный процесс</a:t>
            </a:r>
          </a:p>
        </p:txBody>
      </p:sp>
      <p:sp>
        <p:nvSpPr>
          <p:cNvPr id="7178" name="Заголовок 2">
            <a:extLst>
              <a:ext uri="{FF2B5EF4-FFF2-40B4-BE49-F238E27FC236}">
                <a16:creationId xmlns:a16="http://schemas.microsoft.com/office/drawing/2014/main" id="{C0D9B10F-E266-5F44-BA8D-87001D8D4400}"/>
              </a:ext>
            </a:extLst>
          </p:cNvPr>
          <p:cNvSpPr>
            <a:spLocks noGrp="1"/>
          </p:cNvSpPr>
          <p:nvPr>
            <p:ph type="title" idx="4294967295"/>
          </p:nvPr>
        </p:nvSpPr>
        <p:spPr>
          <a:xfrm>
            <a:off x="323850" y="635000"/>
            <a:ext cx="8161338" cy="576263"/>
          </a:xfrm>
        </p:spPr>
        <p:txBody>
          <a:bodyPr/>
          <a:lstStyle/>
          <a:p>
            <a:pPr algn="l" eaLnBrk="1" hangingPunct="1">
              <a:defRPr/>
            </a:pPr>
            <a:r>
              <a:rPr lang="ru-RU" altLang="ru-RU" sz="1800" b="1" dirty="0">
                <a:solidFill>
                  <a:schemeClr val="accent1">
                    <a:lumMod val="75000"/>
                  </a:schemeClr>
                </a:solidFill>
                <a:latin typeface="Times New Roman" panose="02020603050405020304" pitchFamily="18" charset="0"/>
                <a:cs typeface="Times New Roman" panose="02020603050405020304" pitchFamily="18" charset="0"/>
              </a:rPr>
              <a:t>Бюджетный процесс </a:t>
            </a:r>
            <a:r>
              <a:rPr lang="ru-RU" altLang="ru-RU" sz="1800" dirty="0">
                <a:latin typeface="Times New Roman" panose="02020603050405020304" pitchFamily="18" charset="0"/>
                <a:cs typeface="Times New Roman" panose="02020603050405020304" pitchFamily="18" charset="0"/>
              </a:rPr>
              <a:t>‐ </a:t>
            </a:r>
            <a:r>
              <a:rPr lang="ru-RU" altLang="ru-RU" sz="1800" dirty="0">
                <a:solidFill>
                  <a:srgbClr val="0070C0"/>
                </a:solidFill>
                <a:latin typeface="Times New Roman" panose="02020603050405020304" pitchFamily="18" charset="0"/>
                <a:cs typeface="Times New Roman" panose="02020603050405020304" pitchFamily="18" charset="0"/>
              </a:rPr>
              <a:t>ежегодное формирование и исполнение бюджета</a:t>
            </a:r>
            <a:r>
              <a:rPr lang="ru-RU" altLang="ru-RU" sz="1800"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7180" name="Прямоугольник 4">
            <a:extLst>
              <a:ext uri="{FF2B5EF4-FFF2-40B4-BE49-F238E27FC236}">
                <a16:creationId xmlns:a16="http://schemas.microsoft.com/office/drawing/2014/main" id="{1FFFFF3C-0558-6247-868F-F229EA5AD04C}"/>
              </a:ext>
            </a:extLst>
          </p:cNvPr>
          <p:cNvSpPr>
            <a:spLocks noChangeArrowheads="1"/>
          </p:cNvSpPr>
          <p:nvPr/>
        </p:nvSpPr>
        <p:spPr bwMode="auto">
          <a:xfrm>
            <a:off x="1951038" y="5345113"/>
            <a:ext cx="1397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Составление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проекта</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1" name="Прямоугольник 7">
            <a:extLst>
              <a:ext uri="{FF2B5EF4-FFF2-40B4-BE49-F238E27FC236}">
                <a16:creationId xmlns:a16="http://schemas.microsoft.com/office/drawing/2014/main" id="{25C27D32-B0E8-4847-9347-B7EB2CB50E39}"/>
              </a:ext>
            </a:extLst>
          </p:cNvPr>
          <p:cNvSpPr>
            <a:spLocks noChangeArrowheads="1"/>
          </p:cNvSpPr>
          <p:nvPr/>
        </p:nvSpPr>
        <p:spPr bwMode="auto">
          <a:xfrm>
            <a:off x="1619250" y="3459163"/>
            <a:ext cx="14462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Рассмотрение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проекта</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2" name="Прямоугольник 8">
            <a:extLst>
              <a:ext uri="{FF2B5EF4-FFF2-40B4-BE49-F238E27FC236}">
                <a16:creationId xmlns:a16="http://schemas.microsoft.com/office/drawing/2014/main" id="{6CB116C0-E7F9-834A-BDDD-5FB73C499A51}"/>
              </a:ext>
            </a:extLst>
          </p:cNvPr>
          <p:cNvSpPr>
            <a:spLocks noChangeArrowheads="1"/>
          </p:cNvSpPr>
          <p:nvPr/>
        </p:nvSpPr>
        <p:spPr bwMode="auto">
          <a:xfrm>
            <a:off x="3692525" y="3433763"/>
            <a:ext cx="13684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Утверждение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проекта</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3" name="Прямоугольник 9">
            <a:extLst>
              <a:ext uri="{FF2B5EF4-FFF2-40B4-BE49-F238E27FC236}">
                <a16:creationId xmlns:a16="http://schemas.microsoft.com/office/drawing/2014/main" id="{EB721895-974D-944C-89F1-601CBC4426DA}"/>
              </a:ext>
            </a:extLst>
          </p:cNvPr>
          <p:cNvSpPr>
            <a:spLocks noChangeArrowheads="1"/>
          </p:cNvSpPr>
          <p:nvPr/>
        </p:nvSpPr>
        <p:spPr bwMode="auto">
          <a:xfrm>
            <a:off x="6110288" y="3362325"/>
            <a:ext cx="172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70C0"/>
                </a:solidFill>
                <a:latin typeface="Times New Roman" panose="02020603050405020304" pitchFamily="18" charset="0"/>
                <a:cs typeface="Times New Roman" panose="02020603050405020304" pitchFamily="18" charset="0"/>
              </a:rPr>
              <a:t>Исполнение</a:t>
            </a:r>
          </a:p>
          <a:p>
            <a:pPr algn="ctr" eaLnBrk="1" hangingPunct="1">
              <a:spcBef>
                <a:spcPct val="0"/>
              </a:spcBef>
              <a:buFontTx/>
              <a:buNone/>
            </a:pPr>
            <a:r>
              <a:rPr lang="ru-RU" altLang="ru-RU" sz="1800">
                <a:solidFill>
                  <a:srgbClr val="0070C0"/>
                </a:solidFill>
                <a:latin typeface="Times New Roman" panose="02020603050405020304" pitchFamily="18" charset="0"/>
                <a:cs typeface="Times New Roman" panose="02020603050405020304" pitchFamily="18" charset="0"/>
              </a:rPr>
              <a:t>бюджета</a:t>
            </a:r>
          </a:p>
        </p:txBody>
      </p:sp>
      <p:sp>
        <p:nvSpPr>
          <p:cNvPr id="7184" name="Прямоугольник 10">
            <a:extLst>
              <a:ext uri="{FF2B5EF4-FFF2-40B4-BE49-F238E27FC236}">
                <a16:creationId xmlns:a16="http://schemas.microsoft.com/office/drawing/2014/main" id="{41CA8D7F-B866-DC41-AA23-6CDD745612DB}"/>
              </a:ext>
            </a:extLst>
          </p:cNvPr>
          <p:cNvSpPr>
            <a:spLocks noChangeArrowheads="1"/>
          </p:cNvSpPr>
          <p:nvPr/>
        </p:nvSpPr>
        <p:spPr bwMode="auto">
          <a:xfrm>
            <a:off x="6513513" y="5003800"/>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Составление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отчета об</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исполнении</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5" name="Прямоугольник 11">
            <a:extLst>
              <a:ext uri="{FF2B5EF4-FFF2-40B4-BE49-F238E27FC236}">
                <a16:creationId xmlns:a16="http://schemas.microsoft.com/office/drawing/2014/main" id="{9D2FC0B1-833F-A841-A517-C4F114AB1EB5}"/>
              </a:ext>
            </a:extLst>
          </p:cNvPr>
          <p:cNvSpPr>
            <a:spLocks noChangeArrowheads="1"/>
          </p:cNvSpPr>
          <p:nvPr/>
        </p:nvSpPr>
        <p:spPr bwMode="auto">
          <a:xfrm>
            <a:off x="4170363" y="5018088"/>
            <a:ext cx="14890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Утверждение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отчета об</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исполнении</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6" name="Прямоугольник 13">
            <a:extLst>
              <a:ext uri="{FF2B5EF4-FFF2-40B4-BE49-F238E27FC236}">
                <a16:creationId xmlns:a16="http://schemas.microsoft.com/office/drawing/2014/main" id="{70C0001C-204F-D84A-BB0A-09CD729CAAFB}"/>
              </a:ext>
            </a:extLst>
          </p:cNvPr>
          <p:cNvSpPr>
            <a:spLocks noChangeArrowheads="1"/>
          </p:cNvSpPr>
          <p:nvPr/>
        </p:nvSpPr>
        <p:spPr bwMode="auto">
          <a:xfrm>
            <a:off x="2538413" y="2132013"/>
            <a:ext cx="406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solidFill>
                  <a:srgbClr val="0070C0"/>
                </a:solidFill>
                <a:latin typeface="Times New Roman" panose="02020603050405020304" pitchFamily="18" charset="0"/>
                <a:cs typeface="Times New Roman" panose="02020603050405020304" pitchFamily="18" charset="0"/>
              </a:rPr>
              <a:t>Этапы бюджетного процесса</a:t>
            </a:r>
          </a:p>
        </p:txBody>
      </p:sp>
      <p:pic>
        <p:nvPicPr>
          <p:cNvPr id="7187" name="Picture 24">
            <a:extLst>
              <a:ext uri="{FF2B5EF4-FFF2-40B4-BE49-F238E27FC236}">
                <a16:creationId xmlns:a16="http://schemas.microsoft.com/office/drawing/2014/main" id="{F84854D5-5E88-7840-A1EE-626A9259C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873625"/>
            <a:ext cx="10953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Y:\Бюджетный отдел\БЮДЖЕТ ДЛЯ ГРАЖДАН\фото\04.png">
            <a:extLst>
              <a:ext uri="{FF2B5EF4-FFF2-40B4-BE49-F238E27FC236}">
                <a16:creationId xmlns:a16="http://schemas.microsoft.com/office/drawing/2014/main" id="{C70F7059-9C81-5644-AFEA-5A119E1A1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Прямоугольник 53255">
            <a:extLst>
              <a:ext uri="{FF2B5EF4-FFF2-40B4-BE49-F238E27FC236}">
                <a16:creationId xmlns:a16="http://schemas.microsoft.com/office/drawing/2014/main" id="{42E4D571-CD90-2F42-8895-57C361BB5DA3}"/>
              </a:ext>
            </a:extLst>
          </p:cNvPr>
          <p:cNvSpPr/>
          <p:nvPr/>
        </p:nvSpPr>
        <p:spPr>
          <a:xfrm>
            <a:off x="1163638" y="26988"/>
            <a:ext cx="7397750" cy="523875"/>
          </a:xfrm>
          <a:prstGeom prst="rect">
            <a:avLst/>
          </a:prstGeom>
        </p:spPr>
        <p:txBody>
          <a:bodyPr>
            <a:spAutoFit/>
          </a:bodyPr>
          <a:lstStyle/>
          <a:p>
            <a:pPr algn="ctr">
              <a:defRPr/>
            </a:pPr>
            <a:r>
              <a:rPr lang="ru-RU" sz="2800" b="1" dirty="0">
                <a:solidFill>
                  <a:schemeClr val="tx2">
                    <a:lumMod val="60000"/>
                    <a:lumOff val="40000"/>
                  </a:schemeClr>
                </a:solidFill>
                <a:latin typeface="Times New Roman" panose="02020603050405020304" pitchFamily="18" charset="0"/>
                <a:cs typeface="Times New Roman" panose="02020603050405020304" pitchFamily="18" charset="0"/>
              </a:rPr>
              <a:t>Основные характеристики бюджета</a:t>
            </a:r>
            <a:endParaRPr lang="ru-RU" sz="28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8196" name="Picture 34">
            <a:extLst>
              <a:ext uri="{FF2B5EF4-FFF2-40B4-BE49-F238E27FC236}">
                <a16:creationId xmlns:a16="http://schemas.microsoft.com/office/drawing/2014/main" id="{307EC434-8E61-F045-9A04-F0AF3C849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2788"/>
            <a:ext cx="9144000" cy="613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36" descr="Y:\Бюджетный отдел\БЮДЖЕТ ДЛЯ ГРАЖДАН\фото\04.png">
            <a:extLst>
              <a:ext uri="{FF2B5EF4-FFF2-40B4-BE49-F238E27FC236}">
                <a16:creationId xmlns:a16="http://schemas.microsoft.com/office/drawing/2014/main" id="{7FD21F2C-33F3-9842-BCBB-18D3B0436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231" name="Group 127">
            <a:extLst>
              <a:ext uri="{FF2B5EF4-FFF2-40B4-BE49-F238E27FC236}">
                <a16:creationId xmlns:a16="http://schemas.microsoft.com/office/drawing/2014/main" id="{215F36CB-7C06-7E48-ACF8-C90DC6BB615F}"/>
              </a:ext>
            </a:extLst>
          </p:cNvPr>
          <p:cNvGraphicFramePr>
            <a:graphicFrameLocks noGrp="1"/>
          </p:cNvGraphicFramePr>
          <p:nvPr>
            <p:ph sz="quarter" idx="1"/>
          </p:nvPr>
        </p:nvGraphicFramePr>
        <p:xfrm>
          <a:off x="107950" y="1628775"/>
          <a:ext cx="8904288" cy="3455988"/>
        </p:xfrm>
        <a:graphic>
          <a:graphicData uri="http://schemas.openxmlformats.org/drawingml/2006/table">
            <a:tbl>
              <a:tblPr/>
              <a:tblGrid>
                <a:gridCol w="3772541">
                  <a:extLst>
                    <a:ext uri="{9D8B030D-6E8A-4147-A177-3AD203B41FA5}">
                      <a16:colId xmlns:a16="http://schemas.microsoft.com/office/drawing/2014/main" val="20000"/>
                    </a:ext>
                  </a:extLst>
                </a:gridCol>
                <a:gridCol w="1709553">
                  <a:extLst>
                    <a:ext uri="{9D8B030D-6E8A-4147-A177-3AD203B41FA5}">
                      <a16:colId xmlns:a16="http://schemas.microsoft.com/office/drawing/2014/main" val="20001"/>
                    </a:ext>
                  </a:extLst>
                </a:gridCol>
                <a:gridCol w="1693779">
                  <a:extLst>
                    <a:ext uri="{9D8B030D-6E8A-4147-A177-3AD203B41FA5}">
                      <a16:colId xmlns:a16="http://schemas.microsoft.com/office/drawing/2014/main" val="20002"/>
                    </a:ext>
                  </a:extLst>
                </a:gridCol>
                <a:gridCol w="1728415">
                  <a:extLst>
                    <a:ext uri="{9D8B030D-6E8A-4147-A177-3AD203B41FA5}">
                      <a16:colId xmlns:a16="http://schemas.microsoft.com/office/drawing/2014/main" val="20003"/>
                    </a:ext>
                  </a:extLst>
                </a:gridCol>
              </a:tblGrid>
              <a:tr h="69490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defRPr/>
                      </a:pPr>
                      <a:r>
                        <a:rPr kumimoji="0" lang="ru-RU" altLang="ru-RU" sz="1800" b="1" i="1" u="none" strike="noStrike" cap="none" normalizeH="0" baseline="0" dirty="0">
                          <a:ln>
                            <a:noFill/>
                          </a:ln>
                          <a:solidFill>
                            <a:schemeClr val="accent1">
                              <a:lumMod val="75000"/>
                            </a:schemeClr>
                          </a:solidFill>
                          <a:effectLst/>
                          <a:latin typeface="Arial" pitchFamily="34" charset="0"/>
                          <a:cs typeface="Times New Roman" pitchFamily="18" charset="0"/>
                        </a:rPr>
                        <a:t>Наименование</a:t>
                      </a:r>
                      <a:endParaRPr kumimoji="0" lang="ru-RU" altLang="ru-RU" sz="1800" b="0" i="1" u="none" strike="noStrike" cap="none" normalizeH="0" baseline="0" dirty="0">
                        <a:ln>
                          <a:noFill/>
                        </a:ln>
                        <a:solidFill>
                          <a:schemeClr val="accent1">
                            <a:lumMod val="75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ru-RU" altLang="ru-RU" sz="1800" b="0" i="0" u="none" strike="noStrike" cap="none" normalizeH="0" baseline="0" dirty="0">
                        <a:ln>
                          <a:noFill/>
                        </a:ln>
                        <a:solidFill>
                          <a:srgbClr val="0070C0"/>
                        </a:solidFill>
                        <a:effectLst>
                          <a:outerShdw blurRad="38100" dist="38100" dir="2700000" algn="tl">
                            <a:srgbClr val="000000">
                              <a:alpha val="43137"/>
                            </a:srgbClr>
                          </a:outerShdw>
                        </a:effectLst>
                        <a:latin typeface="Times New Roman" pitchFamily="18" charset="0"/>
                      </a:endParaRPr>
                    </a:p>
                  </a:txBody>
                  <a:tcPr marL="91452" marR="91452" marT="45701" marB="4570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rgbClr val="0070C0"/>
                          </a:solidFill>
                          <a:effectLst/>
                          <a:latin typeface="Times New Roman" pitchFamily="18" charset="0"/>
                        </a:rPr>
                        <a:t>2021 год</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rgbClr val="0070C0"/>
                          </a:solidFill>
                          <a:effectLst/>
                          <a:latin typeface="Times New Roman" pitchFamily="18" charset="0"/>
                        </a:rPr>
                        <a:t>2022 год</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a:ln>
                            <a:noFill/>
                          </a:ln>
                          <a:solidFill>
                            <a:srgbClr val="0070C0"/>
                          </a:solidFill>
                          <a:effectLst/>
                          <a:latin typeface="Times New Roman" pitchFamily="18" charset="0"/>
                        </a:rPr>
                        <a:t>2023 год</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56842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70C0"/>
                          </a:solidFill>
                          <a:effectLst/>
                          <a:latin typeface="Times New Roman" pitchFamily="18" charset="0"/>
                        </a:rPr>
                        <a:t>Общий объем доходов, млн. руб.</a:t>
                      </a:r>
                    </a:p>
                  </a:txBody>
                  <a:tcPr marL="91452" marR="9145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807 782,84813</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793 324,94755</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739 789,28859</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70100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70C0"/>
                          </a:solidFill>
                          <a:effectLst/>
                          <a:latin typeface="Times New Roman" pitchFamily="18" charset="0"/>
                        </a:rPr>
                        <a:t>Общий объем расходов бюджета, млн. руб.</a:t>
                      </a:r>
                    </a:p>
                  </a:txBody>
                  <a:tcPr marL="91452" marR="9145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807 782,84813</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793 324,94755</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739 789,28859</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100580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70C0"/>
                          </a:solidFill>
                          <a:effectLst/>
                          <a:latin typeface="Times New Roman" pitchFamily="18" charset="0"/>
                        </a:rPr>
                        <a:t>в том числе на исполнение публичных нормативных обязательств, млн. руб.</a:t>
                      </a:r>
                    </a:p>
                  </a:txBody>
                  <a:tcPr marL="91452" marR="9145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38 220,20900</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38 288,20900</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38 226,50900</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48586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a:ln>
                            <a:noFill/>
                          </a:ln>
                          <a:solidFill>
                            <a:srgbClr val="0070C0"/>
                          </a:solidFill>
                          <a:effectLst/>
                          <a:latin typeface="Times New Roman" pitchFamily="18" charset="0"/>
                        </a:rPr>
                        <a:t>Дефицит районного бюджета</a:t>
                      </a:r>
                    </a:p>
                  </a:txBody>
                  <a:tcPr marL="91452" marR="9145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0,00</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0,00</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a:ln>
                            <a:noFill/>
                          </a:ln>
                          <a:solidFill>
                            <a:srgbClr val="0070C0"/>
                          </a:solidFill>
                          <a:effectLst/>
                          <a:latin typeface="Times New Roman" pitchFamily="18" charset="0"/>
                        </a:rPr>
                        <a:t>0,00</a:t>
                      </a:r>
                    </a:p>
                  </a:txBody>
                  <a:tcPr marL="91452" marR="91452"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47220" name="Rectangle 116">
            <a:extLst>
              <a:ext uri="{FF2B5EF4-FFF2-40B4-BE49-F238E27FC236}">
                <a16:creationId xmlns:a16="http://schemas.microsoft.com/office/drawing/2014/main" id="{2043A975-D6B3-D649-B7A9-C507F556E6F6}"/>
              </a:ext>
            </a:extLst>
          </p:cNvPr>
          <p:cNvSpPr>
            <a:spLocks noChangeArrowheads="1"/>
          </p:cNvSpPr>
          <p:nvPr/>
        </p:nvSpPr>
        <p:spPr bwMode="auto">
          <a:xfrm>
            <a:off x="7885113" y="1125538"/>
            <a:ext cx="1019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a:lnSpc>
                <a:spcPct val="90000"/>
              </a:lnSpc>
              <a:buFontTx/>
              <a:buNone/>
              <a:defRPr/>
            </a:pPr>
            <a:r>
              <a:rPr lang="ru-RU" altLang="ru-RU" sz="1200" b="1" dirty="0">
                <a:solidFill>
                  <a:srgbClr val="0070C0"/>
                </a:solidFill>
                <a:latin typeface="Times New Roman" pitchFamily="18" charset="0"/>
                <a:cs typeface="+mn-cs"/>
              </a:rPr>
              <a:t>млн. руб.</a:t>
            </a:r>
          </a:p>
        </p:txBody>
      </p:sp>
      <p:sp>
        <p:nvSpPr>
          <p:cNvPr id="5" name="Заголовок 1">
            <a:extLst>
              <a:ext uri="{FF2B5EF4-FFF2-40B4-BE49-F238E27FC236}">
                <a16:creationId xmlns:a16="http://schemas.microsoft.com/office/drawing/2014/main" id="{670B14EC-C1E2-9A41-BC24-DC2C6DF39D7E}"/>
              </a:ext>
            </a:extLst>
          </p:cNvPr>
          <p:cNvSpPr txBox="1">
            <a:spLocks/>
          </p:cNvSpPr>
          <p:nvPr/>
        </p:nvSpPr>
        <p:spPr bwMode="auto">
          <a:xfrm>
            <a:off x="441325" y="188913"/>
            <a:ext cx="8208963"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sz="2800" b="1" dirty="0">
                <a:solidFill>
                  <a:srgbClr val="0070C0"/>
                </a:solidFill>
                <a:effectLst/>
                <a:latin typeface="Times New Roman" panose="02020603050405020304" pitchFamily="18" charset="0"/>
                <a:cs typeface="Times New Roman" panose="02020603050405020304" pitchFamily="18" charset="0"/>
              </a:rPr>
              <a:t>Основные характеристики бюджета</a:t>
            </a:r>
            <a:endParaRPr lang="ru-RU" sz="2800" dirty="0">
              <a:solidFill>
                <a:srgbClr val="0070C0"/>
              </a:solidFill>
              <a:effectLst/>
              <a:latin typeface="Times New Roman" panose="02020603050405020304" pitchFamily="18" charset="0"/>
              <a:cs typeface="Times New Roman" panose="02020603050405020304" pitchFamily="18" charset="0"/>
            </a:endParaRPr>
          </a:p>
          <a:p>
            <a:pPr algn="ctr">
              <a:defRPr/>
            </a:pPr>
            <a:r>
              <a:rPr lang="ru-RU" altLang="ru-RU" sz="2800" kern="0" dirty="0">
                <a:solidFill>
                  <a:srgbClr val="0070C0"/>
                </a:solidFill>
                <a:effectLst/>
                <a:latin typeface="Times New Roman" panose="02020603050405020304" pitchFamily="18" charset="0"/>
                <a:cs typeface="Times New Roman" panose="02020603050405020304" pitchFamily="18" charset="0"/>
              </a:rPr>
              <a:t> Тигильского муниципального района</a:t>
            </a:r>
          </a:p>
        </p:txBody>
      </p:sp>
    </p:spTree>
  </p:cSld>
  <p:clrMapOvr>
    <a:masterClrMapping/>
  </p:clrMapOvr>
  <p:transition advClick="0" advTm="2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Y:\Бюджетный отдел\БЮДЖЕТ ДЛЯ ГРАЖДАН\фото\04.png">
            <a:extLst>
              <a:ext uri="{FF2B5EF4-FFF2-40B4-BE49-F238E27FC236}">
                <a16:creationId xmlns:a16="http://schemas.microsoft.com/office/drawing/2014/main" id="{F4736C74-4752-2E4C-AD86-71B84E430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F7240B6B-6466-F440-ADF4-E353F8D83D36}"/>
              </a:ext>
            </a:extLst>
          </p:cNvPr>
          <p:cNvSpPr txBox="1">
            <a:spLocks noChangeArrowheads="1"/>
          </p:cNvSpPr>
          <p:nvPr/>
        </p:nvSpPr>
        <p:spPr bwMode="auto">
          <a:xfrm>
            <a:off x="971550" y="223838"/>
            <a:ext cx="81883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800" b="1" kern="0" dirty="0">
                <a:solidFill>
                  <a:schemeClr val="accent2"/>
                </a:solidFill>
                <a:latin typeface="Bookman Old Style" pitchFamily="18" charset="0"/>
              </a:rPr>
              <a:t>          </a:t>
            </a:r>
            <a:r>
              <a:rPr lang="ru-RU" altLang="ru-RU" sz="2800" b="1" kern="0" dirty="0">
                <a:solidFill>
                  <a:srgbClr val="0070C0"/>
                </a:solidFill>
                <a:effectLst/>
                <a:latin typeface="Times New Roman" panose="02020603050405020304" pitchFamily="18" charset="0"/>
                <a:cs typeface="Times New Roman" panose="02020603050405020304" pitchFamily="18" charset="0"/>
              </a:rPr>
              <a:t>Доходы  районного бюджета</a:t>
            </a:r>
          </a:p>
        </p:txBody>
      </p:sp>
      <p:sp>
        <p:nvSpPr>
          <p:cNvPr id="3" name="Rectangle 3">
            <a:extLst>
              <a:ext uri="{FF2B5EF4-FFF2-40B4-BE49-F238E27FC236}">
                <a16:creationId xmlns:a16="http://schemas.microsoft.com/office/drawing/2014/main" id="{D9B4E4AF-C2A2-9A46-9062-81F2C54E7B0F}"/>
              </a:ext>
            </a:extLst>
          </p:cNvPr>
          <p:cNvSpPr txBox="1">
            <a:spLocks noChangeArrowheads="1"/>
          </p:cNvSpPr>
          <p:nvPr/>
        </p:nvSpPr>
        <p:spPr bwMode="auto">
          <a:xfrm>
            <a:off x="395288" y="822325"/>
            <a:ext cx="84248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just">
              <a:lnSpc>
                <a:spcPct val="80000"/>
              </a:lnSpc>
              <a:buFontTx/>
              <a:buNone/>
              <a:defRPr/>
            </a:pPr>
            <a:r>
              <a:rPr lang="ru-RU" altLang="ru-RU" sz="1800" b="1" kern="0" dirty="0">
                <a:solidFill>
                  <a:schemeClr val="accent1">
                    <a:lumMod val="75000"/>
                  </a:schemeClr>
                </a:solidFill>
                <a:effectLst/>
                <a:latin typeface="Times New Roman" panose="02020603050405020304" pitchFamily="18" charset="0"/>
                <a:cs typeface="Times New Roman" panose="02020603050405020304" pitchFamily="18" charset="0"/>
              </a:rPr>
              <a:t>Доходы районного бюджета образуются за счет налоговых и неналоговых доходов, а также за счет безвозмездных поступлений.</a:t>
            </a:r>
          </a:p>
        </p:txBody>
      </p:sp>
      <p:sp>
        <p:nvSpPr>
          <p:cNvPr id="5" name="Лента лицом вверх 4">
            <a:extLst>
              <a:ext uri="{FF2B5EF4-FFF2-40B4-BE49-F238E27FC236}">
                <a16:creationId xmlns:a16="http://schemas.microsoft.com/office/drawing/2014/main" id="{5106B340-A482-DD41-8F56-ECBE23DFDD1C}"/>
              </a:ext>
            </a:extLst>
          </p:cNvPr>
          <p:cNvSpPr/>
          <p:nvPr/>
        </p:nvSpPr>
        <p:spPr>
          <a:xfrm>
            <a:off x="757238" y="1741488"/>
            <a:ext cx="2344737" cy="792162"/>
          </a:xfrm>
          <a:prstGeom prst="ribbon2">
            <a:avLst>
              <a:gd name="adj1" fmla="val 17869"/>
              <a:gd name="adj2" fmla="val 75000"/>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Налоговые доходы </a:t>
            </a:r>
            <a:endParaRPr lang="ru-RU" dirty="0"/>
          </a:p>
        </p:txBody>
      </p:sp>
      <p:sp>
        <p:nvSpPr>
          <p:cNvPr id="12" name="Лента лицом вверх 11">
            <a:extLst>
              <a:ext uri="{FF2B5EF4-FFF2-40B4-BE49-F238E27FC236}">
                <a16:creationId xmlns:a16="http://schemas.microsoft.com/office/drawing/2014/main" id="{9B759568-B5F8-1C49-990D-36A7776A3D0B}"/>
              </a:ext>
            </a:extLst>
          </p:cNvPr>
          <p:cNvSpPr/>
          <p:nvPr/>
        </p:nvSpPr>
        <p:spPr>
          <a:xfrm>
            <a:off x="3581400" y="2406650"/>
            <a:ext cx="2344738" cy="792163"/>
          </a:xfrm>
          <a:prstGeom prst="ribbon2">
            <a:avLst>
              <a:gd name="adj1" fmla="val 16667"/>
              <a:gd name="adj2" fmla="val 73569"/>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Неналоговые доходы </a:t>
            </a:r>
            <a:endParaRPr lang="ru-RU" dirty="0"/>
          </a:p>
        </p:txBody>
      </p:sp>
      <p:sp>
        <p:nvSpPr>
          <p:cNvPr id="13" name="Лента лицом вверх 12">
            <a:extLst>
              <a:ext uri="{FF2B5EF4-FFF2-40B4-BE49-F238E27FC236}">
                <a16:creationId xmlns:a16="http://schemas.microsoft.com/office/drawing/2014/main" id="{07A51421-EEB1-1649-8F4A-5E32E827C6A8}"/>
              </a:ext>
            </a:extLst>
          </p:cNvPr>
          <p:cNvSpPr/>
          <p:nvPr/>
        </p:nvSpPr>
        <p:spPr>
          <a:xfrm>
            <a:off x="6353175" y="1765300"/>
            <a:ext cx="2343150" cy="790575"/>
          </a:xfrm>
          <a:prstGeom prst="ribbon2">
            <a:avLst>
              <a:gd name="adj1" fmla="val 16667"/>
              <a:gd name="adj2" fmla="val 75000"/>
            </a:avLst>
          </a:prstGeom>
          <a:gradFill>
            <a:gsLst>
              <a:gs pos="0">
                <a:srgbClr val="5E9EFF"/>
              </a:gs>
              <a:gs pos="39999">
                <a:srgbClr val="85C2FF"/>
              </a:gs>
              <a:gs pos="70000">
                <a:srgbClr val="C4D6EB"/>
              </a:gs>
              <a:gs pos="100000">
                <a:srgbClr val="FFEBFA"/>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Безвозмездные поступления </a:t>
            </a:r>
            <a:endParaRPr lang="ru-RU" dirty="0"/>
          </a:p>
        </p:txBody>
      </p:sp>
      <p:sp>
        <p:nvSpPr>
          <p:cNvPr id="6" name="Блок-схема: альтернативный процесс 5">
            <a:extLst>
              <a:ext uri="{FF2B5EF4-FFF2-40B4-BE49-F238E27FC236}">
                <a16:creationId xmlns:a16="http://schemas.microsoft.com/office/drawing/2014/main" id="{546552C3-AF5B-BD48-8752-63A0C7315424}"/>
              </a:ext>
            </a:extLst>
          </p:cNvPr>
          <p:cNvSpPr/>
          <p:nvPr/>
        </p:nvSpPr>
        <p:spPr>
          <a:xfrm>
            <a:off x="920750" y="2813050"/>
            <a:ext cx="2016125" cy="2520950"/>
          </a:xfrm>
          <a:prstGeom prst="flowChartAlternateProcess">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Поступления в бюджет от уплаты налогов, установленных Налоговым кодексом РФ</a:t>
            </a:r>
          </a:p>
        </p:txBody>
      </p:sp>
      <p:sp>
        <p:nvSpPr>
          <p:cNvPr id="7" name="Скругленный прямоугольник 6">
            <a:extLst>
              <a:ext uri="{FF2B5EF4-FFF2-40B4-BE49-F238E27FC236}">
                <a16:creationId xmlns:a16="http://schemas.microsoft.com/office/drawing/2014/main" id="{0F583DA5-9D12-9341-BDE7-1AFF8CD08DEE}"/>
              </a:ext>
            </a:extLst>
          </p:cNvPr>
          <p:cNvSpPr/>
          <p:nvPr/>
        </p:nvSpPr>
        <p:spPr>
          <a:xfrm>
            <a:off x="3663950" y="3425825"/>
            <a:ext cx="2159000" cy="2592388"/>
          </a:xfrm>
          <a:prstGeom prst="roundRect">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Поступления от уплаты сборов, установленных законодательством РФ и штрафов за нарушение законодательства</a:t>
            </a:r>
          </a:p>
        </p:txBody>
      </p:sp>
      <p:sp>
        <p:nvSpPr>
          <p:cNvPr id="8" name="Скругленный прямоугольник 7">
            <a:extLst>
              <a:ext uri="{FF2B5EF4-FFF2-40B4-BE49-F238E27FC236}">
                <a16:creationId xmlns:a16="http://schemas.microsoft.com/office/drawing/2014/main" id="{413FBF42-369B-DA41-BC3C-03B5CC74EFDE}"/>
              </a:ext>
            </a:extLst>
          </p:cNvPr>
          <p:cNvSpPr/>
          <p:nvPr/>
        </p:nvSpPr>
        <p:spPr>
          <a:xfrm>
            <a:off x="6443663" y="2813050"/>
            <a:ext cx="2162175" cy="2592388"/>
          </a:xfrm>
          <a:prstGeom prst="roundRect">
            <a:avLst/>
          </a:prstGeom>
          <a:gradFill>
            <a:gsLst>
              <a:gs pos="0">
                <a:srgbClr val="5E9EFF"/>
              </a:gs>
              <a:gs pos="39999">
                <a:srgbClr val="85C2FF"/>
              </a:gs>
              <a:gs pos="70000">
                <a:srgbClr val="C4D6EB"/>
              </a:gs>
              <a:gs pos="100000">
                <a:srgbClr val="FFEBFA"/>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-это финансовая помощь из бюджетов других уровней бюджетов РФ (межбюджетные трансферты), от физических и юридических лиц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Y:\Бюджетный отдел\БЮДЖЕТ ДЛЯ ГРАЖДАН\фото\04.png">
            <a:extLst>
              <a:ext uri="{FF2B5EF4-FFF2-40B4-BE49-F238E27FC236}">
                <a16:creationId xmlns:a16="http://schemas.microsoft.com/office/drawing/2014/main" id="{1B2C34EE-387A-F641-B58A-07663A26E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B9DFB63-0CEA-C842-BE69-5F9FD2BE1845}"/>
              </a:ext>
            </a:extLst>
          </p:cNvPr>
          <p:cNvSpPr txBox="1">
            <a:spLocks noChangeArrowheads="1"/>
          </p:cNvSpPr>
          <p:nvPr/>
        </p:nvSpPr>
        <p:spPr bwMode="auto">
          <a:xfrm>
            <a:off x="658813" y="-100013"/>
            <a:ext cx="8051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000" b="1" kern="0" dirty="0">
                <a:solidFill>
                  <a:schemeClr val="accent2">
                    <a:lumMod val="50000"/>
                  </a:schemeClr>
                </a:solidFill>
                <a:latin typeface="Times New Roman" panose="02020603050405020304" pitchFamily="18" charset="0"/>
                <a:cs typeface="Times New Roman" panose="02020603050405020304" pitchFamily="18" charset="0"/>
              </a:rPr>
              <a:t>	</a:t>
            </a:r>
          </a:p>
          <a:p>
            <a:pPr>
              <a:defRPr/>
            </a:pPr>
            <a:r>
              <a:rPr lang="ru-RU" altLang="ru-RU" sz="2200" b="1" kern="0" dirty="0">
                <a:solidFill>
                  <a:srgbClr val="0070C0"/>
                </a:solidFill>
                <a:effectLst/>
                <a:latin typeface="Times New Roman" panose="02020603050405020304" pitchFamily="18" charset="0"/>
                <a:cs typeface="Times New Roman" panose="02020603050405020304" pitchFamily="18" charset="0"/>
              </a:rPr>
              <a:t>Межбюджетные трансферты (безвозмездные поступления)</a:t>
            </a:r>
            <a:r>
              <a:rPr lang="ru-RU" altLang="ru-RU" sz="2200" kern="0" dirty="0">
                <a:solidFill>
                  <a:srgbClr val="0070C0"/>
                </a:solidFill>
                <a:effectLst/>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27C65028-288E-8746-8CEB-EBB02EF470D9}"/>
              </a:ext>
            </a:extLst>
          </p:cNvPr>
          <p:cNvSpPr txBox="1">
            <a:spLocks noChangeArrowheads="1"/>
          </p:cNvSpPr>
          <p:nvPr/>
        </p:nvSpPr>
        <p:spPr bwMode="auto">
          <a:xfrm>
            <a:off x="468313" y="692150"/>
            <a:ext cx="8496300" cy="64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just">
              <a:buFontTx/>
              <a:buNone/>
              <a:defRPr/>
            </a:pPr>
            <a:r>
              <a:rPr lang="ru-RU" altLang="ru-RU" sz="1600" b="1" kern="0" dirty="0">
                <a:solidFill>
                  <a:schemeClr val="accent1">
                    <a:lumMod val="75000"/>
                  </a:schemeClr>
                </a:solidFill>
                <a:effectLst/>
                <a:latin typeface="Times New Roman" panose="02020603050405020304" pitchFamily="18" charset="0"/>
                <a:cs typeface="Times New Roman" panose="02020603050405020304" pitchFamily="18" charset="0"/>
              </a:rPr>
              <a:t>Межбюджетные трансферты (безвозмездные поступления)</a:t>
            </a:r>
            <a:r>
              <a:rPr lang="ru-RU" altLang="ru-RU" sz="1600" kern="0" dirty="0">
                <a:solidFill>
                  <a:schemeClr val="accent1">
                    <a:lumMod val="75000"/>
                  </a:schemeClr>
                </a:solidFill>
                <a:effectLst/>
                <a:latin typeface="Times New Roman" panose="02020603050405020304" pitchFamily="18" charset="0"/>
                <a:cs typeface="Times New Roman" panose="02020603050405020304" pitchFamily="18" charset="0"/>
              </a:rPr>
              <a:t> -</a:t>
            </a:r>
            <a:r>
              <a:rPr lang="ru-RU" altLang="ru-RU" sz="1600" b="1" kern="0" dirty="0">
                <a:solidFill>
                  <a:schemeClr val="accent1">
                    <a:lumMod val="75000"/>
                  </a:schemeClr>
                </a:solidFill>
                <a:effectLst/>
                <a:latin typeface="Times New Roman" panose="02020603050405020304" pitchFamily="18" charset="0"/>
                <a:cs typeface="Times New Roman" panose="02020603050405020304" pitchFamily="18" charset="0"/>
              </a:rPr>
              <a:t> это средства одного бюджета бюджетной системы РФ, перечисляемые другому бюджету бюджетной системы РФ.</a:t>
            </a:r>
          </a:p>
        </p:txBody>
      </p:sp>
      <p:sp>
        <p:nvSpPr>
          <p:cNvPr id="11269" name="Rectangle 6">
            <a:extLst>
              <a:ext uri="{FF2B5EF4-FFF2-40B4-BE49-F238E27FC236}">
                <a16:creationId xmlns:a16="http://schemas.microsoft.com/office/drawing/2014/main" id="{3307F74A-8645-B147-A2BA-A77323E9D0F0}"/>
              </a:ext>
            </a:extLst>
          </p:cNvPr>
          <p:cNvSpPr>
            <a:spLocks noChangeArrowheads="1"/>
          </p:cNvSpPr>
          <p:nvPr/>
        </p:nvSpPr>
        <p:spPr bwMode="auto">
          <a:xfrm>
            <a:off x="336550" y="2470150"/>
            <a:ext cx="69818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539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900">
              <a:latin typeface="Times New Roman" panose="02020603050405020304" pitchFamily="18" charset="0"/>
            </a:endParaRPr>
          </a:p>
        </p:txBody>
      </p:sp>
      <p:sp>
        <p:nvSpPr>
          <p:cNvPr id="13" name="Лента лицом вверх 12">
            <a:extLst>
              <a:ext uri="{FF2B5EF4-FFF2-40B4-BE49-F238E27FC236}">
                <a16:creationId xmlns:a16="http://schemas.microsoft.com/office/drawing/2014/main" id="{5CEF38E9-0E83-ED4A-A185-EBCC296AA411}"/>
              </a:ext>
            </a:extLst>
          </p:cNvPr>
          <p:cNvSpPr/>
          <p:nvPr/>
        </p:nvSpPr>
        <p:spPr>
          <a:xfrm>
            <a:off x="976313" y="1695450"/>
            <a:ext cx="2344737" cy="792163"/>
          </a:xfrm>
          <a:prstGeom prst="ribbon2">
            <a:avLst>
              <a:gd name="adj1" fmla="val 17869"/>
              <a:gd name="adj2" fmla="val 75000"/>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 Дотации </a:t>
            </a:r>
            <a:endParaRPr lang="ru-RU" dirty="0"/>
          </a:p>
        </p:txBody>
      </p:sp>
      <p:sp>
        <p:nvSpPr>
          <p:cNvPr id="14" name="Лента лицом вверх 13">
            <a:extLst>
              <a:ext uri="{FF2B5EF4-FFF2-40B4-BE49-F238E27FC236}">
                <a16:creationId xmlns:a16="http://schemas.microsoft.com/office/drawing/2014/main" id="{403E1BA5-A983-824C-9970-384A05EBD9BF}"/>
              </a:ext>
            </a:extLst>
          </p:cNvPr>
          <p:cNvSpPr/>
          <p:nvPr/>
        </p:nvSpPr>
        <p:spPr>
          <a:xfrm>
            <a:off x="3624263" y="1679575"/>
            <a:ext cx="2343150" cy="792163"/>
          </a:xfrm>
          <a:prstGeom prst="ribbon2">
            <a:avLst>
              <a:gd name="adj1" fmla="val 17869"/>
              <a:gd name="adj2" fmla="val 75000"/>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Субвенции</a:t>
            </a:r>
            <a:endParaRPr lang="ru-RU" dirty="0"/>
          </a:p>
        </p:txBody>
      </p:sp>
      <p:sp>
        <p:nvSpPr>
          <p:cNvPr id="15" name="Лента лицом вверх 14">
            <a:extLst>
              <a:ext uri="{FF2B5EF4-FFF2-40B4-BE49-F238E27FC236}">
                <a16:creationId xmlns:a16="http://schemas.microsoft.com/office/drawing/2014/main" id="{530AFD6F-35D1-1342-A6E0-1E3435576F41}"/>
              </a:ext>
            </a:extLst>
          </p:cNvPr>
          <p:cNvSpPr/>
          <p:nvPr/>
        </p:nvSpPr>
        <p:spPr>
          <a:xfrm>
            <a:off x="6372225" y="1673225"/>
            <a:ext cx="2343150" cy="792163"/>
          </a:xfrm>
          <a:prstGeom prst="ribbon2">
            <a:avLst>
              <a:gd name="adj1" fmla="val 17869"/>
              <a:gd name="adj2" fmla="val 75000"/>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Субсидии</a:t>
            </a:r>
            <a:endParaRPr lang="ru-RU" dirty="0"/>
          </a:p>
        </p:txBody>
      </p:sp>
      <p:sp>
        <p:nvSpPr>
          <p:cNvPr id="16" name="Блок-схема: альтернативный процесс 15">
            <a:extLst>
              <a:ext uri="{FF2B5EF4-FFF2-40B4-BE49-F238E27FC236}">
                <a16:creationId xmlns:a16="http://schemas.microsoft.com/office/drawing/2014/main" id="{F025968D-466E-BA45-8C27-C3947C0726C8}"/>
              </a:ext>
            </a:extLst>
          </p:cNvPr>
          <p:cNvSpPr/>
          <p:nvPr/>
        </p:nvSpPr>
        <p:spPr>
          <a:xfrm>
            <a:off x="993775" y="2730500"/>
            <a:ext cx="2209800" cy="2714625"/>
          </a:xfrm>
          <a:prstGeom prst="flowChartAlternateProcess">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1400" dirty="0">
                <a:solidFill>
                  <a:srgbClr val="002060"/>
                </a:solidFill>
                <a:latin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8" name="Блок-схема: альтернативный процесс 17">
            <a:extLst>
              <a:ext uri="{FF2B5EF4-FFF2-40B4-BE49-F238E27FC236}">
                <a16:creationId xmlns:a16="http://schemas.microsoft.com/office/drawing/2014/main" id="{867336D8-03D2-C440-83AE-42E9A80EA657}"/>
              </a:ext>
            </a:extLst>
          </p:cNvPr>
          <p:cNvSpPr/>
          <p:nvPr/>
        </p:nvSpPr>
        <p:spPr>
          <a:xfrm>
            <a:off x="3546475" y="2730500"/>
            <a:ext cx="2500313" cy="3816350"/>
          </a:xfrm>
          <a:prstGeom prst="flowChartAlternateProcess">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tLang="ru-RU" sz="1400" dirty="0">
              <a:solidFill>
                <a:srgbClr val="002060"/>
              </a:solidFill>
              <a:latin typeface="Times New Roman" pitchFamily="18" charset="0"/>
            </a:endParaRPr>
          </a:p>
          <a:p>
            <a:pPr algn="ctr">
              <a:defRPr/>
            </a:pPr>
            <a:r>
              <a:rPr lang="ru-RU" altLang="ru-RU" sz="1400" dirty="0">
                <a:solidFill>
                  <a:srgbClr val="002060"/>
                </a:solidFill>
                <a:latin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p>
          <a:p>
            <a:pPr algn="ctr">
              <a:defRPr/>
            </a:pPr>
            <a:r>
              <a:rPr lang="ru-RU" altLang="ru-RU" dirty="0">
                <a:latin typeface="Times New Roman" pitchFamily="18" charset="0"/>
              </a:rPr>
              <a:t>.</a:t>
            </a:r>
            <a:endParaRPr lang="ru-RU" altLang="ru-RU" dirty="0">
              <a:solidFill>
                <a:srgbClr val="002060"/>
              </a:solidFill>
              <a:latin typeface="Times New Roman" pitchFamily="18" charset="0"/>
            </a:endParaRPr>
          </a:p>
        </p:txBody>
      </p:sp>
      <p:sp>
        <p:nvSpPr>
          <p:cNvPr id="19" name="Блок-схема: альтернативный процесс 18">
            <a:extLst>
              <a:ext uri="{FF2B5EF4-FFF2-40B4-BE49-F238E27FC236}">
                <a16:creationId xmlns:a16="http://schemas.microsoft.com/office/drawing/2014/main" id="{2B34FD3F-465D-184E-80AD-AD4FF91BE4E9}"/>
              </a:ext>
            </a:extLst>
          </p:cNvPr>
          <p:cNvSpPr/>
          <p:nvPr/>
        </p:nvSpPr>
        <p:spPr>
          <a:xfrm>
            <a:off x="6372225" y="2667000"/>
            <a:ext cx="2343150" cy="3330575"/>
          </a:xfrm>
          <a:prstGeom prst="flowChartAlternateProcess">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tLang="ru-RU" sz="1600" dirty="0">
              <a:solidFill>
                <a:srgbClr val="002060"/>
              </a:solidFill>
              <a:latin typeface="Times New Roman" pitchFamily="18" charset="0"/>
            </a:endParaRPr>
          </a:p>
          <a:p>
            <a:pPr algn="ctr">
              <a:defRPr/>
            </a:pPr>
            <a:r>
              <a:rPr lang="ru-RU" altLang="ru-RU" sz="1400" dirty="0">
                <a:solidFill>
                  <a:srgbClr val="002060"/>
                </a:solidFill>
                <a:latin typeface="Times New Roman" pitchFamily="18" charset="0"/>
              </a:rPr>
              <a:t>Межбюджетные трансферты, предоставляемые бюджетам муниципальных образований в целях </a:t>
            </a:r>
            <a:r>
              <a:rPr lang="ru-RU" altLang="ru-RU" sz="1400" dirty="0" err="1">
                <a:solidFill>
                  <a:srgbClr val="002060"/>
                </a:solidFill>
                <a:latin typeface="Times New Roman" pitchFamily="18" charset="0"/>
              </a:rPr>
              <a:t>софинансирования</a:t>
            </a:r>
            <a:r>
              <a:rPr lang="ru-RU" altLang="ru-RU" sz="1400" dirty="0">
                <a:solidFill>
                  <a:srgbClr val="002060"/>
                </a:solidFill>
                <a:latin typeface="Times New Roman" pitchFamily="18" charset="0"/>
              </a:rPr>
              <a:t> расходных обязательств, возникающих при выполнении полномочий органов местного самоуправления по вопросам местного значения.</a:t>
            </a:r>
          </a:p>
          <a:p>
            <a:pPr algn="ctr">
              <a:defRPr/>
            </a:pPr>
            <a:endParaRPr lang="ru-RU" altLang="ru-RU" sz="1600" dirty="0">
              <a:latin typeface="Times New Roman" pitchFamily="18"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Y:\Бюджетный отдел\БЮДЖЕТ ДЛЯ ГРАЖДАН\фото\04.png">
            <a:extLst>
              <a:ext uri="{FF2B5EF4-FFF2-40B4-BE49-F238E27FC236}">
                <a16:creationId xmlns:a16="http://schemas.microsoft.com/office/drawing/2014/main" id="{6D5C51E9-DC7F-FF41-8BEA-B25E939B0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Group 243">
            <a:extLst>
              <a:ext uri="{FF2B5EF4-FFF2-40B4-BE49-F238E27FC236}">
                <a16:creationId xmlns:a16="http://schemas.microsoft.com/office/drawing/2014/main" id="{22385058-F149-A345-BAA1-A85C7A776CD5}"/>
              </a:ext>
            </a:extLst>
          </p:cNvPr>
          <p:cNvGraphicFramePr>
            <a:graphicFrameLocks/>
          </p:cNvGraphicFramePr>
          <p:nvPr/>
        </p:nvGraphicFramePr>
        <p:xfrm>
          <a:off x="269875" y="1268413"/>
          <a:ext cx="8712200" cy="5249862"/>
        </p:xfrm>
        <a:graphic>
          <a:graphicData uri="http://schemas.openxmlformats.org/drawingml/2006/table">
            <a:tbl>
              <a:tblPr/>
              <a:tblGrid>
                <a:gridCol w="4518149">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92661">
                  <a:extLst>
                    <a:ext uri="{9D8B030D-6E8A-4147-A177-3AD203B41FA5}">
                      <a16:colId xmlns:a16="http://schemas.microsoft.com/office/drawing/2014/main" val="20002"/>
                    </a:ext>
                  </a:extLst>
                </a:gridCol>
                <a:gridCol w="1361230">
                  <a:extLst>
                    <a:ext uri="{9D8B030D-6E8A-4147-A177-3AD203B41FA5}">
                      <a16:colId xmlns:a16="http://schemas.microsoft.com/office/drawing/2014/main" val="20003"/>
                    </a:ext>
                  </a:extLst>
                </a:gridCol>
              </a:tblGrid>
              <a:tr h="67608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accent1">
                              <a:lumMod val="75000"/>
                            </a:schemeClr>
                          </a:solidFill>
                          <a:effectLst/>
                          <a:latin typeface="Arial" pitchFamily="34" charset="0"/>
                          <a:cs typeface="Times New Roman" pitchFamily="18" charset="0"/>
                        </a:rPr>
                        <a:t>Наименование</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rgbClr val="0070C0"/>
                          </a:solidFill>
                          <a:effectLst/>
                          <a:latin typeface="Arial" pitchFamily="34" charset="0"/>
                          <a:cs typeface="Times New Roman" pitchFamily="18" charset="0"/>
                        </a:rPr>
                        <a:t>  2021год</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1" i="1" u="none" strike="noStrike" kern="1200" cap="none" normalizeH="0" baseline="0" dirty="0">
                        <a:ln>
                          <a:noFill/>
                        </a:ln>
                        <a:solidFill>
                          <a:srgbClr val="0070C0"/>
                        </a:solidFill>
                        <a:effectLst/>
                        <a:latin typeface="Arial" pitchFamily="34"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rgbClr val="0070C0"/>
                          </a:solidFill>
                          <a:effectLst/>
                          <a:latin typeface="Arial" pitchFamily="34" charset="0"/>
                          <a:ea typeface="+mn-ea"/>
                          <a:cs typeface="Times New Roman" pitchFamily="18" charset="0"/>
                        </a:rPr>
                        <a:t> 2022 год</a:t>
                      </a: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1" i="1" u="none" strike="noStrike" kern="1200" cap="none" normalizeH="0" baseline="0" dirty="0">
                        <a:ln>
                          <a:noFill/>
                        </a:ln>
                        <a:solidFill>
                          <a:srgbClr val="0070C0"/>
                        </a:solidFill>
                        <a:effectLst/>
                        <a:latin typeface="Arial" pitchFamily="34" charset="0"/>
                        <a:ea typeface="+mn-ea"/>
                        <a:cs typeface="Times New Roman" pitchFamily="18"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rgbClr val="0070C0"/>
                          </a:solidFill>
                          <a:effectLst/>
                          <a:latin typeface="Arial" pitchFamily="34" charset="0"/>
                          <a:ea typeface="+mn-ea"/>
                          <a:cs typeface="Times New Roman" pitchFamily="18" charset="0"/>
                        </a:rPr>
                        <a:t>2023 год</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2"/>
                          </a:solidFill>
                          <a:effectLst/>
                          <a:latin typeface="Arial" pitchFamily="34" charset="0"/>
                          <a:cs typeface="Times New Roman" pitchFamily="18" charset="0"/>
                        </a:rPr>
                        <a:t>Доходы - всего</a:t>
                      </a:r>
                      <a:endParaRPr kumimoji="0" lang="ru-RU" altLang="ru-RU" sz="1400" b="0" i="1" u="none" strike="noStrike" cap="none" normalizeH="0" baseline="0" dirty="0">
                        <a:ln>
                          <a:noFill/>
                        </a:ln>
                        <a:solidFill>
                          <a:schemeClr val="tx2"/>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807 782,84813</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793 324,94755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739 789,28859</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Times New Roman" pitchFamily="18" charset="0"/>
                        </a:rPr>
                        <a:t>в том числе:</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32264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Times New Roman" pitchFamily="18" charset="0"/>
                        </a:rPr>
                        <a:t> - налоговые доходы</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98 325,00000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99 700,00000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101 150,00000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3005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Times New Roman" pitchFamily="18" charset="0"/>
                        </a:rPr>
                        <a:t> - неналоговые доходы</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2 244,00000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2 244,00000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2 244,00000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Times New Roman" pitchFamily="18" charset="0"/>
                        </a:rPr>
                        <a:t> - безвозмездные поступления</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sz="1400" b="0" i="1" u="none" strike="noStrike" kern="1200" cap="none" normalizeH="0" baseline="0" dirty="0">
                          <a:ln>
                            <a:noFill/>
                          </a:ln>
                          <a:solidFill>
                            <a:srgbClr val="0070C0"/>
                          </a:solidFill>
                          <a:effectLst/>
                          <a:latin typeface="Arial" pitchFamily="34" charset="0"/>
                          <a:ea typeface="+mn-ea"/>
                          <a:cs typeface="Arial" pitchFamily="34" charset="0"/>
                        </a:rPr>
                        <a:t>707 213,84813</a:t>
                      </a:r>
                      <a:endParaRPr kumimoji="0" lang="ru-RU" altLang="ru-RU" sz="1400" b="0" i="1" u="none" strike="noStrike" kern="1200" cap="none" normalizeH="0" baseline="0" dirty="0">
                        <a:ln>
                          <a:noFill/>
                        </a:ln>
                        <a:solidFill>
                          <a:srgbClr val="0070C0"/>
                        </a:solidFill>
                        <a:effectLst/>
                        <a:latin typeface="Arial" pitchFamily="34" charset="0"/>
                        <a:ea typeface="+mn-ea"/>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691 380,94755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636 395,28859</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2"/>
                          </a:solidFill>
                          <a:effectLst/>
                          <a:latin typeface="Arial" pitchFamily="34" charset="0"/>
                          <a:cs typeface="Times New Roman" pitchFamily="18" charset="0"/>
                        </a:rPr>
                        <a:t>Расходы - всего,</a:t>
                      </a:r>
                      <a:endParaRPr kumimoji="0" lang="ru-RU" altLang="ru-RU" sz="1400" b="0" i="1" u="none" strike="noStrike" cap="none" normalizeH="0" baseline="0" dirty="0">
                        <a:ln>
                          <a:noFill/>
                        </a:ln>
                        <a:solidFill>
                          <a:schemeClr val="tx2"/>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807 782,84813</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793 324,94755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739 789,28859</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6"/>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Times New Roman" pitchFamily="18" charset="0"/>
                        </a:rPr>
                        <a:t>в том числе:</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7"/>
                  </a:ext>
                </a:extLst>
              </a:tr>
              <a:tr h="4578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Times New Roman" pitchFamily="18" charset="0"/>
                        </a:rPr>
                        <a:t> - текущий бюджет</a:t>
                      </a:r>
                      <a:endPar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807 782,84813</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793 324,94755</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739 789,28859</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8"/>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2"/>
                          </a:solidFill>
                          <a:effectLst/>
                          <a:latin typeface="Arial" pitchFamily="34" charset="0"/>
                          <a:cs typeface="Times New Roman" pitchFamily="18" charset="0"/>
                        </a:rPr>
                        <a:t>Дефицит (-), профицит(+)</a:t>
                      </a:r>
                      <a:endParaRPr kumimoji="0" lang="ru-RU" altLang="ru-RU" sz="1400" b="0" i="1" u="none" strike="noStrike" cap="none" normalizeH="0" baseline="0" dirty="0">
                        <a:ln>
                          <a:noFill/>
                        </a:ln>
                        <a:solidFill>
                          <a:schemeClr val="tx2"/>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rgbClr val="0070C0"/>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rgbClr val="0070C0"/>
                          </a:solidFill>
                          <a:effectLst/>
                          <a:latin typeface="Arial" pitchFamily="34" charset="0"/>
                          <a:ea typeface="+mn-ea"/>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rgbClr val="0070C0"/>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9"/>
                  </a:ext>
                </a:extLst>
              </a:tr>
              <a:tr h="24936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tx2"/>
                          </a:solidFill>
                          <a:effectLst/>
                          <a:latin typeface="Arial" pitchFamily="34" charset="0"/>
                          <a:cs typeface="Times New Roman" pitchFamily="18" charset="0"/>
                        </a:rPr>
                        <a:t> </a:t>
                      </a:r>
                      <a:endParaRPr kumimoji="0" lang="ru-RU" altLang="ru-RU" sz="1400" b="0" i="1" u="none" strike="noStrike" cap="none" normalizeH="0" baseline="0" dirty="0">
                        <a:ln>
                          <a:noFill/>
                        </a:ln>
                        <a:solidFill>
                          <a:schemeClr val="tx2"/>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a:noFill/>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a:ln>
                          <a:noFill/>
                        </a:ln>
                        <a:solidFill>
                          <a:srgbClr val="0070C0"/>
                        </a:solidFill>
                        <a:effectLst/>
                        <a:latin typeface="Arial" pitchFamily="34" charset="0"/>
                        <a:cs typeface="Arial" pitchFamily="34" charset="0"/>
                      </a:endParaRPr>
                    </a:p>
                  </a:txBody>
                  <a:tcPr marL="89992" marR="89992" marT="18001" marB="18001"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10"/>
                  </a:ext>
                </a:extLst>
              </a:tr>
              <a:tr h="4627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chemeClr val="tx2"/>
                          </a:solidFill>
                          <a:effectLst/>
                          <a:latin typeface="Arial" pitchFamily="34" charset="0"/>
                          <a:cs typeface="Times New Roman" pitchFamily="18" charset="0"/>
                        </a:rPr>
                        <a:t>Источники финансирования дефицита бюджета - всего,</a:t>
                      </a:r>
                      <a:endParaRPr kumimoji="0" lang="ru-RU" altLang="ru-RU" sz="1400" b="0" i="1" u="none" strike="noStrike" cap="none" normalizeH="0" baseline="0" dirty="0">
                        <a:ln>
                          <a:noFill/>
                        </a:ln>
                        <a:solidFill>
                          <a:schemeClr val="tx2"/>
                        </a:solidFill>
                        <a:effectLst/>
                        <a:latin typeface="Arial" pitchFamily="34" charset="0"/>
                        <a:cs typeface="Arial" pitchFamily="34" charset="0"/>
                      </a:endParaRP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rgbClr val="0070C0"/>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a:ln>
                            <a:noFill/>
                          </a:ln>
                          <a:solidFill>
                            <a:srgbClr val="0070C0"/>
                          </a:solidFill>
                          <a:effectLst/>
                          <a:latin typeface="Arial" pitchFamily="34" charset="0"/>
                          <a:ea typeface="+mn-ea"/>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a:ln>
                            <a:noFill/>
                          </a:ln>
                          <a:solidFill>
                            <a:srgbClr val="0070C0"/>
                          </a:solidFill>
                          <a:effectLst/>
                          <a:latin typeface="Arial" pitchFamily="34" charset="0"/>
                          <a:cs typeface="Times New Roman" pitchFamily="18"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1"/>
                  </a:ext>
                </a:extLst>
              </a:tr>
              <a:tr h="65908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chemeClr val="accent1">
                              <a:lumMod val="75000"/>
                            </a:schemeClr>
                          </a:solidFill>
                          <a:effectLst/>
                          <a:latin typeface="Arial" pitchFamily="34" charset="0"/>
                          <a:cs typeface="Arial" pitchFamily="34" charset="0"/>
                        </a:rPr>
                        <a:t>Изменение остатков средств на счетах по учету средств бюджета</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kern="1200" cap="none" normalizeH="0" baseline="0" dirty="0">
                          <a:ln>
                            <a:noFill/>
                          </a:ln>
                          <a:solidFill>
                            <a:srgbClr val="0070C0"/>
                          </a:solidFill>
                          <a:effectLst/>
                          <a:latin typeface="Arial" pitchFamily="34" charset="0"/>
                          <a:ea typeface="+mn-ea"/>
                          <a:cs typeface="Arial" pitchFamily="34"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a:ln>
                            <a:noFill/>
                          </a:ln>
                          <a:solidFill>
                            <a:srgbClr val="0070C0"/>
                          </a:solidFill>
                          <a:effectLst/>
                          <a:latin typeface="Arial" pitchFamily="34" charset="0"/>
                          <a:cs typeface="Times New Roman" pitchFamily="18" charset="0"/>
                        </a:rPr>
                        <a:t>0,00</a:t>
                      </a:r>
                    </a:p>
                  </a:txBody>
                  <a:tcPr marL="89992" marR="89992" marT="18001" marB="18001"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12"/>
                  </a:ext>
                </a:extLst>
              </a:tr>
            </a:tbl>
          </a:graphicData>
        </a:graphic>
      </p:graphicFrame>
      <p:sp>
        <p:nvSpPr>
          <p:cNvPr id="3" name="Rectangle 2">
            <a:extLst>
              <a:ext uri="{FF2B5EF4-FFF2-40B4-BE49-F238E27FC236}">
                <a16:creationId xmlns:a16="http://schemas.microsoft.com/office/drawing/2014/main" id="{F2DBAF51-9F64-5D44-B75F-6D5A60822CB0}"/>
              </a:ext>
            </a:extLst>
          </p:cNvPr>
          <p:cNvSpPr txBox="1">
            <a:spLocks noChangeArrowheads="1"/>
          </p:cNvSpPr>
          <p:nvPr/>
        </p:nvSpPr>
        <p:spPr bwMode="auto">
          <a:xfrm>
            <a:off x="203200" y="115888"/>
            <a:ext cx="88455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altLang="ru-RU" sz="2400" b="1" kern="0" dirty="0">
                <a:solidFill>
                  <a:srgbClr val="0070C0"/>
                </a:solidFill>
                <a:effectLst/>
                <a:latin typeface="Times New Roman" panose="02020603050405020304" pitchFamily="18" charset="0"/>
                <a:cs typeface="Times New Roman" panose="02020603050405020304" pitchFamily="18" charset="0"/>
              </a:rPr>
              <a:t>Основные характеристики районного бюджета на 2021 год и на плановый период 2022 и 2023 годов</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Y:\Бюджетный отдел\БЮДЖЕТ ДЛЯ ГРАЖДАН\фото\04.png">
            <a:extLst>
              <a:ext uri="{FF2B5EF4-FFF2-40B4-BE49-F238E27FC236}">
                <a16:creationId xmlns:a16="http://schemas.microsoft.com/office/drawing/2014/main" id="{361DD3E7-665B-F743-BD03-7AFFFDFEFB3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09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a:extLst>
              <a:ext uri="{FF2B5EF4-FFF2-40B4-BE49-F238E27FC236}">
                <a16:creationId xmlns:a16="http://schemas.microsoft.com/office/drawing/2014/main" id="{88A8F4A9-1F05-9F43-A359-EF84A6298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1257300" cy="175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a:extLst>
              <a:ext uri="{FF2B5EF4-FFF2-40B4-BE49-F238E27FC236}">
                <a16:creationId xmlns:a16="http://schemas.microsoft.com/office/drawing/2014/main" id="{8A19F8A7-1E26-B74F-A6C9-9B455A8AC921}"/>
              </a:ext>
            </a:extLst>
          </p:cNvPr>
          <p:cNvSpPr txBox="1">
            <a:spLocks noChangeArrowheads="1"/>
          </p:cNvSpPr>
          <p:nvPr/>
        </p:nvSpPr>
        <p:spPr bwMode="auto">
          <a:xfrm>
            <a:off x="1257300" y="0"/>
            <a:ext cx="7418388"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400" b="1" kern="0"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 налоговых доходов бюджета на 2021 год</a:t>
            </a:r>
          </a:p>
        </p:txBody>
      </p:sp>
      <p:graphicFrame>
        <p:nvGraphicFramePr>
          <p:cNvPr id="13317" name="Диаграмма 8">
            <a:extLst>
              <a:ext uri="{FF2B5EF4-FFF2-40B4-BE49-F238E27FC236}">
                <a16:creationId xmlns:a16="http://schemas.microsoft.com/office/drawing/2014/main" id="{0D296ECF-46C5-EB48-8325-374FF86F2916}"/>
              </a:ext>
            </a:extLst>
          </p:cNvPr>
          <p:cNvGraphicFramePr>
            <a:graphicFrameLocks/>
          </p:cNvGraphicFramePr>
          <p:nvPr/>
        </p:nvGraphicFramePr>
        <p:xfrm>
          <a:off x="-31750" y="620713"/>
          <a:ext cx="9245600" cy="6062662"/>
        </p:xfrm>
        <a:graphic>
          <a:graphicData uri="http://schemas.openxmlformats.org/presentationml/2006/ole">
            <mc:AlternateContent xmlns:mc="http://schemas.openxmlformats.org/markup-compatibility/2006">
              <mc:Choice xmlns:v="urn:schemas-microsoft-com:vml" Requires="v">
                <p:oleObj spid="_x0000_s13319" r:id="rId5" imgW="19253200" imgH="12623800" progId="Excel.Chart.8">
                  <p:embed/>
                </p:oleObj>
              </mc:Choice>
              <mc:Fallback>
                <p:oleObj r:id="rId5" imgW="19253200" imgH="12623800" progId="Excel.Chart.8">
                  <p:embed/>
                  <p:pic>
                    <p:nvPicPr>
                      <p:cNvPr id="0" name="Диаграмма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 y="620713"/>
                        <a:ext cx="9245600" cy="606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Заголовок 16">
            <a:extLst>
              <a:ext uri="{FF2B5EF4-FFF2-40B4-BE49-F238E27FC236}">
                <a16:creationId xmlns:a16="http://schemas.microsoft.com/office/drawing/2014/main" id="{1EFB1095-9C89-6642-9F9F-A29CC2CD7796}"/>
              </a:ext>
            </a:extLst>
          </p:cNvPr>
          <p:cNvSpPr>
            <a:spLocks noGrp="1"/>
          </p:cNvSpPr>
          <p:nvPr/>
        </p:nvSpPr>
        <p:spPr bwMode="auto">
          <a:xfrm>
            <a:off x="177800" y="1614488"/>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b="1">
                <a:solidFill>
                  <a:srgbClr val="0070C0"/>
                </a:solidFill>
              </a:rPr>
              <a:t>млн. рублях</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4.3|3.2|0.7"/>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15299</TotalTime>
  <Words>2168</Words>
  <Application>Microsoft Macintosh PowerPoint</Application>
  <PresentationFormat>On-screen Show (4:3)</PresentationFormat>
  <Paragraphs>317</Paragraphs>
  <Slides>26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Tahoma</vt:lpstr>
      <vt:lpstr>Arial</vt:lpstr>
      <vt:lpstr>Calibri</vt:lpstr>
      <vt:lpstr>Times New Roman</vt:lpstr>
      <vt:lpstr>Bookman Old Style</vt:lpstr>
      <vt:lpstr>Wingdings</vt:lpstr>
      <vt:lpstr>Cambria</vt:lpstr>
      <vt:lpstr>Wingdings 2</vt:lpstr>
      <vt:lpstr>Arabic Typesetting</vt:lpstr>
      <vt:lpstr>Тема Office</vt:lpstr>
      <vt:lpstr>Диаграмма Microsoft Excel</vt:lpstr>
      <vt:lpstr>ВОЯМПОЛКА</vt:lpstr>
      <vt:lpstr>PowerPoint Presentation</vt:lpstr>
      <vt:lpstr>Бюджетный процесс ‐ ежегодное формирование и исполнение бюджета.</vt:lpstr>
      <vt:lpstr>PowerPoint Presentation</vt:lpstr>
      <vt:lpstr>PowerPoint Presentation</vt:lpstr>
      <vt:lpstr>PowerPoint Presentation</vt:lpstr>
      <vt:lpstr>PowerPoint Presentation</vt:lpstr>
      <vt:lpstr>PowerPoint Presentation</vt:lpstr>
      <vt:lpstr>PowerPoint Presentation</vt:lpstr>
      <vt:lpstr>Динамика налоговых доходов бюджета в 2022-2023 годах</vt:lpstr>
      <vt:lpstr>PowerPoint Presentation</vt:lpstr>
      <vt:lpstr>PowerPoint Presentation</vt:lpstr>
      <vt:lpstr>PowerPoint Presentation</vt:lpstr>
      <vt:lpstr>PowerPoint Presentation</vt:lpstr>
      <vt:lpstr>Расходы бюджета</vt:lpstr>
      <vt:lpstr>Структура расходов районного бюджета на 2021 год.</vt:lpstr>
      <vt:lpstr>PowerPoint Presentation</vt:lpstr>
      <vt:lpstr>Распределение бюджетных ассигнований на реализацию муниципальных программ  Тигильского муниципального района  на 2020 год и на плановый период  2021-2022 годов</vt:lpstr>
      <vt:lpstr>PowerPoint Presentation</vt:lpstr>
      <vt:lpstr>Структура межбюджетных трансфертов  бюджетам  сельских поселений на 2021 год.</vt:lpstr>
      <vt:lpstr>PowerPoint Presentation</vt:lpstr>
      <vt:lpstr>PowerPoint Presentation</vt:lpstr>
      <vt:lpstr>Глоссарий</vt:lpstr>
      <vt:lpstr>•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 Дотации – межбюджетные трансферты, предоставляемые на безвозмездной основе без установления направлений и (или) условий их использования. • Субсидии –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 • Субвенции – денежные средства, предоставляемые местным бюджетам на выполнение переданных полномочий государственных органов власти. •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 Условно утвержденные расходы ‐ не распределенные в плановом периоде в соответствии с классификацией расходов бюджетов бюджетные ассигнования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 Главный администратор доходов бюджета ‐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бюджета.</vt:lpstr>
      <vt:lpstr>• Главный распорядитель бюджетных средств (ГРБС) ‐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 • Государственная программа ‐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 экономического развития и безопасности. • Межбюджетные отношения ‐ взаимоотношения между публично‐правовыми образованиями по вопросам осуществления бюджетного процесса. •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vt:lpstr>
      <vt:lpstr>• Бюджетные обязательства ‐ расходные обязательства, подлежащие исполнению в соответствующем финансовом году. • Денежные обязательства ‐ 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 • Бюджетная роспись ‐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 • Источники финансирования дефицита бюджета ‐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апреля 1926 года образован Тигильский район</dc:title>
  <dc:creator>Image v2.0</dc:creator>
  <cp:lastModifiedBy>Microsoft Office User</cp:lastModifiedBy>
  <cp:revision>588</cp:revision>
  <cp:lastPrinted>2017-11-29T06:40:07Z</cp:lastPrinted>
  <dcterms:created xsi:type="dcterms:W3CDTF">2011-03-26T04:14:03Z</dcterms:created>
  <dcterms:modified xsi:type="dcterms:W3CDTF">2020-12-30T05:10:55Z</dcterms:modified>
</cp:coreProperties>
</file>