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4" r:id="rId3"/>
    <p:sldId id="265" r:id="rId4"/>
    <p:sldId id="266" r:id="rId5"/>
    <p:sldId id="276" r:id="rId6"/>
    <p:sldId id="267" r:id="rId7"/>
    <p:sldId id="268" r:id="rId8"/>
    <p:sldId id="269" r:id="rId9"/>
    <p:sldId id="270" r:id="rId10"/>
    <p:sldId id="271" r:id="rId11"/>
    <p:sldId id="273" r:id="rId12"/>
    <p:sldId id="272" r:id="rId13"/>
    <p:sldId id="274" r:id="rId14"/>
    <p:sldId id="275" r:id="rId15"/>
    <p:sldId id="280" r:id="rId16"/>
    <p:sldId id="279" r:id="rId17"/>
    <p:sldId id="278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4">
          <p15:clr>
            <a:srgbClr val="A4A3A4"/>
          </p15:clr>
        </p15:guide>
        <p15:guide id="2" orient="horz" pos="3026">
          <p15:clr>
            <a:srgbClr val="A4A3A4"/>
          </p15:clr>
        </p15:guide>
        <p15:guide id="3" orient="horz" pos="441">
          <p15:clr>
            <a:srgbClr val="A4A3A4"/>
          </p15:clr>
        </p15:guide>
        <p15:guide id="4" orient="horz" pos="1030">
          <p15:clr>
            <a:srgbClr val="A4A3A4"/>
          </p15:clr>
        </p15:guide>
        <p15:guide id="5" pos="204">
          <p15:clr>
            <a:srgbClr val="A4A3A4"/>
          </p15:clr>
        </p15:guide>
        <p15:guide id="6" pos="5556">
          <p15:clr>
            <a:srgbClr val="A4A3A4"/>
          </p15:clr>
        </p15:guide>
        <p15:guide id="7" pos="3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8CC5"/>
    <a:srgbClr val="6E41BF"/>
    <a:srgbClr val="38BEA8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2" y="-372"/>
      </p:cViewPr>
      <p:guideLst>
        <p:guide orient="horz" pos="214"/>
        <p:guide orient="horz" pos="3026"/>
        <p:guide orient="horz" pos="441"/>
        <p:guide orient="horz" pos="1030"/>
        <p:guide pos="204"/>
        <p:guide pos="5556"/>
        <p:guide pos="3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loginova-on\Desktop\&#1082;%20&#1073;&#1102;&#1076;&#1078;&#1077;&#1090;&#1091;%20&#1076;&#1083;&#1103;%20&#1075;&#1088;&#1072;&#1078;&#1076;&#1072;&#1085;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4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5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loginova-on\Desktop\&#1082;%20&#1073;&#1102;&#1076;&#1078;&#1077;&#1090;&#1091;%20&#1076;&#1083;&#1103;%20&#1075;&#1088;&#1072;&#1078;&#1076;&#1072;&#1085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loginova-on\Desktop\&#1082;%20&#1073;&#1102;&#1076;&#1078;&#1077;&#1090;&#1091;%20&#1076;&#1083;&#1103;%20&#1075;&#1088;&#1072;&#1078;&#1076;&#1072;&#1085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loginova-on\Desktop\&#1082;%20&#1073;&#1102;&#1076;&#1078;&#1077;&#1090;&#1091;%20&#1076;&#1083;&#1103;%20&#1075;&#1088;&#1072;&#1078;&#1076;&#1072;&#1085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../embeddings/oleObject1.bin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C:\Users\loginova-on\Desktop\&#1082;%20&#1073;&#1102;&#1076;&#1078;&#1077;&#1090;&#1091;%20&#1076;&#1083;&#1103;%20&#1075;&#1088;&#1072;&#1078;&#1076;&#1072;&#1085;.xlsx" TargetMode="External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9847111004760153E-2"/>
          <c:y val="0.25467322802912967"/>
          <c:w val="0.71169560430517897"/>
          <c:h val="0.5919767084703007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ysClr val="window" lastClr="FFFF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51-4E68-BC9F-DFD2CBBB1A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Доходы!$D$4:$F$4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Доходы!$D$16:$F$16</c:f>
              <c:numCache>
                <c:formatCode>0.000</c:formatCode>
                <c:ptCount val="3"/>
                <c:pt idx="0">
                  <c:v>892.38646683000002</c:v>
                </c:pt>
                <c:pt idx="1">
                  <c:v>868.30808846999992</c:v>
                </c:pt>
                <c:pt idx="2">
                  <c:v>853.42820846999996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451-4E68-BC9F-DFD2CBBB1A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149312"/>
        <c:axId val="35150848"/>
      </c:barChart>
      <c:catAx>
        <c:axId val="35149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defRPr>
            </a:pPr>
            <a:endParaRPr lang="ru-RU"/>
          </a:p>
        </c:txPr>
        <c:crossAx val="35150848"/>
        <c:crosses val="autoZero"/>
        <c:auto val="1"/>
        <c:lblAlgn val="ctr"/>
        <c:lblOffset val="100"/>
        <c:noMultiLvlLbl val="0"/>
      </c:catAx>
      <c:valAx>
        <c:axId val="35150848"/>
        <c:scaling>
          <c:orientation val="minMax"/>
        </c:scaling>
        <c:delete val="1"/>
        <c:axPos val="l"/>
        <c:numFmt formatCode="0.000" sourceLinked="1"/>
        <c:majorTickMark val="out"/>
        <c:minorTickMark val="none"/>
        <c:tickLblPos val="nextTo"/>
        <c:crossAx val="35149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555E-2"/>
          <c:y val="0.10185185185185185"/>
          <c:w val="0.93888888888888888"/>
          <c:h val="0.729082093904928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</c:spPr>
          <c:invertIfNegative val="0"/>
          <c:dLbls>
            <c:dLbl>
              <c:idx val="0"/>
              <c:layout>
                <c:manualLayout>
                  <c:x val="2.7775590551181104E-3"/>
                  <c:y val="-2.02898075240594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779E-3"/>
                  <c:y val="-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333333333332309E-3"/>
                  <c:y val="-2.3148148148148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'Расходы по МП'!$C$23:$C$25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'Расходы по МП'!$D$23:$D$25</c:f>
              <c:numCache>
                <c:formatCode>General</c:formatCode>
                <c:ptCount val="3"/>
                <c:pt idx="0">
                  <c:v>94.838999999999999</c:v>
                </c:pt>
                <c:pt idx="1">
                  <c:v>64.132000000000005</c:v>
                </c:pt>
                <c:pt idx="2">
                  <c:v>64.47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580224"/>
        <c:axId val="84581760"/>
      </c:barChart>
      <c:catAx>
        <c:axId val="8458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defRPr>
            </a:pPr>
            <a:endParaRPr lang="ru-RU"/>
          </a:p>
        </c:txPr>
        <c:crossAx val="84581760"/>
        <c:crosses val="autoZero"/>
        <c:auto val="1"/>
        <c:lblAlgn val="ctr"/>
        <c:lblOffset val="100"/>
        <c:noMultiLvlLbl val="0"/>
      </c:catAx>
      <c:valAx>
        <c:axId val="845817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4580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8BEA8"/>
              </a:solidFill>
            </c:spPr>
          </c:dPt>
          <c:dPt>
            <c:idx val="1"/>
            <c:bubble3D val="0"/>
            <c:explosion val="8"/>
            <c:spPr>
              <a:solidFill>
                <a:srgbClr val="398CC5"/>
              </a:solidFill>
            </c:spPr>
          </c:dPt>
          <c:dPt>
            <c:idx val="2"/>
            <c:bubble3D val="0"/>
            <c:explosion val="6"/>
            <c:spPr>
              <a:solidFill>
                <a:srgbClr val="6E41BF"/>
              </a:solidFill>
            </c:spPr>
          </c:dPt>
          <c:val>
            <c:numRef>
              <c:f>'Расходы по МП'!$D$28:$D$30</c:f>
              <c:numCache>
                <c:formatCode>General</c:formatCode>
                <c:ptCount val="3"/>
                <c:pt idx="0">
                  <c:v>52.404000000000003</c:v>
                </c:pt>
                <c:pt idx="1">
                  <c:v>11.403</c:v>
                </c:pt>
                <c:pt idx="2">
                  <c:v>31.032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explosion val="6"/>
          <c:dPt>
            <c:idx val="0"/>
            <c:bubble3D val="0"/>
            <c:explosion val="2"/>
            <c:spPr>
              <a:solidFill>
                <a:srgbClr val="6E41B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05-4308-B545-BE1E954B2C74}"/>
              </c:ext>
            </c:extLst>
          </c:dPt>
          <c:dPt>
            <c:idx val="1"/>
            <c:bubble3D val="0"/>
            <c:spPr>
              <a:solidFill>
                <a:srgbClr val="38BEA8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05-4308-B545-BE1E954B2C74}"/>
              </c:ext>
            </c:extLst>
          </c:dPt>
          <c:dPt>
            <c:idx val="2"/>
            <c:bubble3D val="0"/>
            <c:spPr>
              <a:solidFill>
                <a:srgbClr val="398CC5"/>
              </a:solidFill>
              <a:ln w="0" cap="rnd"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05-4308-B545-BE1E954B2C74}"/>
              </c:ext>
            </c:extLst>
          </c:dPt>
          <c:cat>
            <c:strRef>
              <c:f>Доходы!$H$9:$H$11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Доходы!$I$9:$I$11</c:f>
              <c:numCache>
                <c:formatCode>0.0%</c:formatCode>
                <c:ptCount val="3"/>
                <c:pt idx="0">
                  <c:v>0.13380189462548889</c:v>
                </c:pt>
                <c:pt idx="1">
                  <c:v>4.037208243193053E-3</c:v>
                </c:pt>
                <c:pt idx="2">
                  <c:v>0.86216089713131816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E05-4308-B545-BE1E954B2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583839890805785"/>
          <c:y val="6.1155894561459263E-2"/>
          <c:w val="0.54832320218388431"/>
          <c:h val="0.83182128995598703"/>
        </c:manualLayout>
      </c:layout>
      <c:doughnut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rgbClr val="6E41B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69-4FDF-AC67-28EDF89F87D3}"/>
              </c:ext>
            </c:extLst>
          </c:dPt>
          <c:dPt>
            <c:idx val="1"/>
            <c:bubble3D val="0"/>
            <c:spPr>
              <a:solidFill>
                <a:srgbClr val="38BEA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69-4FDF-AC67-28EDF89F87D3}"/>
              </c:ext>
            </c:extLst>
          </c:dPt>
          <c:dPt>
            <c:idx val="2"/>
            <c:bubble3D val="0"/>
            <c:spPr>
              <a:solidFill>
                <a:srgbClr val="398CC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369-4FDF-AC67-28EDF89F87D3}"/>
              </c:ext>
            </c:extLst>
          </c:dPt>
          <c:cat>
            <c:strRef>
              <c:f>Доходы!$H$9:$H$11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Доходы!$J$9:$J$11</c:f>
              <c:numCache>
                <c:formatCode>0.0%</c:formatCode>
                <c:ptCount val="3"/>
                <c:pt idx="0">
                  <c:v>0.14495431019395444</c:v>
                </c:pt>
                <c:pt idx="1">
                  <c:v>4.1491609347417422E-3</c:v>
                </c:pt>
                <c:pt idx="2">
                  <c:v>0.85089652887130396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369-4FDF-AC67-28EDF89F8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827118167425841"/>
          <c:y val="5.5066693260555279E-2"/>
          <c:w val="0.60141147511387627"/>
          <c:h val="0.85839993161571504"/>
        </c:manualLayout>
      </c:layout>
      <c:doughnut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rgbClr val="6E41B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2D-4782-ADDC-13C5CEE13D39}"/>
              </c:ext>
            </c:extLst>
          </c:dPt>
          <c:dPt>
            <c:idx val="1"/>
            <c:bubble3D val="0"/>
            <c:spPr>
              <a:solidFill>
                <a:srgbClr val="38BEA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52D-4782-ADDC-13C5CEE13D39}"/>
              </c:ext>
            </c:extLst>
          </c:dPt>
          <c:dPt>
            <c:idx val="2"/>
            <c:bubble3D val="0"/>
            <c:spPr>
              <a:solidFill>
                <a:srgbClr val="398CC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52D-4782-ADDC-13C5CEE13D39}"/>
              </c:ext>
            </c:extLst>
          </c:dPt>
          <c:cat>
            <c:strRef>
              <c:f>Доходы!$H$9:$H$11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Доходы!$K$9:$K$11</c:f>
              <c:numCache>
                <c:formatCode>0.0%</c:formatCode>
                <c:ptCount val="3"/>
                <c:pt idx="0">
                  <c:v>0.15575416734619529</c:v>
                </c:pt>
                <c:pt idx="1">
                  <c:v>4.1043288295797287E-3</c:v>
                </c:pt>
                <c:pt idx="2">
                  <c:v>0.84014150382422492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52D-4782-ADDC-13C5CEE13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explosion val="9"/>
          <c:dPt>
            <c:idx val="0"/>
            <c:bubble3D val="0"/>
            <c:explosion val="6"/>
            <c:spPr>
              <a:solidFill>
                <a:srgbClr val="6E41B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18-439A-84F0-D4A7F82CB62D}"/>
              </c:ext>
            </c:extLst>
          </c:dPt>
          <c:dPt>
            <c:idx val="1"/>
            <c:bubble3D val="0"/>
            <c:explosion val="1"/>
            <c:spPr>
              <a:solidFill>
                <a:srgbClr val="398CC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18-439A-84F0-D4A7F82CB62D}"/>
              </c:ext>
            </c:extLst>
          </c:dPt>
          <c:dPt>
            <c:idx val="2"/>
            <c:bubble3D val="0"/>
            <c:explosion val="7"/>
            <c:spPr>
              <a:solidFill>
                <a:srgbClr val="38BEA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518-439A-84F0-D4A7F82CB62D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518-439A-84F0-D4A7F82CB62D}"/>
              </c:ext>
            </c:extLst>
          </c:dPt>
          <c:dLbls>
            <c:delete val="1"/>
          </c:dLbls>
          <c:cat>
            <c:strRef>
              <c:f>Доходы!$C$6:$C$9</c:f>
              <c:strCache>
                <c:ptCount val="4"/>
                <c:pt idx="0">
                  <c:v>НАЛОГИ НА ПРИБЫЛЬ, ДОХОДЫ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Доходы!$D$6:$D$9</c:f>
              <c:numCache>
                <c:formatCode>###\ ###\ ###\ ##0.00000</c:formatCode>
                <c:ptCount val="4"/>
                <c:pt idx="0">
                  <c:v>95656</c:v>
                </c:pt>
                <c:pt idx="1">
                  <c:v>15951</c:v>
                </c:pt>
                <c:pt idx="2">
                  <c:v>6707</c:v>
                </c:pt>
                <c:pt idx="3">
                  <c:v>1089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518-439A-84F0-D4A7F82CB6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71"/>
        <c:holeSize val="65"/>
      </c:doughnut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explosion val="9"/>
          <c:dPt>
            <c:idx val="0"/>
            <c:bubble3D val="0"/>
            <c:explosion val="2"/>
            <c:spPr>
              <a:solidFill>
                <a:srgbClr val="38BEA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33-4C78-90DA-F222058CC508}"/>
              </c:ext>
            </c:extLst>
          </c:dPt>
          <c:dPt>
            <c:idx val="1"/>
            <c:bubble3D val="0"/>
            <c:explosion val="7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33-4C78-90DA-F222058CC508}"/>
              </c:ext>
            </c:extLst>
          </c:dPt>
          <c:dPt>
            <c:idx val="2"/>
            <c:bubble3D val="0"/>
            <c:explosion val="14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33-4C78-90DA-F222058CC508}"/>
              </c:ext>
            </c:extLst>
          </c:dPt>
          <c:dPt>
            <c:idx val="3"/>
            <c:bubble3D val="0"/>
            <c:explosion val="8"/>
            <c:spPr>
              <a:solidFill>
                <a:srgbClr val="6E41B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F33-4C78-90DA-F222058CC508}"/>
              </c:ext>
            </c:extLst>
          </c:dPt>
          <c:dPt>
            <c:idx val="4"/>
            <c:bubble3D val="0"/>
            <c:explosion val="2"/>
            <c:spPr>
              <a:solidFill>
                <a:srgbClr val="398CC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F33-4C78-90DA-F222058CC508}"/>
              </c:ext>
            </c:extLst>
          </c:dPt>
          <c:cat>
            <c:strRef>
              <c:f>'[Диаграмма в Microsoft PowerPoint]Доходы'!$C$10:$C$14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</c:strCache>
            </c:strRef>
          </c:cat>
          <c:val>
            <c:numRef>
              <c:f>'[Диаграмма в Microsoft PowerPoint]Доходы'!$D$10:$D$14</c:f>
              <c:numCache>
                <c:formatCode>###\ ###\ ###\ ##0.00000</c:formatCode>
                <c:ptCount val="5"/>
                <c:pt idx="0">
                  <c:v>1174</c:v>
                </c:pt>
                <c:pt idx="1">
                  <c:v>580</c:v>
                </c:pt>
                <c:pt idx="2">
                  <c:v>398.75</c:v>
                </c:pt>
                <c:pt idx="3">
                  <c:v>350</c:v>
                </c:pt>
                <c:pt idx="4">
                  <c:v>1100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F33-4C78-90DA-F222058CC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3"/>
      </c:doughnut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398CC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0B-4329-9895-FB4088A39474}"/>
              </c:ext>
            </c:extLst>
          </c:dPt>
          <c:dPt>
            <c:idx val="1"/>
            <c:bubble3D val="0"/>
            <c:spPr>
              <a:solidFill>
                <a:srgbClr val="6E41B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0B-4329-9895-FB4088A39474}"/>
              </c:ext>
            </c:extLst>
          </c:dPt>
          <c:dPt>
            <c:idx val="2"/>
            <c:bubble3D val="0"/>
            <c:explosion val="6"/>
            <c:spPr>
              <a:solidFill>
                <a:srgbClr val="38BEA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E0B-4329-9895-FB4088A39474}"/>
              </c:ext>
            </c:extLst>
          </c:dPt>
          <c:dPt>
            <c:idx val="3"/>
            <c:bubble3D val="0"/>
            <c:explosion val="9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E0B-4329-9895-FB4088A39474}"/>
              </c:ext>
            </c:extLst>
          </c:dPt>
          <c:cat>
            <c:strRef>
              <c:f>Доходы!$C$46:$C$49</c:f>
              <c:strCache>
                <c:ptCount val="4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Доходы!$D$46:$D$49</c:f>
              <c:numCache>
                <c:formatCode>General</c:formatCode>
                <c:ptCount val="4"/>
                <c:pt idx="0">
                  <c:v>449.46594135999999</c:v>
                </c:pt>
                <c:pt idx="1">
                  <c:v>180.94965599999998</c:v>
                </c:pt>
                <c:pt idx="2">
                  <c:v>122.098557</c:v>
                </c:pt>
                <c:pt idx="3">
                  <c:v>16.866562470000002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E0B-4329-9895-FB4088A39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9847111004760153E-2"/>
          <c:y val="0.25467322802912967"/>
          <c:w val="0.71169560430517897"/>
          <c:h val="0.5919767084703007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ysClr val="window" lastClr="FFFF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3C-45B2-999E-25F5A56508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Доходы!$D$4:$F$4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Доходы!$D$16:$F$16</c:f>
              <c:numCache>
                <c:formatCode>0.000</c:formatCode>
                <c:ptCount val="3"/>
                <c:pt idx="0">
                  <c:v>892.38646683000002</c:v>
                </c:pt>
                <c:pt idx="1">
                  <c:v>868.30808846999992</c:v>
                </c:pt>
                <c:pt idx="2">
                  <c:v>853.42820846999996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3C-45B2-999E-25F5A56508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251520"/>
        <c:axId val="36286848"/>
      </c:barChart>
      <c:catAx>
        <c:axId val="36251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defRPr>
            </a:pPr>
            <a:endParaRPr lang="ru-RU"/>
          </a:p>
        </c:txPr>
        <c:crossAx val="36286848"/>
        <c:crosses val="autoZero"/>
        <c:auto val="1"/>
        <c:lblAlgn val="ctr"/>
        <c:lblOffset val="100"/>
        <c:noMultiLvlLbl val="0"/>
      </c:catAx>
      <c:valAx>
        <c:axId val="36286848"/>
        <c:scaling>
          <c:orientation val="minMax"/>
        </c:scaling>
        <c:delete val="1"/>
        <c:axPos val="l"/>
        <c:numFmt formatCode="0.000" sourceLinked="1"/>
        <c:majorTickMark val="out"/>
        <c:minorTickMark val="none"/>
        <c:tickLblPos val="nextTo"/>
        <c:crossAx val="36251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126167185992831"/>
          <c:y val="0"/>
          <c:w val="0.6086318809851865"/>
          <c:h val="1"/>
        </c:manualLayout>
      </c:layout>
      <c:barChart>
        <c:barDir val="bar"/>
        <c:grouping val="clustered"/>
        <c:varyColors val="0"/>
        <c:ser>
          <c:idx val="0"/>
          <c:order val="0"/>
          <c:spPr>
            <a:noFill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'Расходы по разделам'!$A$6:$A$11</c:f>
              <c:strCache>
                <c:ptCount val="6"/>
                <c:pt idx="0">
                  <c:v>Образование</c:v>
                </c:pt>
                <c:pt idx="1">
                  <c:v>Общегосударственные вопросы</c:v>
                </c:pt>
                <c:pt idx="2">
                  <c:v>Межбюджетные трансферты </c:v>
                </c:pt>
                <c:pt idx="3">
                  <c:v>Культура, кинематография</c:v>
                </c:pt>
                <c:pt idx="4">
                  <c:v>Социальная политика</c:v>
                </c:pt>
                <c:pt idx="5">
                  <c:v>Прочее</c:v>
                </c:pt>
              </c:strCache>
            </c:strRef>
          </c:cat>
          <c:val>
            <c:numRef>
              <c:f>'Расходы по разделам'!$D$6:$D$11</c:f>
              <c:numCache>
                <c:formatCode>0.000</c:formatCode>
                <c:ptCount val="6"/>
                <c:pt idx="0">
                  <c:v>531.77349643000002</c:v>
                </c:pt>
                <c:pt idx="1">
                  <c:v>115.70567532999999</c:v>
                </c:pt>
                <c:pt idx="2">
                  <c:v>81.43815364000001</c:v>
                </c:pt>
                <c:pt idx="3">
                  <c:v>80.708519870000003</c:v>
                </c:pt>
                <c:pt idx="4">
                  <c:v>71.66475208</c:v>
                </c:pt>
                <c:pt idx="5">
                  <c:v>11.095869480000001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06-4DED-8B4E-690AF13A9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32658944"/>
        <c:axId val="32660480"/>
      </c:barChart>
      <c:catAx>
        <c:axId val="3265894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32660480"/>
        <c:crosses val="autoZero"/>
        <c:auto val="1"/>
        <c:lblAlgn val="ctr"/>
        <c:lblOffset val="100"/>
        <c:noMultiLvlLbl val="0"/>
      </c:catAx>
      <c:valAx>
        <c:axId val="32660480"/>
        <c:scaling>
          <c:orientation val="minMax"/>
        </c:scaling>
        <c:delete val="1"/>
        <c:axPos val="t"/>
        <c:numFmt formatCode="0.000" sourceLinked="1"/>
        <c:majorTickMark val="out"/>
        <c:minorTickMark val="none"/>
        <c:tickLblPos val="nextTo"/>
        <c:crossAx val="32658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0.09995</cdr:x>
      <cdr:y>0.31373</cdr:y>
    </cdr:from>
    <cdr:to>
      <cdr:x>0.18745</cdr:x>
      <cdr:y>0.84314</cdr:y>
    </cdr:to>
    <cdr:sp macro="" textlink="">
      <cdr:nvSpPr>
        <cdr:cNvPr id="2" name="Прямоугольник с двумя скругленными соседними углами 1"/>
        <cdr:cNvSpPr/>
      </cdr:nvSpPr>
      <cdr:spPr>
        <a:xfrm xmlns:a="http://schemas.openxmlformats.org/drawingml/2006/main">
          <a:off x="575742" y="1152128"/>
          <a:ext cx="504056" cy="1944216"/>
        </a:xfrm>
        <a:prstGeom xmlns:a="http://schemas.openxmlformats.org/drawingml/2006/main" prst="round2SameRect">
          <a:avLst>
            <a:gd name="adj1" fmla="val 41980"/>
            <a:gd name="adj2" fmla="val 0"/>
          </a:avLst>
        </a:prstGeom>
        <a:solidFill xmlns:a="http://schemas.openxmlformats.org/drawingml/2006/main">
          <a:srgbClr val="6E41B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0.33746</cdr:x>
      <cdr:y>0.5098</cdr:y>
    </cdr:from>
    <cdr:to>
      <cdr:x>0.42497</cdr:x>
      <cdr:y>0.84314</cdr:y>
    </cdr:to>
    <cdr:sp macro="" textlink="">
      <cdr:nvSpPr>
        <cdr:cNvPr id="3" name="Прямоугольник с двумя скругленными соседними углами 2"/>
        <cdr:cNvSpPr/>
      </cdr:nvSpPr>
      <cdr:spPr>
        <a:xfrm xmlns:a="http://schemas.openxmlformats.org/drawingml/2006/main">
          <a:off x="1943894" y="1872208"/>
          <a:ext cx="504056" cy="1224136"/>
        </a:xfrm>
        <a:prstGeom xmlns:a="http://schemas.openxmlformats.org/drawingml/2006/main" prst="round2SameRect">
          <a:avLst>
            <a:gd name="adj1" fmla="val 41980"/>
            <a:gd name="adj2" fmla="val 0"/>
          </a:avLst>
        </a:prstGeom>
        <a:solidFill xmlns:a="http://schemas.openxmlformats.org/drawingml/2006/main">
          <a:srgbClr val="398CC5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0.58428</cdr:x>
      <cdr:y>0.64706</cdr:y>
    </cdr:from>
    <cdr:to>
      <cdr:x>0.67178</cdr:x>
      <cdr:y>0.84314</cdr:y>
    </cdr:to>
    <cdr:sp macro="" textlink="">
      <cdr:nvSpPr>
        <cdr:cNvPr id="4" name="Прямоугольник с двумя скругленными соседними углами 3"/>
        <cdr:cNvSpPr/>
      </cdr:nvSpPr>
      <cdr:spPr>
        <a:xfrm xmlns:a="http://schemas.openxmlformats.org/drawingml/2006/main">
          <a:off x="3365625" y="2376264"/>
          <a:ext cx="504056" cy="720080"/>
        </a:xfrm>
        <a:prstGeom xmlns:a="http://schemas.openxmlformats.org/drawingml/2006/main" prst="round2SameRect">
          <a:avLst>
            <a:gd name="adj1" fmla="val 41980"/>
            <a:gd name="adj2" fmla="val 0"/>
          </a:avLst>
        </a:prstGeom>
        <a:solidFill xmlns:a="http://schemas.openxmlformats.org/drawingml/2006/main">
          <a:srgbClr val="38BEA8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0.13892</cdr:x>
      <cdr:y>0.15675</cdr:y>
    </cdr:from>
    <cdr:to>
      <cdr:x>0.36246</cdr:x>
      <cdr:y>0.40273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800207" y="575667"/>
          <a:ext cx="1287703" cy="903326"/>
        </a:xfrm>
        <a:custGeom xmlns:a="http://schemas.openxmlformats.org/drawingml/2006/main">
          <a:avLst/>
          <a:gdLst>
            <a:gd name="connsiteX0" fmla="*/ 0 w 1431093"/>
            <a:gd name="connsiteY0" fmla="*/ 0 h 1368152"/>
            <a:gd name="connsiteX1" fmla="*/ 1431093 w 1431093"/>
            <a:gd name="connsiteY1" fmla="*/ 0 h 1368152"/>
            <a:gd name="connsiteX2" fmla="*/ 1431093 w 1431093"/>
            <a:gd name="connsiteY2" fmla="*/ 1368152 h 1368152"/>
            <a:gd name="connsiteX3" fmla="*/ 0 w 1431093"/>
            <a:gd name="connsiteY3" fmla="*/ 1368152 h 1368152"/>
            <a:gd name="connsiteX4" fmla="*/ 0 w 1431093"/>
            <a:gd name="connsiteY4" fmla="*/ 0 h 1368152"/>
            <a:gd name="connsiteX0" fmla="*/ 0 w 1431093"/>
            <a:gd name="connsiteY0" fmla="*/ 0 h 1368152"/>
            <a:gd name="connsiteX1" fmla="*/ 1431093 w 1431093"/>
            <a:gd name="connsiteY1" fmla="*/ 0 h 1368152"/>
            <a:gd name="connsiteX2" fmla="*/ 1431093 w 1431093"/>
            <a:gd name="connsiteY2" fmla="*/ 1368152 h 1368152"/>
            <a:gd name="connsiteX3" fmla="*/ 0 w 1431093"/>
            <a:gd name="connsiteY3" fmla="*/ 0 h 1368152"/>
            <a:gd name="connsiteX0" fmla="*/ 1431093 w 1522533"/>
            <a:gd name="connsiteY0" fmla="*/ 1368152 h 1459592"/>
            <a:gd name="connsiteX1" fmla="*/ 0 w 1522533"/>
            <a:gd name="connsiteY1" fmla="*/ 0 h 1459592"/>
            <a:gd name="connsiteX2" fmla="*/ 1431093 w 1522533"/>
            <a:gd name="connsiteY2" fmla="*/ 0 h 1459592"/>
            <a:gd name="connsiteX3" fmla="*/ 1522533 w 1522533"/>
            <a:gd name="connsiteY3" fmla="*/ 1459592 h 1459592"/>
            <a:gd name="connsiteX0" fmla="*/ 27595 w 1522533"/>
            <a:gd name="connsiteY0" fmla="*/ 400589 h 1459592"/>
            <a:gd name="connsiteX1" fmla="*/ 0 w 1522533"/>
            <a:gd name="connsiteY1" fmla="*/ 0 h 1459592"/>
            <a:gd name="connsiteX2" fmla="*/ 1431093 w 1522533"/>
            <a:gd name="connsiteY2" fmla="*/ 0 h 1459592"/>
            <a:gd name="connsiteX3" fmla="*/ 1522533 w 1522533"/>
            <a:gd name="connsiteY3" fmla="*/ 1459592 h 1459592"/>
            <a:gd name="connsiteX0" fmla="*/ 6330 w 1522533"/>
            <a:gd name="connsiteY0" fmla="*/ 411221 h 1459592"/>
            <a:gd name="connsiteX1" fmla="*/ 0 w 1522533"/>
            <a:gd name="connsiteY1" fmla="*/ 0 h 1459592"/>
            <a:gd name="connsiteX2" fmla="*/ 1431093 w 1522533"/>
            <a:gd name="connsiteY2" fmla="*/ 0 h 1459592"/>
            <a:gd name="connsiteX3" fmla="*/ 1522533 w 1522533"/>
            <a:gd name="connsiteY3" fmla="*/ 1459592 h 1459592"/>
            <a:gd name="connsiteX0" fmla="*/ 6330 w 1431093"/>
            <a:gd name="connsiteY0" fmla="*/ 411221 h 949229"/>
            <a:gd name="connsiteX1" fmla="*/ 0 w 1431093"/>
            <a:gd name="connsiteY1" fmla="*/ 0 h 949229"/>
            <a:gd name="connsiteX2" fmla="*/ 1431093 w 1431093"/>
            <a:gd name="connsiteY2" fmla="*/ 0 h 949229"/>
            <a:gd name="connsiteX3" fmla="*/ 1299249 w 1431093"/>
            <a:gd name="connsiteY3" fmla="*/ 949229 h 949229"/>
            <a:gd name="connsiteX0" fmla="*/ 6330 w 1431093"/>
            <a:gd name="connsiteY0" fmla="*/ 411221 h 1119350"/>
            <a:gd name="connsiteX1" fmla="*/ 0 w 1431093"/>
            <a:gd name="connsiteY1" fmla="*/ 0 h 1119350"/>
            <a:gd name="connsiteX2" fmla="*/ 1431093 w 1431093"/>
            <a:gd name="connsiteY2" fmla="*/ 0 h 1119350"/>
            <a:gd name="connsiteX3" fmla="*/ 1426839 w 1431093"/>
            <a:gd name="connsiteY3" fmla="*/ 1119350 h 1119350"/>
            <a:gd name="connsiteX0" fmla="*/ 6330 w 1431093"/>
            <a:gd name="connsiteY0" fmla="*/ 332170 h 1119350"/>
            <a:gd name="connsiteX1" fmla="*/ 0 w 1431093"/>
            <a:gd name="connsiteY1" fmla="*/ 0 h 1119350"/>
            <a:gd name="connsiteX2" fmla="*/ 1431093 w 1431093"/>
            <a:gd name="connsiteY2" fmla="*/ 0 h 1119350"/>
            <a:gd name="connsiteX3" fmla="*/ 1426839 w 1431093"/>
            <a:gd name="connsiteY3" fmla="*/ 1119350 h 1119350"/>
            <a:gd name="connsiteX0" fmla="*/ 6330 w 1431093"/>
            <a:gd name="connsiteY0" fmla="*/ 345345 h 1119350"/>
            <a:gd name="connsiteX1" fmla="*/ 0 w 1431093"/>
            <a:gd name="connsiteY1" fmla="*/ 0 h 1119350"/>
            <a:gd name="connsiteX2" fmla="*/ 1431093 w 1431093"/>
            <a:gd name="connsiteY2" fmla="*/ 0 h 1119350"/>
            <a:gd name="connsiteX3" fmla="*/ 1426839 w 1431093"/>
            <a:gd name="connsiteY3" fmla="*/ 1119350 h 1119350"/>
            <a:gd name="connsiteX0" fmla="*/ 6330 w 1431093"/>
            <a:gd name="connsiteY0" fmla="*/ 345345 h 1119350"/>
            <a:gd name="connsiteX1" fmla="*/ 0 w 1431093"/>
            <a:gd name="connsiteY1" fmla="*/ 0 h 1119350"/>
            <a:gd name="connsiteX2" fmla="*/ 1431093 w 1431093"/>
            <a:gd name="connsiteY2" fmla="*/ 0 h 1119350"/>
            <a:gd name="connsiteX3" fmla="*/ 1426839 w 1431093"/>
            <a:gd name="connsiteY3" fmla="*/ 1119350 h 1119350"/>
            <a:gd name="connsiteX0" fmla="*/ 606 w 1431719"/>
            <a:gd name="connsiteY0" fmla="*/ 353214 h 1119350"/>
            <a:gd name="connsiteX1" fmla="*/ 626 w 1431719"/>
            <a:gd name="connsiteY1" fmla="*/ 0 h 1119350"/>
            <a:gd name="connsiteX2" fmla="*/ 1431719 w 1431719"/>
            <a:gd name="connsiteY2" fmla="*/ 0 h 1119350"/>
            <a:gd name="connsiteX3" fmla="*/ 1427465 w 1431719"/>
            <a:gd name="connsiteY3" fmla="*/ 1119350 h 111935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1431719" h="1119350">
              <a:moveTo>
                <a:pt x="606" y="353214"/>
              </a:moveTo>
              <a:cubicBezTo>
                <a:pt x="-1504" y="159047"/>
                <a:pt x="2736" y="115115"/>
                <a:pt x="626" y="0"/>
              </a:cubicBezTo>
              <a:lnTo>
                <a:pt x="1431719" y="0"/>
              </a:lnTo>
              <a:cubicBezTo>
                <a:pt x="1431719" y="456051"/>
                <a:pt x="1427465" y="1119350"/>
                <a:pt x="1427465" y="1119350"/>
              </a:cubicBezTo>
            </a:path>
          </a:pathLst>
        </a:custGeom>
        <a:noFill xmlns:a="http://schemas.openxmlformats.org/drawingml/2006/main"/>
        <a:ln xmlns:a="http://schemas.openxmlformats.org/drawingml/2006/main" w="9525">
          <a:solidFill>
            <a:srgbClr val="6E41BF"/>
          </a:solidFill>
          <a:prstDash val="dash"/>
          <a:headEnd type="none" w="med" len="med"/>
          <a:tailEnd type="triangle" w="med" len="med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0.19996</cdr:x>
      <cdr:y>0.09804</cdr:y>
    </cdr:from>
    <cdr:to>
      <cdr:x>0.31542</cdr:x>
      <cdr:y>0.17647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51806" y="360040"/>
          <a:ext cx="66508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rgbClr val="6E41BF"/>
              </a:solidFill>
              <a:latin typeface="Arial Black" panose="020B0A04020102020204" pitchFamily="34" charset="0"/>
              <a:cs typeface="Arial" panose="020B0604020202020204" pitchFamily="34" charset="0"/>
            </a:rPr>
            <a:t>-2,7%</a:t>
          </a:r>
        </a:p>
      </cdr:txBody>
    </cdr:sp>
  </cdr:relSizeAnchor>
  <cdr:relSizeAnchor xmlns:cdr="http://schemas.openxmlformats.org/drawingml/2006/chartDrawing">
    <cdr:from>
      <cdr:x>0.39997</cdr:x>
      <cdr:y>0.31373</cdr:y>
    </cdr:from>
    <cdr:to>
      <cdr:x>0.62803</cdr:x>
      <cdr:y>0.5597</cdr:y>
    </cdr:to>
    <cdr:sp macro="" textlink="">
      <cdr:nvSpPr>
        <cdr:cNvPr id="7" name="Прямоугольник 4"/>
        <cdr:cNvSpPr/>
      </cdr:nvSpPr>
      <cdr:spPr>
        <a:xfrm xmlns:a="http://schemas.openxmlformats.org/drawingml/2006/main">
          <a:off x="2303934" y="1152128"/>
          <a:ext cx="1313719" cy="903326"/>
        </a:xfrm>
        <a:custGeom xmlns:a="http://schemas.openxmlformats.org/drawingml/2006/main">
          <a:avLst/>
          <a:gdLst>
            <a:gd name="connsiteX0" fmla="*/ 0 w 1431093"/>
            <a:gd name="connsiteY0" fmla="*/ 0 h 1368152"/>
            <a:gd name="connsiteX1" fmla="*/ 1431093 w 1431093"/>
            <a:gd name="connsiteY1" fmla="*/ 0 h 1368152"/>
            <a:gd name="connsiteX2" fmla="*/ 1431093 w 1431093"/>
            <a:gd name="connsiteY2" fmla="*/ 1368152 h 1368152"/>
            <a:gd name="connsiteX3" fmla="*/ 0 w 1431093"/>
            <a:gd name="connsiteY3" fmla="*/ 1368152 h 1368152"/>
            <a:gd name="connsiteX4" fmla="*/ 0 w 1431093"/>
            <a:gd name="connsiteY4" fmla="*/ 0 h 1368152"/>
            <a:gd name="connsiteX0" fmla="*/ 0 w 1431093"/>
            <a:gd name="connsiteY0" fmla="*/ 0 h 1368152"/>
            <a:gd name="connsiteX1" fmla="*/ 1431093 w 1431093"/>
            <a:gd name="connsiteY1" fmla="*/ 0 h 1368152"/>
            <a:gd name="connsiteX2" fmla="*/ 1431093 w 1431093"/>
            <a:gd name="connsiteY2" fmla="*/ 1368152 h 1368152"/>
            <a:gd name="connsiteX3" fmla="*/ 0 w 1431093"/>
            <a:gd name="connsiteY3" fmla="*/ 0 h 1368152"/>
            <a:gd name="connsiteX0" fmla="*/ 1431093 w 1522533"/>
            <a:gd name="connsiteY0" fmla="*/ 1368152 h 1459592"/>
            <a:gd name="connsiteX1" fmla="*/ 0 w 1522533"/>
            <a:gd name="connsiteY1" fmla="*/ 0 h 1459592"/>
            <a:gd name="connsiteX2" fmla="*/ 1431093 w 1522533"/>
            <a:gd name="connsiteY2" fmla="*/ 0 h 1459592"/>
            <a:gd name="connsiteX3" fmla="*/ 1522533 w 1522533"/>
            <a:gd name="connsiteY3" fmla="*/ 1459592 h 1459592"/>
            <a:gd name="connsiteX0" fmla="*/ 27595 w 1522533"/>
            <a:gd name="connsiteY0" fmla="*/ 400589 h 1459592"/>
            <a:gd name="connsiteX1" fmla="*/ 0 w 1522533"/>
            <a:gd name="connsiteY1" fmla="*/ 0 h 1459592"/>
            <a:gd name="connsiteX2" fmla="*/ 1431093 w 1522533"/>
            <a:gd name="connsiteY2" fmla="*/ 0 h 1459592"/>
            <a:gd name="connsiteX3" fmla="*/ 1522533 w 1522533"/>
            <a:gd name="connsiteY3" fmla="*/ 1459592 h 1459592"/>
            <a:gd name="connsiteX0" fmla="*/ 6330 w 1522533"/>
            <a:gd name="connsiteY0" fmla="*/ 411221 h 1459592"/>
            <a:gd name="connsiteX1" fmla="*/ 0 w 1522533"/>
            <a:gd name="connsiteY1" fmla="*/ 0 h 1459592"/>
            <a:gd name="connsiteX2" fmla="*/ 1431093 w 1522533"/>
            <a:gd name="connsiteY2" fmla="*/ 0 h 1459592"/>
            <a:gd name="connsiteX3" fmla="*/ 1522533 w 1522533"/>
            <a:gd name="connsiteY3" fmla="*/ 1459592 h 1459592"/>
            <a:gd name="connsiteX0" fmla="*/ 6330 w 1431093"/>
            <a:gd name="connsiteY0" fmla="*/ 411221 h 949229"/>
            <a:gd name="connsiteX1" fmla="*/ 0 w 1431093"/>
            <a:gd name="connsiteY1" fmla="*/ 0 h 949229"/>
            <a:gd name="connsiteX2" fmla="*/ 1431093 w 1431093"/>
            <a:gd name="connsiteY2" fmla="*/ 0 h 949229"/>
            <a:gd name="connsiteX3" fmla="*/ 1299249 w 1431093"/>
            <a:gd name="connsiteY3" fmla="*/ 949229 h 949229"/>
            <a:gd name="connsiteX0" fmla="*/ 6330 w 1431093"/>
            <a:gd name="connsiteY0" fmla="*/ 411221 h 1119350"/>
            <a:gd name="connsiteX1" fmla="*/ 0 w 1431093"/>
            <a:gd name="connsiteY1" fmla="*/ 0 h 1119350"/>
            <a:gd name="connsiteX2" fmla="*/ 1431093 w 1431093"/>
            <a:gd name="connsiteY2" fmla="*/ 0 h 1119350"/>
            <a:gd name="connsiteX3" fmla="*/ 1426839 w 1431093"/>
            <a:gd name="connsiteY3" fmla="*/ 1119350 h 1119350"/>
            <a:gd name="connsiteX0" fmla="*/ 6330 w 1431093"/>
            <a:gd name="connsiteY0" fmla="*/ 332170 h 1119350"/>
            <a:gd name="connsiteX1" fmla="*/ 0 w 1431093"/>
            <a:gd name="connsiteY1" fmla="*/ 0 h 1119350"/>
            <a:gd name="connsiteX2" fmla="*/ 1431093 w 1431093"/>
            <a:gd name="connsiteY2" fmla="*/ 0 h 1119350"/>
            <a:gd name="connsiteX3" fmla="*/ 1426839 w 1431093"/>
            <a:gd name="connsiteY3" fmla="*/ 1119350 h 1119350"/>
            <a:gd name="connsiteX0" fmla="*/ 6330 w 1431093"/>
            <a:gd name="connsiteY0" fmla="*/ 345345 h 1119350"/>
            <a:gd name="connsiteX1" fmla="*/ 0 w 1431093"/>
            <a:gd name="connsiteY1" fmla="*/ 0 h 1119350"/>
            <a:gd name="connsiteX2" fmla="*/ 1431093 w 1431093"/>
            <a:gd name="connsiteY2" fmla="*/ 0 h 1119350"/>
            <a:gd name="connsiteX3" fmla="*/ 1426839 w 1431093"/>
            <a:gd name="connsiteY3" fmla="*/ 1119350 h 1119350"/>
            <a:gd name="connsiteX0" fmla="*/ 6330 w 1431093"/>
            <a:gd name="connsiteY0" fmla="*/ 345345 h 1119350"/>
            <a:gd name="connsiteX1" fmla="*/ 0 w 1431093"/>
            <a:gd name="connsiteY1" fmla="*/ 0 h 1119350"/>
            <a:gd name="connsiteX2" fmla="*/ 1431093 w 1431093"/>
            <a:gd name="connsiteY2" fmla="*/ 0 h 1119350"/>
            <a:gd name="connsiteX3" fmla="*/ 1426839 w 1431093"/>
            <a:gd name="connsiteY3" fmla="*/ 1119350 h 1119350"/>
            <a:gd name="connsiteX0" fmla="*/ 606 w 1431719"/>
            <a:gd name="connsiteY0" fmla="*/ 353214 h 1119350"/>
            <a:gd name="connsiteX1" fmla="*/ 626 w 1431719"/>
            <a:gd name="connsiteY1" fmla="*/ 0 h 1119350"/>
            <a:gd name="connsiteX2" fmla="*/ 1431719 w 1431719"/>
            <a:gd name="connsiteY2" fmla="*/ 0 h 1119350"/>
            <a:gd name="connsiteX3" fmla="*/ 1427465 w 1431719"/>
            <a:gd name="connsiteY3" fmla="*/ 1119350 h 111935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1431719" h="1119350">
              <a:moveTo>
                <a:pt x="606" y="353214"/>
              </a:moveTo>
              <a:cubicBezTo>
                <a:pt x="-1504" y="159047"/>
                <a:pt x="2736" y="115115"/>
                <a:pt x="626" y="0"/>
              </a:cubicBezTo>
              <a:lnTo>
                <a:pt x="1431719" y="0"/>
              </a:lnTo>
              <a:cubicBezTo>
                <a:pt x="1431719" y="456051"/>
                <a:pt x="1427465" y="1119350"/>
                <a:pt x="1427465" y="1119350"/>
              </a:cubicBezTo>
            </a:path>
          </a:pathLst>
        </a:custGeom>
        <a:noFill xmlns:a="http://schemas.openxmlformats.org/drawingml/2006/main"/>
        <a:ln xmlns:a="http://schemas.openxmlformats.org/drawingml/2006/main" w="9525">
          <a:solidFill>
            <a:srgbClr val="6E41BF"/>
          </a:solidFill>
          <a:prstDash val="dash"/>
          <a:headEnd type="none" w="med" len="med"/>
          <a:tailEnd type="triangle" w="med" len="med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0.46247</cdr:x>
      <cdr:y>0.2549</cdr:y>
    </cdr:from>
    <cdr:to>
      <cdr:x>0.57793</cdr:x>
      <cdr:y>0.33333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663974" y="936104"/>
          <a:ext cx="66508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solidFill>
                <a:srgbClr val="6E41BF"/>
              </a:solidFill>
              <a:latin typeface="Arial Black" panose="020B0A04020102020204" pitchFamily="34" charset="0"/>
              <a:cs typeface="Arial" panose="020B0604020202020204" pitchFamily="34" charset="0"/>
            </a:rPr>
            <a:t>-1,7%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0.126</cdr:x>
      <cdr:y>0.10065</cdr:y>
    </cdr:from>
    <cdr:to>
      <cdr:x>0.252</cdr:x>
      <cdr:y>0.83214</cdr:y>
    </cdr:to>
    <cdr:sp macro="" textlink="">
      <cdr:nvSpPr>
        <cdr:cNvPr id="2" name="Прямоугольник с двумя скругленными соседними углами 1"/>
        <cdr:cNvSpPr/>
      </cdr:nvSpPr>
      <cdr:spPr>
        <a:xfrm xmlns:a="http://schemas.openxmlformats.org/drawingml/2006/main">
          <a:off x="576064" y="276113"/>
          <a:ext cx="576064" cy="2006600"/>
        </a:xfrm>
        <a:prstGeom xmlns:a="http://schemas.openxmlformats.org/drawingml/2006/main" prst="round2SameRect">
          <a:avLst>
            <a:gd name="adj1" fmla="val 41980"/>
            <a:gd name="adj2" fmla="val 0"/>
          </a:avLst>
        </a:prstGeom>
        <a:solidFill xmlns:a="http://schemas.openxmlformats.org/drawingml/2006/main">
          <a:srgbClr val="6E41B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0.75599</cdr:x>
      <cdr:y>0.32615</cdr:y>
    </cdr:from>
    <cdr:to>
      <cdr:x>0.88198</cdr:x>
      <cdr:y>0.82871</cdr:y>
    </cdr:to>
    <cdr:sp macro="" textlink="">
      <cdr:nvSpPr>
        <cdr:cNvPr id="3" name="Прямоугольник с двумя скругленными соседними углами 2"/>
        <cdr:cNvSpPr/>
      </cdr:nvSpPr>
      <cdr:spPr>
        <a:xfrm xmlns:a="http://schemas.openxmlformats.org/drawingml/2006/main">
          <a:off x="3456384" y="894706"/>
          <a:ext cx="576035" cy="1378609"/>
        </a:xfrm>
        <a:prstGeom xmlns:a="http://schemas.openxmlformats.org/drawingml/2006/main" prst="round2SameRect">
          <a:avLst>
            <a:gd name="adj1" fmla="val 41980"/>
            <a:gd name="adj2" fmla="val 0"/>
          </a:avLst>
        </a:prstGeom>
        <a:solidFill xmlns:a="http://schemas.openxmlformats.org/drawingml/2006/main">
          <a:srgbClr val="38BEA8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0.28369</cdr:x>
      <cdr:y>0.40005</cdr:y>
    </cdr:from>
    <cdr:to>
      <cdr:x>0.68821</cdr:x>
      <cdr:y>0.69156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3504" y="1236511"/>
          <a:ext cx="1944223" cy="901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rPr>
            <a:t>94,839</a:t>
          </a:r>
          <a:r>
            <a: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rPr>
            <a:t/>
          </a:r>
          <a:br>
            <a: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rPr>
          </a:br>
          <a:r>
            <a: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rPr>
            <a:t>млн руб.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0.33813</cdr:x>
      <cdr:y>0.44882</cdr:y>
    </cdr:from>
    <cdr:to>
      <cdr:x>0.65201</cdr:x>
      <cdr:y>0.60758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1241148" y="1131164"/>
          <a:ext cx="1152128" cy="4001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rPr>
            <a:t>2024 г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0.34426</cdr:x>
      <cdr:y>0.41459</cdr:y>
    </cdr:from>
    <cdr:to>
      <cdr:x>0.74426</cdr:x>
      <cdr:y>0.59986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867626" y="688778"/>
          <a:ext cx="1008112" cy="3077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rPr>
            <a:t>2025 г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0.3125</cdr:x>
      <cdr:y>0.41444</cdr:y>
    </cdr:from>
    <cdr:to>
      <cdr:x>0.75</cdr:x>
      <cdr:y>0.60509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720080" y="669076"/>
          <a:ext cx="100811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rPr>
            <a:t>2026 г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0.31999</cdr:x>
      <cdr:y>0.43376</cdr:y>
    </cdr:from>
    <cdr:to>
      <cdr:x>0.65228</cdr:x>
      <cdr:y>0.68949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72208" y="1528208"/>
          <a:ext cx="1944216" cy="901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rPr>
            <a:t>119,403</a:t>
          </a:r>
          <a:r>
            <a: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rPr>
            <a:t> </a:t>
          </a:r>
          <a:br>
            <a: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rPr>
          </a:br>
          <a:r>
            <a: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rPr>
            <a:t>млн руб.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0.29322</cdr:x>
      <cdr:y>0.41889</cdr:y>
    </cdr:from>
    <cdr:to>
      <cdr:x>0.69028</cdr:x>
      <cdr:y>0.6884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35774" y="1400405"/>
          <a:ext cx="1944221" cy="901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rPr>
            <a:t>3,603</a:t>
          </a:r>
          <a:r>
            <a: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rPr>
            <a:t> </a:t>
          </a:r>
          <a:br>
            <a: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rPr>
          </a:br>
          <a:r>
            <a: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rPr>
            <a:t>млн руб.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0.28075</cdr:x>
      <cdr:y>0.39744</cdr:y>
    </cdr:from>
    <cdr:to>
      <cdr:x>0.72814</cdr:x>
      <cdr:y>0.68182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0076" y="1259228"/>
          <a:ext cx="1944221" cy="901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rPr>
            <a:t>769,381</a:t>
          </a:r>
          <a:r>
            <a: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rPr>
            <a:t/>
          </a:r>
          <a:br>
            <a: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rPr>
          </a:br>
          <a:r>
            <a: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rPr>
            <a:t>млн руб.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0.09995</cdr:x>
      <cdr:y>0.31373</cdr:y>
    </cdr:from>
    <cdr:to>
      <cdr:x>0.18745</cdr:x>
      <cdr:y>0.84314</cdr:y>
    </cdr:to>
    <cdr:sp macro="" textlink="">
      <cdr:nvSpPr>
        <cdr:cNvPr id="2" name="Прямоугольник с двумя скругленными соседними углами 1"/>
        <cdr:cNvSpPr/>
      </cdr:nvSpPr>
      <cdr:spPr>
        <a:xfrm xmlns:a="http://schemas.openxmlformats.org/drawingml/2006/main">
          <a:off x="575742" y="1152128"/>
          <a:ext cx="504056" cy="1944216"/>
        </a:xfrm>
        <a:prstGeom xmlns:a="http://schemas.openxmlformats.org/drawingml/2006/main" prst="round2SameRect">
          <a:avLst>
            <a:gd name="adj1" fmla="val 41980"/>
            <a:gd name="adj2" fmla="val 0"/>
          </a:avLst>
        </a:prstGeom>
        <a:solidFill xmlns:a="http://schemas.openxmlformats.org/drawingml/2006/main">
          <a:srgbClr val="6E41B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0.33746</cdr:x>
      <cdr:y>0.5098</cdr:y>
    </cdr:from>
    <cdr:to>
      <cdr:x>0.42497</cdr:x>
      <cdr:y>0.84314</cdr:y>
    </cdr:to>
    <cdr:sp macro="" textlink="">
      <cdr:nvSpPr>
        <cdr:cNvPr id="3" name="Прямоугольник с двумя скругленными соседними углами 2"/>
        <cdr:cNvSpPr/>
      </cdr:nvSpPr>
      <cdr:spPr>
        <a:xfrm xmlns:a="http://schemas.openxmlformats.org/drawingml/2006/main">
          <a:off x="1943894" y="1872208"/>
          <a:ext cx="504056" cy="1224136"/>
        </a:xfrm>
        <a:prstGeom xmlns:a="http://schemas.openxmlformats.org/drawingml/2006/main" prst="round2SameRect">
          <a:avLst>
            <a:gd name="adj1" fmla="val 41980"/>
            <a:gd name="adj2" fmla="val 0"/>
          </a:avLst>
        </a:prstGeom>
        <a:solidFill xmlns:a="http://schemas.openxmlformats.org/drawingml/2006/main">
          <a:srgbClr val="398CC5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0.58428</cdr:x>
      <cdr:y>0.64706</cdr:y>
    </cdr:from>
    <cdr:to>
      <cdr:x>0.67178</cdr:x>
      <cdr:y>0.84314</cdr:y>
    </cdr:to>
    <cdr:sp macro="" textlink="">
      <cdr:nvSpPr>
        <cdr:cNvPr id="4" name="Прямоугольник с двумя скругленными соседними углами 3"/>
        <cdr:cNvSpPr/>
      </cdr:nvSpPr>
      <cdr:spPr>
        <a:xfrm xmlns:a="http://schemas.openxmlformats.org/drawingml/2006/main">
          <a:off x="3365625" y="2376264"/>
          <a:ext cx="504056" cy="720080"/>
        </a:xfrm>
        <a:prstGeom xmlns:a="http://schemas.openxmlformats.org/drawingml/2006/main" prst="round2SameRect">
          <a:avLst>
            <a:gd name="adj1" fmla="val 41980"/>
            <a:gd name="adj2" fmla="val 0"/>
          </a:avLst>
        </a:prstGeom>
        <a:solidFill xmlns:a="http://schemas.openxmlformats.org/drawingml/2006/main">
          <a:srgbClr val="38BEA8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0.13892</cdr:x>
      <cdr:y>0.15675</cdr:y>
    </cdr:from>
    <cdr:to>
      <cdr:x>0.36246</cdr:x>
      <cdr:y>0.40273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800207" y="575667"/>
          <a:ext cx="1287703" cy="903326"/>
        </a:xfrm>
        <a:custGeom xmlns:a="http://schemas.openxmlformats.org/drawingml/2006/main">
          <a:avLst/>
          <a:gdLst>
            <a:gd name="connsiteX0" fmla="*/ 0 w 1431093"/>
            <a:gd name="connsiteY0" fmla="*/ 0 h 1368152"/>
            <a:gd name="connsiteX1" fmla="*/ 1431093 w 1431093"/>
            <a:gd name="connsiteY1" fmla="*/ 0 h 1368152"/>
            <a:gd name="connsiteX2" fmla="*/ 1431093 w 1431093"/>
            <a:gd name="connsiteY2" fmla="*/ 1368152 h 1368152"/>
            <a:gd name="connsiteX3" fmla="*/ 0 w 1431093"/>
            <a:gd name="connsiteY3" fmla="*/ 1368152 h 1368152"/>
            <a:gd name="connsiteX4" fmla="*/ 0 w 1431093"/>
            <a:gd name="connsiteY4" fmla="*/ 0 h 1368152"/>
            <a:gd name="connsiteX0" fmla="*/ 0 w 1431093"/>
            <a:gd name="connsiteY0" fmla="*/ 0 h 1368152"/>
            <a:gd name="connsiteX1" fmla="*/ 1431093 w 1431093"/>
            <a:gd name="connsiteY1" fmla="*/ 0 h 1368152"/>
            <a:gd name="connsiteX2" fmla="*/ 1431093 w 1431093"/>
            <a:gd name="connsiteY2" fmla="*/ 1368152 h 1368152"/>
            <a:gd name="connsiteX3" fmla="*/ 0 w 1431093"/>
            <a:gd name="connsiteY3" fmla="*/ 0 h 1368152"/>
            <a:gd name="connsiteX0" fmla="*/ 1431093 w 1522533"/>
            <a:gd name="connsiteY0" fmla="*/ 1368152 h 1459592"/>
            <a:gd name="connsiteX1" fmla="*/ 0 w 1522533"/>
            <a:gd name="connsiteY1" fmla="*/ 0 h 1459592"/>
            <a:gd name="connsiteX2" fmla="*/ 1431093 w 1522533"/>
            <a:gd name="connsiteY2" fmla="*/ 0 h 1459592"/>
            <a:gd name="connsiteX3" fmla="*/ 1522533 w 1522533"/>
            <a:gd name="connsiteY3" fmla="*/ 1459592 h 1459592"/>
            <a:gd name="connsiteX0" fmla="*/ 27595 w 1522533"/>
            <a:gd name="connsiteY0" fmla="*/ 400589 h 1459592"/>
            <a:gd name="connsiteX1" fmla="*/ 0 w 1522533"/>
            <a:gd name="connsiteY1" fmla="*/ 0 h 1459592"/>
            <a:gd name="connsiteX2" fmla="*/ 1431093 w 1522533"/>
            <a:gd name="connsiteY2" fmla="*/ 0 h 1459592"/>
            <a:gd name="connsiteX3" fmla="*/ 1522533 w 1522533"/>
            <a:gd name="connsiteY3" fmla="*/ 1459592 h 1459592"/>
            <a:gd name="connsiteX0" fmla="*/ 6330 w 1522533"/>
            <a:gd name="connsiteY0" fmla="*/ 411221 h 1459592"/>
            <a:gd name="connsiteX1" fmla="*/ 0 w 1522533"/>
            <a:gd name="connsiteY1" fmla="*/ 0 h 1459592"/>
            <a:gd name="connsiteX2" fmla="*/ 1431093 w 1522533"/>
            <a:gd name="connsiteY2" fmla="*/ 0 h 1459592"/>
            <a:gd name="connsiteX3" fmla="*/ 1522533 w 1522533"/>
            <a:gd name="connsiteY3" fmla="*/ 1459592 h 1459592"/>
            <a:gd name="connsiteX0" fmla="*/ 6330 w 1431093"/>
            <a:gd name="connsiteY0" fmla="*/ 411221 h 949229"/>
            <a:gd name="connsiteX1" fmla="*/ 0 w 1431093"/>
            <a:gd name="connsiteY1" fmla="*/ 0 h 949229"/>
            <a:gd name="connsiteX2" fmla="*/ 1431093 w 1431093"/>
            <a:gd name="connsiteY2" fmla="*/ 0 h 949229"/>
            <a:gd name="connsiteX3" fmla="*/ 1299249 w 1431093"/>
            <a:gd name="connsiteY3" fmla="*/ 949229 h 949229"/>
            <a:gd name="connsiteX0" fmla="*/ 6330 w 1431093"/>
            <a:gd name="connsiteY0" fmla="*/ 411221 h 1119350"/>
            <a:gd name="connsiteX1" fmla="*/ 0 w 1431093"/>
            <a:gd name="connsiteY1" fmla="*/ 0 h 1119350"/>
            <a:gd name="connsiteX2" fmla="*/ 1431093 w 1431093"/>
            <a:gd name="connsiteY2" fmla="*/ 0 h 1119350"/>
            <a:gd name="connsiteX3" fmla="*/ 1426839 w 1431093"/>
            <a:gd name="connsiteY3" fmla="*/ 1119350 h 1119350"/>
            <a:gd name="connsiteX0" fmla="*/ 6330 w 1431093"/>
            <a:gd name="connsiteY0" fmla="*/ 332170 h 1119350"/>
            <a:gd name="connsiteX1" fmla="*/ 0 w 1431093"/>
            <a:gd name="connsiteY1" fmla="*/ 0 h 1119350"/>
            <a:gd name="connsiteX2" fmla="*/ 1431093 w 1431093"/>
            <a:gd name="connsiteY2" fmla="*/ 0 h 1119350"/>
            <a:gd name="connsiteX3" fmla="*/ 1426839 w 1431093"/>
            <a:gd name="connsiteY3" fmla="*/ 1119350 h 1119350"/>
            <a:gd name="connsiteX0" fmla="*/ 6330 w 1431093"/>
            <a:gd name="connsiteY0" fmla="*/ 345345 h 1119350"/>
            <a:gd name="connsiteX1" fmla="*/ 0 w 1431093"/>
            <a:gd name="connsiteY1" fmla="*/ 0 h 1119350"/>
            <a:gd name="connsiteX2" fmla="*/ 1431093 w 1431093"/>
            <a:gd name="connsiteY2" fmla="*/ 0 h 1119350"/>
            <a:gd name="connsiteX3" fmla="*/ 1426839 w 1431093"/>
            <a:gd name="connsiteY3" fmla="*/ 1119350 h 1119350"/>
            <a:gd name="connsiteX0" fmla="*/ 6330 w 1431093"/>
            <a:gd name="connsiteY0" fmla="*/ 345345 h 1119350"/>
            <a:gd name="connsiteX1" fmla="*/ 0 w 1431093"/>
            <a:gd name="connsiteY1" fmla="*/ 0 h 1119350"/>
            <a:gd name="connsiteX2" fmla="*/ 1431093 w 1431093"/>
            <a:gd name="connsiteY2" fmla="*/ 0 h 1119350"/>
            <a:gd name="connsiteX3" fmla="*/ 1426839 w 1431093"/>
            <a:gd name="connsiteY3" fmla="*/ 1119350 h 1119350"/>
            <a:gd name="connsiteX0" fmla="*/ 606 w 1431719"/>
            <a:gd name="connsiteY0" fmla="*/ 353214 h 1119350"/>
            <a:gd name="connsiteX1" fmla="*/ 626 w 1431719"/>
            <a:gd name="connsiteY1" fmla="*/ 0 h 1119350"/>
            <a:gd name="connsiteX2" fmla="*/ 1431719 w 1431719"/>
            <a:gd name="connsiteY2" fmla="*/ 0 h 1119350"/>
            <a:gd name="connsiteX3" fmla="*/ 1427465 w 1431719"/>
            <a:gd name="connsiteY3" fmla="*/ 1119350 h 111935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1431719" h="1119350">
              <a:moveTo>
                <a:pt x="606" y="353214"/>
              </a:moveTo>
              <a:cubicBezTo>
                <a:pt x="-1504" y="159047"/>
                <a:pt x="2736" y="115115"/>
                <a:pt x="626" y="0"/>
              </a:cubicBezTo>
              <a:lnTo>
                <a:pt x="1431719" y="0"/>
              </a:lnTo>
              <a:cubicBezTo>
                <a:pt x="1431719" y="456051"/>
                <a:pt x="1427465" y="1119350"/>
                <a:pt x="1427465" y="1119350"/>
              </a:cubicBezTo>
            </a:path>
          </a:pathLst>
        </a:custGeom>
        <a:noFill xmlns:a="http://schemas.openxmlformats.org/drawingml/2006/main"/>
        <a:ln xmlns:a="http://schemas.openxmlformats.org/drawingml/2006/main" w="9525">
          <a:solidFill>
            <a:srgbClr val="6E41BF"/>
          </a:solidFill>
          <a:prstDash val="dash"/>
          <a:headEnd type="none" w="med" len="med"/>
          <a:tailEnd type="triangle" w="med" len="med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0.19996</cdr:x>
      <cdr:y>0.09804</cdr:y>
    </cdr:from>
    <cdr:to>
      <cdr:x>0.31542</cdr:x>
      <cdr:y>0.17647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51806" y="360040"/>
          <a:ext cx="66508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rgbClr val="6E41BF"/>
              </a:solidFill>
              <a:latin typeface="Arial Black" panose="020B0A04020102020204" pitchFamily="34" charset="0"/>
              <a:cs typeface="Arial" panose="020B0604020202020204" pitchFamily="34" charset="0"/>
            </a:rPr>
            <a:t>-2,7%</a:t>
          </a:r>
        </a:p>
      </cdr:txBody>
    </cdr:sp>
  </cdr:relSizeAnchor>
  <cdr:relSizeAnchor xmlns:cdr="http://schemas.openxmlformats.org/drawingml/2006/chartDrawing">
    <cdr:from>
      <cdr:x>0.39997</cdr:x>
      <cdr:y>0.31373</cdr:y>
    </cdr:from>
    <cdr:to>
      <cdr:x>0.62803</cdr:x>
      <cdr:y>0.5597</cdr:y>
    </cdr:to>
    <cdr:sp macro="" textlink="">
      <cdr:nvSpPr>
        <cdr:cNvPr id="7" name="Прямоугольник 4"/>
        <cdr:cNvSpPr/>
      </cdr:nvSpPr>
      <cdr:spPr>
        <a:xfrm xmlns:a="http://schemas.openxmlformats.org/drawingml/2006/main">
          <a:off x="2303934" y="1152128"/>
          <a:ext cx="1313719" cy="903326"/>
        </a:xfrm>
        <a:custGeom xmlns:a="http://schemas.openxmlformats.org/drawingml/2006/main">
          <a:avLst/>
          <a:gdLst>
            <a:gd name="connsiteX0" fmla="*/ 0 w 1431093"/>
            <a:gd name="connsiteY0" fmla="*/ 0 h 1368152"/>
            <a:gd name="connsiteX1" fmla="*/ 1431093 w 1431093"/>
            <a:gd name="connsiteY1" fmla="*/ 0 h 1368152"/>
            <a:gd name="connsiteX2" fmla="*/ 1431093 w 1431093"/>
            <a:gd name="connsiteY2" fmla="*/ 1368152 h 1368152"/>
            <a:gd name="connsiteX3" fmla="*/ 0 w 1431093"/>
            <a:gd name="connsiteY3" fmla="*/ 1368152 h 1368152"/>
            <a:gd name="connsiteX4" fmla="*/ 0 w 1431093"/>
            <a:gd name="connsiteY4" fmla="*/ 0 h 1368152"/>
            <a:gd name="connsiteX0" fmla="*/ 0 w 1431093"/>
            <a:gd name="connsiteY0" fmla="*/ 0 h 1368152"/>
            <a:gd name="connsiteX1" fmla="*/ 1431093 w 1431093"/>
            <a:gd name="connsiteY1" fmla="*/ 0 h 1368152"/>
            <a:gd name="connsiteX2" fmla="*/ 1431093 w 1431093"/>
            <a:gd name="connsiteY2" fmla="*/ 1368152 h 1368152"/>
            <a:gd name="connsiteX3" fmla="*/ 0 w 1431093"/>
            <a:gd name="connsiteY3" fmla="*/ 0 h 1368152"/>
            <a:gd name="connsiteX0" fmla="*/ 1431093 w 1522533"/>
            <a:gd name="connsiteY0" fmla="*/ 1368152 h 1459592"/>
            <a:gd name="connsiteX1" fmla="*/ 0 w 1522533"/>
            <a:gd name="connsiteY1" fmla="*/ 0 h 1459592"/>
            <a:gd name="connsiteX2" fmla="*/ 1431093 w 1522533"/>
            <a:gd name="connsiteY2" fmla="*/ 0 h 1459592"/>
            <a:gd name="connsiteX3" fmla="*/ 1522533 w 1522533"/>
            <a:gd name="connsiteY3" fmla="*/ 1459592 h 1459592"/>
            <a:gd name="connsiteX0" fmla="*/ 27595 w 1522533"/>
            <a:gd name="connsiteY0" fmla="*/ 400589 h 1459592"/>
            <a:gd name="connsiteX1" fmla="*/ 0 w 1522533"/>
            <a:gd name="connsiteY1" fmla="*/ 0 h 1459592"/>
            <a:gd name="connsiteX2" fmla="*/ 1431093 w 1522533"/>
            <a:gd name="connsiteY2" fmla="*/ 0 h 1459592"/>
            <a:gd name="connsiteX3" fmla="*/ 1522533 w 1522533"/>
            <a:gd name="connsiteY3" fmla="*/ 1459592 h 1459592"/>
            <a:gd name="connsiteX0" fmla="*/ 6330 w 1522533"/>
            <a:gd name="connsiteY0" fmla="*/ 411221 h 1459592"/>
            <a:gd name="connsiteX1" fmla="*/ 0 w 1522533"/>
            <a:gd name="connsiteY1" fmla="*/ 0 h 1459592"/>
            <a:gd name="connsiteX2" fmla="*/ 1431093 w 1522533"/>
            <a:gd name="connsiteY2" fmla="*/ 0 h 1459592"/>
            <a:gd name="connsiteX3" fmla="*/ 1522533 w 1522533"/>
            <a:gd name="connsiteY3" fmla="*/ 1459592 h 1459592"/>
            <a:gd name="connsiteX0" fmla="*/ 6330 w 1431093"/>
            <a:gd name="connsiteY0" fmla="*/ 411221 h 949229"/>
            <a:gd name="connsiteX1" fmla="*/ 0 w 1431093"/>
            <a:gd name="connsiteY1" fmla="*/ 0 h 949229"/>
            <a:gd name="connsiteX2" fmla="*/ 1431093 w 1431093"/>
            <a:gd name="connsiteY2" fmla="*/ 0 h 949229"/>
            <a:gd name="connsiteX3" fmla="*/ 1299249 w 1431093"/>
            <a:gd name="connsiteY3" fmla="*/ 949229 h 949229"/>
            <a:gd name="connsiteX0" fmla="*/ 6330 w 1431093"/>
            <a:gd name="connsiteY0" fmla="*/ 411221 h 1119350"/>
            <a:gd name="connsiteX1" fmla="*/ 0 w 1431093"/>
            <a:gd name="connsiteY1" fmla="*/ 0 h 1119350"/>
            <a:gd name="connsiteX2" fmla="*/ 1431093 w 1431093"/>
            <a:gd name="connsiteY2" fmla="*/ 0 h 1119350"/>
            <a:gd name="connsiteX3" fmla="*/ 1426839 w 1431093"/>
            <a:gd name="connsiteY3" fmla="*/ 1119350 h 1119350"/>
            <a:gd name="connsiteX0" fmla="*/ 6330 w 1431093"/>
            <a:gd name="connsiteY0" fmla="*/ 332170 h 1119350"/>
            <a:gd name="connsiteX1" fmla="*/ 0 w 1431093"/>
            <a:gd name="connsiteY1" fmla="*/ 0 h 1119350"/>
            <a:gd name="connsiteX2" fmla="*/ 1431093 w 1431093"/>
            <a:gd name="connsiteY2" fmla="*/ 0 h 1119350"/>
            <a:gd name="connsiteX3" fmla="*/ 1426839 w 1431093"/>
            <a:gd name="connsiteY3" fmla="*/ 1119350 h 1119350"/>
            <a:gd name="connsiteX0" fmla="*/ 6330 w 1431093"/>
            <a:gd name="connsiteY0" fmla="*/ 345345 h 1119350"/>
            <a:gd name="connsiteX1" fmla="*/ 0 w 1431093"/>
            <a:gd name="connsiteY1" fmla="*/ 0 h 1119350"/>
            <a:gd name="connsiteX2" fmla="*/ 1431093 w 1431093"/>
            <a:gd name="connsiteY2" fmla="*/ 0 h 1119350"/>
            <a:gd name="connsiteX3" fmla="*/ 1426839 w 1431093"/>
            <a:gd name="connsiteY3" fmla="*/ 1119350 h 1119350"/>
            <a:gd name="connsiteX0" fmla="*/ 6330 w 1431093"/>
            <a:gd name="connsiteY0" fmla="*/ 345345 h 1119350"/>
            <a:gd name="connsiteX1" fmla="*/ 0 w 1431093"/>
            <a:gd name="connsiteY1" fmla="*/ 0 h 1119350"/>
            <a:gd name="connsiteX2" fmla="*/ 1431093 w 1431093"/>
            <a:gd name="connsiteY2" fmla="*/ 0 h 1119350"/>
            <a:gd name="connsiteX3" fmla="*/ 1426839 w 1431093"/>
            <a:gd name="connsiteY3" fmla="*/ 1119350 h 1119350"/>
            <a:gd name="connsiteX0" fmla="*/ 606 w 1431719"/>
            <a:gd name="connsiteY0" fmla="*/ 353214 h 1119350"/>
            <a:gd name="connsiteX1" fmla="*/ 626 w 1431719"/>
            <a:gd name="connsiteY1" fmla="*/ 0 h 1119350"/>
            <a:gd name="connsiteX2" fmla="*/ 1431719 w 1431719"/>
            <a:gd name="connsiteY2" fmla="*/ 0 h 1119350"/>
            <a:gd name="connsiteX3" fmla="*/ 1427465 w 1431719"/>
            <a:gd name="connsiteY3" fmla="*/ 1119350 h 111935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1431719" h="1119350">
              <a:moveTo>
                <a:pt x="606" y="353214"/>
              </a:moveTo>
              <a:cubicBezTo>
                <a:pt x="-1504" y="159047"/>
                <a:pt x="2736" y="115115"/>
                <a:pt x="626" y="0"/>
              </a:cubicBezTo>
              <a:lnTo>
                <a:pt x="1431719" y="0"/>
              </a:lnTo>
              <a:cubicBezTo>
                <a:pt x="1431719" y="456051"/>
                <a:pt x="1427465" y="1119350"/>
                <a:pt x="1427465" y="1119350"/>
              </a:cubicBezTo>
            </a:path>
          </a:pathLst>
        </a:custGeom>
        <a:noFill xmlns:a="http://schemas.openxmlformats.org/drawingml/2006/main"/>
        <a:ln xmlns:a="http://schemas.openxmlformats.org/drawingml/2006/main" w="9525">
          <a:solidFill>
            <a:srgbClr val="6E41BF"/>
          </a:solidFill>
          <a:prstDash val="dash"/>
          <a:headEnd type="none" w="med" len="med"/>
          <a:tailEnd type="triangle" w="med" len="med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0.46247</cdr:x>
      <cdr:y>0.2549</cdr:y>
    </cdr:from>
    <cdr:to>
      <cdr:x>0.57793</cdr:x>
      <cdr:y>0.33333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663974" y="936104"/>
          <a:ext cx="66508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solidFill>
                <a:srgbClr val="6E41BF"/>
              </a:solidFill>
              <a:latin typeface="Arial Black" panose="020B0A04020102020204" pitchFamily="34" charset="0"/>
              <a:cs typeface="Arial" panose="020B0604020202020204" pitchFamily="34" charset="0"/>
            </a:rPr>
            <a:t>-1,7%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0.25234</cdr:x>
      <cdr:y>0.02381</cdr:y>
    </cdr:from>
    <cdr:to>
      <cdr:x>0.79433</cdr:x>
      <cdr:y>0.13094</cdr:y>
    </cdr:to>
    <cdr:sp macro="" textlink="">
      <cdr:nvSpPr>
        <cdr:cNvPr id="2" name="Прямоугольник с двумя скругленными соседними углами 1"/>
        <cdr:cNvSpPr/>
      </cdr:nvSpPr>
      <cdr:spPr>
        <a:xfrm xmlns:a="http://schemas.openxmlformats.org/drawingml/2006/main" rot="5400000">
          <a:off x="3870216" y="-1853992"/>
          <a:ext cx="324000" cy="4176000"/>
        </a:xfrm>
        <a:prstGeom xmlns:a="http://schemas.openxmlformats.org/drawingml/2006/main" prst="round2SameRect">
          <a:avLst>
            <a:gd name="adj1" fmla="val 49612"/>
            <a:gd name="adj2" fmla="val 0"/>
          </a:avLst>
        </a:prstGeom>
        <a:solidFill xmlns:a="http://schemas.openxmlformats.org/drawingml/2006/main">
          <a:srgbClr val="6E41B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0.25234</cdr:x>
      <cdr:y>0.19048</cdr:y>
    </cdr:from>
    <cdr:to>
      <cdr:x>0.37383</cdr:x>
      <cdr:y>0.29761</cdr:y>
    </cdr:to>
    <cdr:sp macro="" textlink="">
      <cdr:nvSpPr>
        <cdr:cNvPr id="3" name="Прямоугольник с двумя скругленными соседними углами 2"/>
        <cdr:cNvSpPr/>
      </cdr:nvSpPr>
      <cdr:spPr>
        <a:xfrm xmlns:a="http://schemas.openxmlformats.org/drawingml/2006/main" rot="5400000">
          <a:off x="2250268" y="270012"/>
          <a:ext cx="324000" cy="936104"/>
        </a:xfrm>
        <a:prstGeom xmlns:a="http://schemas.openxmlformats.org/drawingml/2006/main" prst="round2SameRect">
          <a:avLst>
            <a:gd name="adj1" fmla="val 49612"/>
            <a:gd name="adj2" fmla="val 0"/>
          </a:avLst>
        </a:prstGeom>
        <a:solidFill xmlns:a="http://schemas.openxmlformats.org/drawingml/2006/main">
          <a:srgbClr val="398CC5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0.25234</cdr:x>
      <cdr:y>0.35714</cdr:y>
    </cdr:from>
    <cdr:to>
      <cdr:x>0.33645</cdr:x>
      <cdr:y>0.47619</cdr:y>
    </cdr:to>
    <cdr:sp macro="" textlink="">
      <cdr:nvSpPr>
        <cdr:cNvPr id="4" name="Прямоугольник с двумя скругленными соседними углами 3"/>
        <cdr:cNvSpPr/>
      </cdr:nvSpPr>
      <cdr:spPr>
        <a:xfrm xmlns:a="http://schemas.openxmlformats.org/drawingml/2006/main" rot="5400000">
          <a:off x="2088232" y="936104"/>
          <a:ext cx="360040" cy="648072"/>
        </a:xfrm>
        <a:prstGeom xmlns:a="http://schemas.openxmlformats.org/drawingml/2006/main" prst="round2SameRect">
          <a:avLst>
            <a:gd name="adj1" fmla="val 49612"/>
            <a:gd name="adj2" fmla="val 0"/>
          </a:avLst>
        </a:prstGeom>
        <a:solidFill xmlns:a="http://schemas.openxmlformats.org/drawingml/2006/main">
          <a:srgbClr val="38BEA8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0.25234</cdr:x>
      <cdr:y>0.52381</cdr:y>
    </cdr:from>
    <cdr:to>
      <cdr:x>0.33645</cdr:x>
      <cdr:y>0.64286</cdr:y>
    </cdr:to>
    <cdr:sp macro="" textlink="">
      <cdr:nvSpPr>
        <cdr:cNvPr id="5" name="Прямоугольник с двумя скругленными соседними углами 4"/>
        <cdr:cNvSpPr/>
      </cdr:nvSpPr>
      <cdr:spPr>
        <a:xfrm xmlns:a="http://schemas.openxmlformats.org/drawingml/2006/main" rot="5400000">
          <a:off x="2088232" y="1440160"/>
          <a:ext cx="360040" cy="648072"/>
        </a:xfrm>
        <a:prstGeom xmlns:a="http://schemas.openxmlformats.org/drawingml/2006/main" prst="round2SameRect">
          <a:avLst>
            <a:gd name="adj1" fmla="val 49612"/>
            <a:gd name="adj2" fmla="val 0"/>
          </a:avLst>
        </a:prstGeom>
        <a:solidFill xmlns:a="http://schemas.openxmlformats.org/drawingml/2006/main">
          <a:schemeClr val="tx1">
            <a:lumMod val="65000"/>
            <a:lumOff val="3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0.25234</cdr:x>
      <cdr:y>0.69048</cdr:y>
    </cdr:from>
    <cdr:to>
      <cdr:x>0.3271</cdr:x>
      <cdr:y>0.80952</cdr:y>
    </cdr:to>
    <cdr:sp macro="" textlink="">
      <cdr:nvSpPr>
        <cdr:cNvPr id="6" name="Прямоугольник с двумя скругленными соседними углами 5"/>
        <cdr:cNvSpPr/>
      </cdr:nvSpPr>
      <cdr:spPr>
        <a:xfrm xmlns:a="http://schemas.openxmlformats.org/drawingml/2006/main" rot="5400000">
          <a:off x="2052228" y="1980220"/>
          <a:ext cx="360040" cy="576064"/>
        </a:xfrm>
        <a:prstGeom xmlns:a="http://schemas.openxmlformats.org/drawingml/2006/main" prst="round2SameRect">
          <a:avLst>
            <a:gd name="adj1" fmla="val 49612"/>
            <a:gd name="adj2" fmla="val 0"/>
          </a:avLst>
        </a:prstGeom>
        <a:solidFill xmlns:a="http://schemas.openxmlformats.org/drawingml/2006/main">
          <a:schemeClr val="tx1">
            <a:lumMod val="50000"/>
            <a:lumOff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0.25234</cdr:x>
      <cdr:y>0.85714</cdr:y>
    </cdr:from>
    <cdr:to>
      <cdr:x>0.27103</cdr:x>
      <cdr:y>0.96427</cdr:y>
    </cdr:to>
    <cdr:sp macro="" textlink="">
      <cdr:nvSpPr>
        <cdr:cNvPr id="7" name="Прямоугольник с двумя скругленными соседними углами 6"/>
        <cdr:cNvSpPr/>
      </cdr:nvSpPr>
      <cdr:spPr>
        <a:xfrm xmlns:a="http://schemas.openxmlformats.org/drawingml/2006/main" rot="5400000">
          <a:off x="1854224" y="2682280"/>
          <a:ext cx="324000" cy="144016"/>
        </a:xfrm>
        <a:prstGeom xmlns:a="http://schemas.openxmlformats.org/drawingml/2006/main" prst="round2SameRect">
          <a:avLst>
            <a:gd name="adj1" fmla="val 50000"/>
            <a:gd name="adj2" fmla="val 0"/>
          </a:avLst>
        </a:prstGeom>
        <a:solidFill xmlns:a="http://schemas.openxmlformats.org/drawingml/2006/main">
          <a:srgbClr val="7030A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2590025">
            <a:off x="189238" y="-415283"/>
            <a:ext cx="5356034" cy="7410011"/>
          </a:xfrm>
          <a:prstGeom prst="rect">
            <a:avLst/>
          </a:prstGeom>
          <a:solidFill>
            <a:srgbClr val="398CC5"/>
          </a:solidFill>
          <a:ln>
            <a:noFill/>
          </a:ln>
          <a:effectLst>
            <a:innerShdw blurRad="546100" dist="76200">
              <a:schemeClr val="tx2">
                <a:lumMod val="75000"/>
                <a:alpha val="56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9" descr="ge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0529"/>
            <a:ext cx="719757" cy="83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215" y="3219822"/>
            <a:ext cx="42851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>
                <a:solidFill>
                  <a:schemeClr val="bg1"/>
                </a:solidFill>
              </a:rPr>
              <a:t>к проекту бюджета 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муниципального образования</a:t>
            </a:r>
          </a:p>
          <a:p>
            <a:r>
              <a:rPr lang="ru-RU" sz="1400" dirty="0">
                <a:solidFill>
                  <a:schemeClr val="bg1"/>
                </a:solidFill>
              </a:rPr>
              <a:t>«Тигильский муниципальный район» 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на 2024 год и на плановый 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период 2025 и 2026 годов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572" y="2030907"/>
            <a:ext cx="6840760" cy="1188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400" dirty="0">
                <a:solidFill>
                  <a:schemeClr val="bg1"/>
                </a:solidFill>
              </a:rPr>
              <a:t>Бюджет </a:t>
            </a:r>
            <a:br>
              <a:rPr lang="ru-RU" sz="4400" dirty="0">
                <a:solidFill>
                  <a:schemeClr val="bg1"/>
                </a:solidFill>
              </a:rPr>
            </a:br>
            <a:r>
              <a:rPr lang="ru-RU" sz="4400" dirty="0">
                <a:solidFill>
                  <a:schemeClr val="bg1"/>
                </a:solidFill>
              </a:rPr>
              <a:t>для граждан</a:t>
            </a:r>
          </a:p>
        </p:txBody>
      </p:sp>
      <p:sp>
        <p:nvSpPr>
          <p:cNvPr id="12" name="Прямоугольный треугольник 11"/>
          <p:cNvSpPr/>
          <p:nvPr/>
        </p:nvSpPr>
        <p:spPr>
          <a:xfrm rot="10800000">
            <a:off x="4644008" y="-1"/>
            <a:ext cx="4499992" cy="4155926"/>
          </a:xfrm>
          <a:prstGeom prst="rtTriangle">
            <a:avLst/>
          </a:prstGeom>
          <a:solidFill>
            <a:srgbClr val="398CC5"/>
          </a:solidFill>
          <a:ln>
            <a:noFill/>
          </a:ln>
          <a:effectLst>
            <a:innerShdw blurRad="546100" dist="76200">
              <a:schemeClr val="tx2">
                <a:lumMod val="75000"/>
                <a:alpha val="56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loginova-on\Desktop\golden-russian-ruble-coins-stacking-on-blue-background-by-3d-rend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1" b="93988" l="9901" r="89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50" r="20788"/>
          <a:stretch/>
        </p:blipFill>
        <p:spPr bwMode="auto">
          <a:xfrm>
            <a:off x="5606507" y="1667769"/>
            <a:ext cx="2077829" cy="3304337"/>
          </a:xfrm>
          <a:prstGeom prst="rect">
            <a:avLst/>
          </a:prstGeom>
          <a:noFill/>
          <a:effectLst>
            <a:outerShdw blurRad="368300" dist="38100" dir="9060000" sx="106000" sy="106000" algn="tl" rotWithShape="0">
              <a:prstClr val="black">
                <a:alpha val="2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005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23849" y="1319439"/>
            <a:ext cx="2160239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dirty="0">
                <a:solidFill>
                  <a:srgbClr val="38BEA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122,099 млн руб.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Субсидии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бюджетные средства, предоставляемые бюджету другого уровня бюджетной системы РФ, в целях софинансирования расходов бюджета </a:t>
            </a:r>
          </a:p>
        </p:txBody>
      </p:sp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69123"/>
              </p:ext>
            </p:extLst>
          </p:nvPr>
        </p:nvGraphicFramePr>
        <p:xfrm>
          <a:off x="2199796" y="1203598"/>
          <a:ext cx="4345701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1" y="4803775"/>
            <a:ext cx="9180513" cy="339725"/>
            <a:chOff x="-30124" y="4806057"/>
            <a:chExt cx="9180513" cy="339725"/>
          </a:xfrm>
          <a:solidFill>
            <a:srgbClr val="398CC5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-30124" y="4806280"/>
              <a:ext cx="9180512" cy="339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755175" y="4806057"/>
              <a:ext cx="39521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-54757" y="321499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Структура безвозмездных поступлений в 2024 г</a:t>
            </a:r>
            <a:endParaRPr lang="ru-RU" sz="2000" b="1" dirty="0">
              <a:solidFill>
                <a:srgbClr val="398CC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00192" y="2436661"/>
            <a:ext cx="2681721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dirty="0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449,466 млн руб.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Субвенции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бюджетные средства, предоставляемые бюджету другого уровня бюджетной системы РФ на безвозмездной 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безвозвратной основах 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осуществление переданных полномочий.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875185" y="1779563"/>
            <a:ext cx="337097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2536163" y="3219822"/>
            <a:ext cx="612068" cy="0"/>
          </a:xfrm>
          <a:prstGeom prst="line">
            <a:avLst/>
          </a:prstGeom>
          <a:ln w="12700">
            <a:solidFill>
              <a:srgbClr val="6E41B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0112" y="3076575"/>
            <a:ext cx="2463854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dirty="0">
                <a:solidFill>
                  <a:srgbClr val="6E41B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180,950 млн руб.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Дотации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МБТ, предоставляемый на безвозмездной и безвозвратной основе без установления направлений и (или) условий их использования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757375" y="2571750"/>
            <a:ext cx="454907" cy="0"/>
          </a:xfrm>
          <a:prstGeom prst="line">
            <a:avLst/>
          </a:prstGeom>
          <a:ln w="12700">
            <a:solidFill>
              <a:srgbClr val="398CC5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00192" y="1611827"/>
            <a:ext cx="2034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16,867 млн руб.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МБТ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864038" y="1348599"/>
            <a:ext cx="0" cy="43116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344829" y="1347713"/>
            <a:ext cx="1519209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2536163" y="1491630"/>
            <a:ext cx="1368152" cy="0"/>
          </a:xfrm>
          <a:prstGeom prst="line">
            <a:avLst/>
          </a:prstGeom>
          <a:ln w="12700">
            <a:solidFill>
              <a:srgbClr val="38BEA8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313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loginova-on\Desktop\high-angle-woman-at-office-working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6437" y="-63"/>
            <a:ext cx="3206243" cy="480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" y="4803775"/>
            <a:ext cx="9180512" cy="339725"/>
            <a:chOff x="-30124" y="4806057"/>
            <a:chExt cx="9180512" cy="339725"/>
          </a:xfrm>
          <a:solidFill>
            <a:srgbClr val="398CC5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-30124" y="4806280"/>
              <a:ext cx="9180512" cy="339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790025" y="4806057"/>
              <a:ext cx="323527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4662" y="320338"/>
            <a:ext cx="745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Динамика расходов в 2024-2026 гг.</a:t>
            </a:r>
            <a:endParaRPr lang="ru-RU" sz="2000" b="1" dirty="0">
              <a:solidFill>
                <a:srgbClr val="398CC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115450"/>
              </p:ext>
            </p:extLst>
          </p:nvPr>
        </p:nvGraphicFramePr>
        <p:xfrm>
          <a:off x="132505" y="1007319"/>
          <a:ext cx="576031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4662" y="751805"/>
            <a:ext cx="1820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млн руб.</a:t>
            </a: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997928" y="1731979"/>
            <a:ext cx="3390496" cy="1721822"/>
            <a:chOff x="4781904" y="1714024"/>
            <a:chExt cx="3390496" cy="1721822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033932" y="1714024"/>
              <a:ext cx="3138468" cy="1721822"/>
              <a:chOff x="4932040" y="1707654"/>
              <a:chExt cx="3138468" cy="1721822"/>
            </a:xfrm>
          </p:grpSpPr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4932040" y="1707654"/>
                <a:ext cx="3138468" cy="1721822"/>
              </a:xfrm>
              <a:prstGeom prst="roundRect">
                <a:avLst>
                  <a:gd name="adj" fmla="val 890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876300" dist="38100" dir="2700000" sx="104000" sy="104000" algn="tl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5274668" y="1860679"/>
                <a:ext cx="2648815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solidFill>
                      <a:srgbClr val="6E41BF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Расходы бюджета</a:t>
                </a:r>
              </a:p>
              <a:p>
                <a: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выплачиваемые из бюджета денежные средства, </a:t>
                </a:r>
                <a:b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 исключением средств, </a:t>
                </a:r>
                <a:b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являющихся в соответствии с БК РФ источниками финансирования дефицита бюджета</a:t>
                </a:r>
              </a:p>
            </p:txBody>
          </p:sp>
        </p:grpSp>
        <p:sp>
          <p:nvSpPr>
            <p:cNvPr id="10" name="Скругленный прямоугольник 9"/>
            <p:cNvSpPr/>
            <p:nvPr/>
          </p:nvSpPr>
          <p:spPr>
            <a:xfrm>
              <a:off x="4781904" y="1918631"/>
              <a:ext cx="504056" cy="459085"/>
            </a:xfrm>
            <a:prstGeom prst="roundRect">
              <a:avLst/>
            </a:prstGeom>
            <a:solidFill>
              <a:srgbClr val="6E41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785300" y="4803775"/>
            <a:ext cx="395214" cy="307777"/>
          </a:xfrm>
          <a:prstGeom prst="rect">
            <a:avLst/>
          </a:prstGeom>
          <a:solidFill>
            <a:srgbClr val="398CC5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pic>
        <p:nvPicPr>
          <p:cNvPr id="16" name="Picture 4" descr="C:\Users\loginova-on\Desktop\mon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25" y="1974297"/>
            <a:ext cx="383661" cy="38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653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" y="4803775"/>
            <a:ext cx="9180512" cy="339725"/>
            <a:chOff x="-30124" y="4806057"/>
            <a:chExt cx="9180512" cy="339725"/>
          </a:xfrm>
          <a:solidFill>
            <a:srgbClr val="398CC5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-30124" y="4806280"/>
              <a:ext cx="9180512" cy="339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790025" y="4806057"/>
              <a:ext cx="323527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89864" y="359681"/>
            <a:ext cx="849694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Распределение бюджетных ассигнований по разделам в 2024 г</a:t>
            </a:r>
            <a:endParaRPr lang="ru-RU" sz="2000" b="1" dirty="0">
              <a:solidFill>
                <a:srgbClr val="398CC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247907"/>
              </p:ext>
            </p:extLst>
          </p:nvPr>
        </p:nvGraphicFramePr>
        <p:xfrm>
          <a:off x="471117" y="1480545"/>
          <a:ext cx="770485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89240" y="1550392"/>
            <a:ext cx="14401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Образование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1953627"/>
            <a:ext cx="23293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Общегосударственные вопросы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500" y="2474003"/>
            <a:ext cx="21395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Межбюджетные трансферты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850" y="3003798"/>
            <a:ext cx="20055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Культура, кинематография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486" y="3558157"/>
            <a:ext cx="20055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Социальная политика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850" y="4120562"/>
            <a:ext cx="20055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Прочее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4947144" y="2859782"/>
            <a:ext cx="417317" cy="0"/>
          </a:xfrm>
          <a:prstGeom prst="line">
            <a:avLst/>
          </a:prstGeom>
          <a:ln w="12700">
            <a:solidFill>
              <a:srgbClr val="6E41B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935997" y="2859782"/>
            <a:ext cx="0" cy="1399280"/>
          </a:xfrm>
          <a:prstGeom prst="line">
            <a:avLst/>
          </a:prstGeom>
          <a:ln w="12700">
            <a:solidFill>
              <a:srgbClr val="6E41B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347864" y="4259062"/>
            <a:ext cx="1588133" cy="0"/>
          </a:xfrm>
          <a:prstGeom prst="line">
            <a:avLst/>
          </a:prstGeom>
          <a:ln w="12700">
            <a:solidFill>
              <a:srgbClr val="6E41B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64459" y="2704836"/>
            <a:ext cx="3455689" cy="1710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Прочие расходы:</a:t>
            </a:r>
          </a:p>
          <a:p>
            <a:pPr>
              <a:spcAft>
                <a:spcPts val="2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3,500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национальная экономика</a:t>
            </a:r>
          </a:p>
          <a:p>
            <a:pPr>
              <a:spcAft>
                <a:spcPts val="2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3,200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средства массовой информации</a:t>
            </a:r>
          </a:p>
          <a:p>
            <a:pPr>
              <a:spcAft>
                <a:spcPts val="2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2,193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охрана окружающей среды</a:t>
            </a:r>
          </a:p>
          <a:p>
            <a:pPr>
              <a:spcAft>
                <a:spcPts val="2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2,175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жилищно-коммунальное хозяйство</a:t>
            </a:r>
          </a:p>
          <a:p>
            <a:pPr>
              <a:spcAft>
                <a:spcPts val="2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0,028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национальная безопасность и правоохранительная деятельность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85300" y="4803775"/>
            <a:ext cx="395214" cy="307777"/>
          </a:xfrm>
          <a:prstGeom prst="rect">
            <a:avLst/>
          </a:prstGeom>
          <a:solidFill>
            <a:srgbClr val="398CC5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80605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" y="4803775"/>
            <a:ext cx="9180512" cy="339725"/>
            <a:chOff x="-30124" y="4806057"/>
            <a:chExt cx="9180512" cy="339725"/>
          </a:xfrm>
          <a:solidFill>
            <a:srgbClr val="398CC5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-30124" y="4806280"/>
              <a:ext cx="9180512" cy="339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790025" y="4806057"/>
              <a:ext cx="323527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9512" y="359681"/>
            <a:ext cx="849694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Расходы бюджета в разрезе муниципальных программ в 2024 г</a:t>
            </a:r>
            <a:endParaRPr lang="ru-RU" sz="2000" b="1" dirty="0">
              <a:solidFill>
                <a:srgbClr val="398CC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23850" y="1536700"/>
            <a:ext cx="3672086" cy="807129"/>
            <a:chOff x="177815" y="1326813"/>
            <a:chExt cx="2381025" cy="460713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46624" y="1326813"/>
              <a:ext cx="2212216" cy="460713"/>
            </a:xfrm>
            <a:prstGeom prst="roundRect">
              <a:avLst>
                <a:gd name="adj" fmla="val 12611"/>
              </a:avLst>
            </a:prstGeom>
            <a:solidFill>
              <a:schemeClr val="bg1"/>
            </a:solidFill>
            <a:ln>
              <a:noFill/>
            </a:ln>
            <a:effectLst>
              <a:outerShdw blurRad="876300" dist="38100" dir="2700000" sx="104000" sy="104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68553" y="1355137"/>
              <a:ext cx="1990286" cy="404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300"/>
                </a:spcAft>
              </a:pPr>
              <a:r>
                <a:rPr 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593,888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млн руб.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МП «Развитие образования </a:t>
              </a:r>
              <a:b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Тигильском муниципальном районе»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77815" y="1393094"/>
              <a:ext cx="326800" cy="287686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27984" y="1504560"/>
            <a:ext cx="4252295" cy="1133328"/>
            <a:chOff x="177815" y="1326811"/>
            <a:chExt cx="2757240" cy="646909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46623" y="1326811"/>
              <a:ext cx="2354978" cy="646909"/>
            </a:xfrm>
            <a:prstGeom prst="roundRect">
              <a:avLst>
                <a:gd name="adj" fmla="val 9796"/>
              </a:avLst>
            </a:prstGeom>
            <a:solidFill>
              <a:schemeClr val="bg1"/>
            </a:solidFill>
            <a:ln>
              <a:noFill/>
            </a:ln>
            <a:effectLst>
              <a:outerShdw blurRad="876300" dist="38100" dir="2700000" sx="104000" sy="104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68552" y="1383460"/>
              <a:ext cx="2366503" cy="509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300"/>
                </a:spcAft>
              </a:pPr>
              <a:r>
                <a:rPr lang="ru-RU" sz="1600" dirty="0">
                  <a:solidFill>
                    <a:srgbClr val="38BEA8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110,378</a:t>
              </a:r>
              <a:r>
                <a:rPr lang="ru-RU" sz="1200" dirty="0">
                  <a:solidFill>
                    <a:srgbClr val="38BEA8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млн руб.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МП «Совершенствование управления муниципальными финансами Тигильского муниципального района»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77815" y="1393094"/>
              <a:ext cx="326800" cy="287686"/>
            </a:xfrm>
            <a:prstGeom prst="roundRect">
              <a:avLst/>
            </a:prstGeom>
            <a:solidFill>
              <a:srgbClr val="38B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18913" y="2430641"/>
            <a:ext cx="3672085" cy="810857"/>
            <a:chOff x="177815" y="1326812"/>
            <a:chExt cx="2381024" cy="462841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46623" y="1326812"/>
              <a:ext cx="2212216" cy="462841"/>
            </a:xfrm>
            <a:prstGeom prst="roundRect">
              <a:avLst>
                <a:gd name="adj" fmla="val 12611"/>
              </a:avLst>
            </a:prstGeom>
            <a:solidFill>
              <a:schemeClr val="bg1"/>
            </a:solidFill>
            <a:ln>
              <a:noFill/>
            </a:ln>
            <a:effectLst>
              <a:outerShdw blurRad="876300" dist="38100" dir="2700000" sx="104000" sy="104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68223" y="1356200"/>
              <a:ext cx="1943596" cy="404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300"/>
                </a:spcAft>
              </a:pPr>
              <a:r>
                <a:rPr lang="ru-RU" sz="1600" dirty="0">
                  <a:solidFill>
                    <a:srgbClr val="398CC5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86,912</a:t>
              </a:r>
              <a:r>
                <a:rPr lang="ru-RU" sz="1200" dirty="0">
                  <a:solidFill>
                    <a:srgbClr val="398CC5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млн руб.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МП «Развитие культуры в Тигильском муниципальном районе»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77815" y="1393094"/>
              <a:ext cx="326800" cy="287686"/>
            </a:xfrm>
            <a:prstGeom prst="roundRect">
              <a:avLst/>
            </a:prstGeom>
            <a:solidFill>
              <a:srgbClr val="398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427984" y="2779189"/>
            <a:ext cx="3892256" cy="1376737"/>
            <a:chOff x="177815" y="1326812"/>
            <a:chExt cx="2523786" cy="785848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46623" y="1326812"/>
              <a:ext cx="2354978" cy="785848"/>
            </a:xfrm>
            <a:prstGeom prst="roundRect">
              <a:avLst>
                <a:gd name="adj" fmla="val 8116"/>
              </a:avLst>
            </a:prstGeom>
            <a:solidFill>
              <a:schemeClr val="bg1"/>
            </a:solidFill>
            <a:ln>
              <a:noFill/>
            </a:ln>
            <a:effectLst>
              <a:outerShdw blurRad="876300" dist="38100" dir="2700000" sx="104000" sy="104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68552" y="1359591"/>
              <a:ext cx="2039667" cy="7202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300"/>
                </a:spcAft>
              </a:pPr>
              <a:r>
                <a:rPr 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78,928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млн руб.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МП «Совершенствование территориальной политики, укрепление национального единства </a:t>
              </a:r>
              <a:b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межнациональных отношений </a:t>
              </a:r>
              <a:b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Тигильском муниципальном районе»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177815" y="1393094"/>
              <a:ext cx="326800" cy="287686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20305" y="3348794"/>
            <a:ext cx="3672085" cy="807129"/>
            <a:chOff x="177815" y="1326813"/>
            <a:chExt cx="2381024" cy="46071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46623" y="1326813"/>
              <a:ext cx="2212216" cy="460713"/>
            </a:xfrm>
            <a:prstGeom prst="roundRect">
              <a:avLst>
                <a:gd name="adj" fmla="val 12611"/>
              </a:avLst>
            </a:prstGeom>
            <a:solidFill>
              <a:schemeClr val="bg1"/>
            </a:solidFill>
            <a:ln>
              <a:noFill/>
            </a:ln>
            <a:effectLst>
              <a:outerShdw blurRad="876300" dist="38100" dir="2700000" sx="104000" sy="104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68553" y="1355137"/>
              <a:ext cx="1943596" cy="404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300"/>
                </a:spcAft>
              </a:pPr>
              <a:r>
                <a:rPr lang="ru-RU" sz="1600" dirty="0">
                  <a:solidFill>
                    <a:srgbClr val="6E41B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9,372</a:t>
              </a:r>
              <a:r>
                <a:rPr lang="ru-RU" sz="1200" dirty="0">
                  <a:solidFill>
                    <a:srgbClr val="6E41B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млн руб.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МП «Социальная поддержка жителей в Тигильском муниципальном районе»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177815" y="1393094"/>
              <a:ext cx="326800" cy="287686"/>
            </a:xfrm>
            <a:prstGeom prst="roundRect">
              <a:avLst/>
            </a:prstGeom>
            <a:solidFill>
              <a:srgbClr val="6E41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785300" y="4803775"/>
            <a:ext cx="395214" cy="307777"/>
          </a:xfrm>
          <a:prstGeom prst="rect">
            <a:avLst/>
          </a:prstGeom>
          <a:solidFill>
            <a:srgbClr val="398CC5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pic>
        <p:nvPicPr>
          <p:cNvPr id="2050" name="Picture 2" descr="C:\Users\loginova-on\Desktop\graduation-c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2" y="1720887"/>
            <a:ext cx="407461" cy="40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oginova-on\Desktop\peop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94" y="3566191"/>
            <a:ext cx="412422" cy="41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oginova-on\Desktop\mon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121" y="1687563"/>
            <a:ext cx="383661" cy="38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oginova-on\Desktop\handshak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064" y="2982272"/>
            <a:ext cx="366522" cy="36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oginova-on\Desktop\theat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35" y="2603061"/>
            <a:ext cx="391400" cy="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210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" y="4803775"/>
            <a:ext cx="9180512" cy="339725"/>
            <a:chOff x="-30124" y="4806057"/>
            <a:chExt cx="9180512" cy="339725"/>
          </a:xfrm>
          <a:solidFill>
            <a:srgbClr val="398CC5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-30124" y="4806280"/>
              <a:ext cx="9180512" cy="339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790025" y="4806057"/>
              <a:ext cx="323527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9512" y="359681"/>
            <a:ext cx="849694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Расходы бюджета в разрезе муниципальных программ в 2024 г</a:t>
            </a:r>
            <a:endParaRPr lang="ru-RU" sz="2000" b="1" dirty="0">
              <a:solidFill>
                <a:srgbClr val="398CC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23852" y="3892458"/>
            <a:ext cx="3672084" cy="678775"/>
            <a:chOff x="177815" y="1326814"/>
            <a:chExt cx="2381024" cy="38744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46623" y="1326814"/>
              <a:ext cx="2053474" cy="387448"/>
            </a:xfrm>
            <a:prstGeom prst="roundRect">
              <a:avLst>
                <a:gd name="adj" fmla="val 12611"/>
              </a:avLst>
            </a:prstGeom>
            <a:solidFill>
              <a:schemeClr val="bg1"/>
            </a:solidFill>
            <a:ln>
              <a:noFill/>
            </a:ln>
            <a:effectLst>
              <a:outerShdw blurRad="876300" dist="38100" dir="2700000" sx="104000" sy="104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68553" y="1371210"/>
              <a:ext cx="1990286" cy="298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300"/>
                </a:spcAft>
              </a:pPr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1,937</a:t>
              </a:r>
              <a:r>
                <a:rPr lang="ru-RU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млн руб.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Непрограммные расходы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77815" y="1360622"/>
              <a:ext cx="326800" cy="287686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23852" y="1377348"/>
            <a:ext cx="3502113" cy="958243"/>
            <a:chOff x="177815" y="1328638"/>
            <a:chExt cx="2012354" cy="54697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46623" y="1328638"/>
              <a:ext cx="1833209" cy="546970"/>
            </a:xfrm>
            <a:prstGeom prst="roundRect">
              <a:avLst>
                <a:gd name="adj" fmla="val 9796"/>
              </a:avLst>
            </a:prstGeom>
            <a:solidFill>
              <a:schemeClr val="bg1"/>
            </a:solidFill>
            <a:ln>
              <a:noFill/>
            </a:ln>
            <a:effectLst>
              <a:outerShdw blurRad="876300" dist="38100" dir="2700000" sx="104000" sy="104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32935" y="1347387"/>
              <a:ext cx="1657234" cy="509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300"/>
                </a:spcAft>
              </a:pPr>
              <a:r>
                <a:rPr lang="ru-RU" sz="1600" dirty="0">
                  <a:solidFill>
                    <a:srgbClr val="38BEA8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3,500</a:t>
              </a:r>
              <a:r>
                <a:rPr lang="ru-RU" sz="1200" dirty="0">
                  <a:solidFill>
                    <a:srgbClr val="38BEA8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млн руб.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МП «Развитие транспортной доступности в Тигильском муниципальном районе»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77815" y="1393094"/>
              <a:ext cx="289604" cy="287686"/>
            </a:xfrm>
            <a:prstGeom prst="roundRect">
              <a:avLst/>
            </a:prstGeom>
            <a:solidFill>
              <a:srgbClr val="38B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211960" y="3017143"/>
            <a:ext cx="4134773" cy="1570730"/>
            <a:chOff x="317401" y="1120512"/>
            <a:chExt cx="2632285" cy="89658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87604" y="1120512"/>
              <a:ext cx="2462082" cy="896580"/>
            </a:xfrm>
            <a:prstGeom prst="roundRect">
              <a:avLst>
                <a:gd name="adj" fmla="val 7071"/>
              </a:avLst>
            </a:prstGeom>
            <a:solidFill>
              <a:schemeClr val="bg1"/>
            </a:solidFill>
            <a:ln>
              <a:noFill/>
            </a:ln>
            <a:effectLst>
              <a:outerShdw blurRad="876300" dist="38100" dir="2700000" sx="104000" sy="104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29210" y="1155953"/>
              <a:ext cx="2130587" cy="825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300"/>
                </a:spcAft>
              </a:pPr>
              <a:r>
                <a:rPr lang="ru-RU" sz="1600" dirty="0">
                  <a:solidFill>
                    <a:srgbClr val="398CC5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0,280</a:t>
              </a:r>
              <a:r>
                <a:rPr lang="ru-RU" sz="1200" dirty="0">
                  <a:solidFill>
                    <a:srgbClr val="398CC5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млн руб.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МП «Обеспечение общественного порядка, противодействие преступности, профилактика правонарушений, преступлений, наркомании, экстремизма </a:t>
              </a:r>
              <a:b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терроризма на территории Тигильского муниципального района»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17401" y="1215709"/>
              <a:ext cx="320857" cy="287686"/>
            </a:xfrm>
            <a:prstGeom prst="roundRect">
              <a:avLst/>
            </a:prstGeom>
            <a:solidFill>
              <a:srgbClr val="398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211960" y="1367207"/>
            <a:ext cx="4176464" cy="1576180"/>
            <a:chOff x="177815" y="1326811"/>
            <a:chExt cx="2907524" cy="899691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63938" y="1326811"/>
              <a:ext cx="2692377" cy="899691"/>
            </a:xfrm>
            <a:prstGeom prst="roundRect">
              <a:avLst>
                <a:gd name="adj" fmla="val 8116"/>
              </a:avLst>
            </a:prstGeom>
            <a:solidFill>
              <a:schemeClr val="bg1"/>
            </a:solidFill>
            <a:ln>
              <a:noFill/>
            </a:ln>
            <a:effectLst>
              <a:outerShdw blurRad="876300" dist="38100" dir="2700000" sx="104000" sy="104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28143" y="1376286"/>
              <a:ext cx="2457196" cy="720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300"/>
                </a:spcAft>
              </a:pPr>
              <a:r>
                <a:rPr 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4,760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млн руб.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МП «</a:t>
              </a:r>
              <a:r>
                <a:rPr lang="ru-RU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Энергоэффективность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развитие энергетики и коммунального хозяйства, обеспечение жителей населенных пунктов Тигильского муниципального района коммунальными услугами и услугами по благоустройству»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177815" y="1397055"/>
              <a:ext cx="350869" cy="287686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23852" y="2437714"/>
            <a:ext cx="3449732" cy="1349421"/>
            <a:chOff x="177815" y="1326813"/>
            <a:chExt cx="2236848" cy="770256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46623" y="1326813"/>
              <a:ext cx="2068040" cy="770256"/>
            </a:xfrm>
            <a:prstGeom prst="roundRect">
              <a:avLst>
                <a:gd name="adj" fmla="val 12611"/>
              </a:avLst>
            </a:prstGeom>
            <a:solidFill>
              <a:schemeClr val="bg1"/>
            </a:solidFill>
            <a:ln>
              <a:noFill/>
            </a:ln>
            <a:effectLst>
              <a:outerShdw blurRad="876300" dist="38100" dir="2700000" sx="104000" sy="104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68553" y="1355136"/>
              <a:ext cx="1832606" cy="720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300"/>
                </a:spcAft>
              </a:pPr>
              <a:r>
                <a:rPr lang="ru-RU" sz="1600" dirty="0">
                  <a:solidFill>
                    <a:srgbClr val="6E41B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2,682</a:t>
              </a:r>
              <a:r>
                <a:rPr lang="ru-RU" sz="1200" dirty="0">
                  <a:solidFill>
                    <a:srgbClr val="6E41B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млн руб.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МП «Совершенствование системы управления имуществом </a:t>
              </a:r>
              <a:b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земельными ресурсами Тигильского муниципального района»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177815" y="1393094"/>
              <a:ext cx="326800" cy="287686"/>
            </a:xfrm>
            <a:prstGeom prst="roundRect">
              <a:avLst/>
            </a:prstGeom>
            <a:solidFill>
              <a:srgbClr val="6E41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785300" y="4803775"/>
            <a:ext cx="395214" cy="307777"/>
          </a:xfrm>
          <a:prstGeom prst="rect">
            <a:avLst/>
          </a:prstGeom>
          <a:solidFill>
            <a:srgbClr val="398CC5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pic>
        <p:nvPicPr>
          <p:cNvPr id="29" name="Picture 3" descr="C:\Users\loginova-on\Desktop\ho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388" y="1581342"/>
            <a:ext cx="321852" cy="32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oginova-on\Desktop\shiel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619" y="3250964"/>
            <a:ext cx="369912" cy="3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oginova-on\Desktop\c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52" y="1577679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oginova-on\Desktop\build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4" y="2605044"/>
            <a:ext cx="452790" cy="45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oginova-on\Desktop\rub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35" y="3997870"/>
            <a:ext cx="411633" cy="41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30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111735"/>
              </p:ext>
            </p:extLst>
          </p:nvPr>
        </p:nvGraphicFramePr>
        <p:xfrm>
          <a:off x="191114" y="193658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2" descr="C:\Users\loginova-on\Desktop\high-angle-woman-at-office-working.jp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6437" y="-63"/>
            <a:ext cx="3206243" cy="480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" y="4803775"/>
            <a:ext cx="9180512" cy="339725"/>
            <a:chOff x="-30124" y="4806057"/>
            <a:chExt cx="9180512" cy="339725"/>
          </a:xfrm>
          <a:solidFill>
            <a:srgbClr val="398CC5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-30124" y="4806280"/>
              <a:ext cx="9180512" cy="339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790025" y="4806057"/>
              <a:ext cx="323527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4662" y="320338"/>
            <a:ext cx="7453682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800" b="1" dirty="0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Динамика </a:t>
            </a:r>
            <a:r>
              <a:rPr lang="ru-RU" sz="2800" b="1" dirty="0" smtClean="0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межбюджетных трансфертов </a:t>
            </a:r>
            <a:r>
              <a:rPr lang="ru-RU" sz="2800" b="1" dirty="0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2024-2026 гг.</a:t>
            </a:r>
            <a:endParaRPr lang="ru-RU" sz="2000" b="1" dirty="0">
              <a:solidFill>
                <a:srgbClr val="398CC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973" y="1059582"/>
            <a:ext cx="1820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млн руб.</a:t>
            </a: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997928" y="1731979"/>
            <a:ext cx="3390496" cy="1803175"/>
            <a:chOff x="4781904" y="1714024"/>
            <a:chExt cx="3390496" cy="180317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033932" y="1714024"/>
              <a:ext cx="3138468" cy="1803175"/>
              <a:chOff x="4932040" y="1707654"/>
              <a:chExt cx="3138468" cy="1803175"/>
            </a:xfrm>
          </p:grpSpPr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4932040" y="1707654"/>
                <a:ext cx="3138468" cy="1803175"/>
              </a:xfrm>
              <a:prstGeom prst="roundRect">
                <a:avLst>
                  <a:gd name="adj" fmla="val 890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876300" dist="38100" dir="2700000" sx="104000" sy="104000" algn="tl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5274668" y="1860679"/>
                <a:ext cx="2648815" cy="150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solidFill>
                      <a:srgbClr val="6E41BF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Межбюджетные трансферты</a:t>
                </a:r>
                <a:endParaRPr lang="ru-RU" sz="1600" dirty="0">
                  <a:solidFill>
                    <a:srgbClr val="6E41BF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средства, предоставляемые одним бюджетом бюджетной системы Российской Федерации другому бюджету бюджетной системы Российской </a:t>
                </a:r>
                <a:r>
                  <a:rPr lang="ru-RU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Федерации</a:t>
                </a:r>
                <a:endPara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Скругленный прямоугольник 9"/>
            <p:cNvSpPr/>
            <p:nvPr/>
          </p:nvSpPr>
          <p:spPr>
            <a:xfrm>
              <a:off x="4781904" y="1918631"/>
              <a:ext cx="504056" cy="459085"/>
            </a:xfrm>
            <a:prstGeom prst="roundRect">
              <a:avLst/>
            </a:prstGeom>
            <a:solidFill>
              <a:srgbClr val="6E41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785300" y="4803775"/>
            <a:ext cx="395214" cy="307777"/>
          </a:xfrm>
          <a:prstGeom prst="rect">
            <a:avLst/>
          </a:prstGeom>
          <a:solidFill>
            <a:srgbClr val="398CC5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C:\Users\loginova-on\Desktop\mon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25" y="1974297"/>
            <a:ext cx="383661" cy="38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с двумя скругленными соседними углами 17"/>
          <p:cNvSpPr/>
          <p:nvPr/>
        </p:nvSpPr>
        <p:spPr>
          <a:xfrm>
            <a:off x="2195736" y="2859782"/>
            <a:ext cx="576064" cy="1350744"/>
          </a:xfrm>
          <a:prstGeom prst="round2SameRect">
            <a:avLst>
              <a:gd name="adj1" fmla="val 41980"/>
              <a:gd name="adj2" fmla="val 0"/>
            </a:avLst>
          </a:prstGeom>
          <a:solidFill>
            <a:srgbClr val="398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" name="Прямоугольник 4"/>
          <p:cNvSpPr/>
          <p:nvPr/>
        </p:nvSpPr>
        <p:spPr>
          <a:xfrm>
            <a:off x="1043608" y="1635460"/>
            <a:ext cx="1440159" cy="903339"/>
          </a:xfrm>
          <a:custGeom>
            <a:avLst/>
            <a:gdLst>
              <a:gd name="connsiteX0" fmla="*/ 0 w 1431093"/>
              <a:gd name="connsiteY0" fmla="*/ 0 h 1368152"/>
              <a:gd name="connsiteX1" fmla="*/ 1431093 w 1431093"/>
              <a:gd name="connsiteY1" fmla="*/ 0 h 1368152"/>
              <a:gd name="connsiteX2" fmla="*/ 1431093 w 1431093"/>
              <a:gd name="connsiteY2" fmla="*/ 1368152 h 1368152"/>
              <a:gd name="connsiteX3" fmla="*/ 0 w 1431093"/>
              <a:gd name="connsiteY3" fmla="*/ 1368152 h 1368152"/>
              <a:gd name="connsiteX4" fmla="*/ 0 w 1431093"/>
              <a:gd name="connsiteY4" fmla="*/ 0 h 1368152"/>
              <a:gd name="connsiteX0" fmla="*/ 0 w 1431093"/>
              <a:gd name="connsiteY0" fmla="*/ 0 h 1368152"/>
              <a:gd name="connsiteX1" fmla="*/ 1431093 w 1431093"/>
              <a:gd name="connsiteY1" fmla="*/ 0 h 1368152"/>
              <a:gd name="connsiteX2" fmla="*/ 1431093 w 1431093"/>
              <a:gd name="connsiteY2" fmla="*/ 1368152 h 1368152"/>
              <a:gd name="connsiteX3" fmla="*/ 0 w 1431093"/>
              <a:gd name="connsiteY3" fmla="*/ 0 h 1368152"/>
              <a:gd name="connsiteX0" fmla="*/ 1431093 w 1522533"/>
              <a:gd name="connsiteY0" fmla="*/ 1368152 h 1459592"/>
              <a:gd name="connsiteX1" fmla="*/ 0 w 1522533"/>
              <a:gd name="connsiteY1" fmla="*/ 0 h 1459592"/>
              <a:gd name="connsiteX2" fmla="*/ 1431093 w 1522533"/>
              <a:gd name="connsiteY2" fmla="*/ 0 h 1459592"/>
              <a:gd name="connsiteX3" fmla="*/ 1522533 w 1522533"/>
              <a:gd name="connsiteY3" fmla="*/ 1459592 h 1459592"/>
              <a:gd name="connsiteX0" fmla="*/ 27595 w 1522533"/>
              <a:gd name="connsiteY0" fmla="*/ 400589 h 1459592"/>
              <a:gd name="connsiteX1" fmla="*/ 0 w 1522533"/>
              <a:gd name="connsiteY1" fmla="*/ 0 h 1459592"/>
              <a:gd name="connsiteX2" fmla="*/ 1431093 w 1522533"/>
              <a:gd name="connsiteY2" fmla="*/ 0 h 1459592"/>
              <a:gd name="connsiteX3" fmla="*/ 1522533 w 1522533"/>
              <a:gd name="connsiteY3" fmla="*/ 1459592 h 1459592"/>
              <a:gd name="connsiteX0" fmla="*/ 6330 w 1522533"/>
              <a:gd name="connsiteY0" fmla="*/ 411221 h 1459592"/>
              <a:gd name="connsiteX1" fmla="*/ 0 w 1522533"/>
              <a:gd name="connsiteY1" fmla="*/ 0 h 1459592"/>
              <a:gd name="connsiteX2" fmla="*/ 1431093 w 1522533"/>
              <a:gd name="connsiteY2" fmla="*/ 0 h 1459592"/>
              <a:gd name="connsiteX3" fmla="*/ 1522533 w 1522533"/>
              <a:gd name="connsiteY3" fmla="*/ 1459592 h 1459592"/>
              <a:gd name="connsiteX0" fmla="*/ 6330 w 1431093"/>
              <a:gd name="connsiteY0" fmla="*/ 411221 h 949229"/>
              <a:gd name="connsiteX1" fmla="*/ 0 w 1431093"/>
              <a:gd name="connsiteY1" fmla="*/ 0 h 949229"/>
              <a:gd name="connsiteX2" fmla="*/ 1431093 w 1431093"/>
              <a:gd name="connsiteY2" fmla="*/ 0 h 949229"/>
              <a:gd name="connsiteX3" fmla="*/ 1299249 w 1431093"/>
              <a:gd name="connsiteY3" fmla="*/ 949229 h 949229"/>
              <a:gd name="connsiteX0" fmla="*/ 6330 w 1431093"/>
              <a:gd name="connsiteY0" fmla="*/ 411221 h 1119350"/>
              <a:gd name="connsiteX1" fmla="*/ 0 w 1431093"/>
              <a:gd name="connsiteY1" fmla="*/ 0 h 1119350"/>
              <a:gd name="connsiteX2" fmla="*/ 1431093 w 1431093"/>
              <a:gd name="connsiteY2" fmla="*/ 0 h 1119350"/>
              <a:gd name="connsiteX3" fmla="*/ 1426839 w 1431093"/>
              <a:gd name="connsiteY3" fmla="*/ 1119350 h 1119350"/>
              <a:gd name="connsiteX0" fmla="*/ 6330 w 1431093"/>
              <a:gd name="connsiteY0" fmla="*/ 332170 h 1119350"/>
              <a:gd name="connsiteX1" fmla="*/ 0 w 1431093"/>
              <a:gd name="connsiteY1" fmla="*/ 0 h 1119350"/>
              <a:gd name="connsiteX2" fmla="*/ 1431093 w 1431093"/>
              <a:gd name="connsiteY2" fmla="*/ 0 h 1119350"/>
              <a:gd name="connsiteX3" fmla="*/ 1426839 w 1431093"/>
              <a:gd name="connsiteY3" fmla="*/ 1119350 h 1119350"/>
              <a:gd name="connsiteX0" fmla="*/ 6330 w 1431093"/>
              <a:gd name="connsiteY0" fmla="*/ 345345 h 1119350"/>
              <a:gd name="connsiteX1" fmla="*/ 0 w 1431093"/>
              <a:gd name="connsiteY1" fmla="*/ 0 h 1119350"/>
              <a:gd name="connsiteX2" fmla="*/ 1431093 w 1431093"/>
              <a:gd name="connsiteY2" fmla="*/ 0 h 1119350"/>
              <a:gd name="connsiteX3" fmla="*/ 1426839 w 1431093"/>
              <a:gd name="connsiteY3" fmla="*/ 1119350 h 1119350"/>
              <a:gd name="connsiteX0" fmla="*/ 6330 w 1431093"/>
              <a:gd name="connsiteY0" fmla="*/ 345345 h 1119350"/>
              <a:gd name="connsiteX1" fmla="*/ 0 w 1431093"/>
              <a:gd name="connsiteY1" fmla="*/ 0 h 1119350"/>
              <a:gd name="connsiteX2" fmla="*/ 1431093 w 1431093"/>
              <a:gd name="connsiteY2" fmla="*/ 0 h 1119350"/>
              <a:gd name="connsiteX3" fmla="*/ 1426839 w 1431093"/>
              <a:gd name="connsiteY3" fmla="*/ 1119350 h 1119350"/>
              <a:gd name="connsiteX0" fmla="*/ 606 w 1431719"/>
              <a:gd name="connsiteY0" fmla="*/ 353214 h 1119350"/>
              <a:gd name="connsiteX1" fmla="*/ 626 w 1431719"/>
              <a:gd name="connsiteY1" fmla="*/ 0 h 1119350"/>
              <a:gd name="connsiteX2" fmla="*/ 1431719 w 1431719"/>
              <a:gd name="connsiteY2" fmla="*/ 0 h 1119350"/>
              <a:gd name="connsiteX3" fmla="*/ 1427465 w 1431719"/>
              <a:gd name="connsiteY3" fmla="*/ 1119350 h 11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1719" h="1119350">
                <a:moveTo>
                  <a:pt x="606" y="353214"/>
                </a:moveTo>
                <a:cubicBezTo>
                  <a:pt x="-1504" y="159047"/>
                  <a:pt x="2736" y="115115"/>
                  <a:pt x="626" y="0"/>
                </a:cubicBezTo>
                <a:lnTo>
                  <a:pt x="1431719" y="0"/>
                </a:lnTo>
                <a:cubicBezTo>
                  <a:pt x="1431719" y="456051"/>
                  <a:pt x="1427465" y="1119350"/>
                  <a:pt x="1427465" y="1119350"/>
                </a:cubicBezTo>
              </a:path>
            </a:pathLst>
          </a:custGeom>
          <a:noFill/>
          <a:ln w="9525">
            <a:solidFill>
              <a:srgbClr val="6E41BF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0" name="TextBox 1"/>
          <p:cNvSpPr txBox="1"/>
          <p:nvPr/>
        </p:nvSpPr>
        <p:spPr>
          <a:xfrm>
            <a:off x="1392541" y="1347433"/>
            <a:ext cx="742292" cy="2880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rgbClr val="6E41B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-32,4%</a:t>
            </a:r>
            <a:endParaRPr lang="ru-RU" sz="1100" b="1" dirty="0">
              <a:solidFill>
                <a:srgbClr val="6E41B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4"/>
          <p:cNvSpPr/>
          <p:nvPr/>
        </p:nvSpPr>
        <p:spPr>
          <a:xfrm>
            <a:off x="2605565" y="1885004"/>
            <a:ext cx="1313699" cy="707886"/>
          </a:xfrm>
          <a:custGeom>
            <a:avLst/>
            <a:gdLst>
              <a:gd name="connsiteX0" fmla="*/ 0 w 1431093"/>
              <a:gd name="connsiteY0" fmla="*/ 0 h 1368152"/>
              <a:gd name="connsiteX1" fmla="*/ 1431093 w 1431093"/>
              <a:gd name="connsiteY1" fmla="*/ 0 h 1368152"/>
              <a:gd name="connsiteX2" fmla="*/ 1431093 w 1431093"/>
              <a:gd name="connsiteY2" fmla="*/ 1368152 h 1368152"/>
              <a:gd name="connsiteX3" fmla="*/ 0 w 1431093"/>
              <a:gd name="connsiteY3" fmla="*/ 1368152 h 1368152"/>
              <a:gd name="connsiteX4" fmla="*/ 0 w 1431093"/>
              <a:gd name="connsiteY4" fmla="*/ 0 h 1368152"/>
              <a:gd name="connsiteX0" fmla="*/ 0 w 1431093"/>
              <a:gd name="connsiteY0" fmla="*/ 0 h 1368152"/>
              <a:gd name="connsiteX1" fmla="*/ 1431093 w 1431093"/>
              <a:gd name="connsiteY1" fmla="*/ 0 h 1368152"/>
              <a:gd name="connsiteX2" fmla="*/ 1431093 w 1431093"/>
              <a:gd name="connsiteY2" fmla="*/ 1368152 h 1368152"/>
              <a:gd name="connsiteX3" fmla="*/ 0 w 1431093"/>
              <a:gd name="connsiteY3" fmla="*/ 0 h 1368152"/>
              <a:gd name="connsiteX0" fmla="*/ 1431093 w 1522533"/>
              <a:gd name="connsiteY0" fmla="*/ 1368152 h 1459592"/>
              <a:gd name="connsiteX1" fmla="*/ 0 w 1522533"/>
              <a:gd name="connsiteY1" fmla="*/ 0 h 1459592"/>
              <a:gd name="connsiteX2" fmla="*/ 1431093 w 1522533"/>
              <a:gd name="connsiteY2" fmla="*/ 0 h 1459592"/>
              <a:gd name="connsiteX3" fmla="*/ 1522533 w 1522533"/>
              <a:gd name="connsiteY3" fmla="*/ 1459592 h 1459592"/>
              <a:gd name="connsiteX0" fmla="*/ 27595 w 1522533"/>
              <a:gd name="connsiteY0" fmla="*/ 400589 h 1459592"/>
              <a:gd name="connsiteX1" fmla="*/ 0 w 1522533"/>
              <a:gd name="connsiteY1" fmla="*/ 0 h 1459592"/>
              <a:gd name="connsiteX2" fmla="*/ 1431093 w 1522533"/>
              <a:gd name="connsiteY2" fmla="*/ 0 h 1459592"/>
              <a:gd name="connsiteX3" fmla="*/ 1522533 w 1522533"/>
              <a:gd name="connsiteY3" fmla="*/ 1459592 h 1459592"/>
              <a:gd name="connsiteX0" fmla="*/ 6330 w 1522533"/>
              <a:gd name="connsiteY0" fmla="*/ 411221 h 1459592"/>
              <a:gd name="connsiteX1" fmla="*/ 0 w 1522533"/>
              <a:gd name="connsiteY1" fmla="*/ 0 h 1459592"/>
              <a:gd name="connsiteX2" fmla="*/ 1431093 w 1522533"/>
              <a:gd name="connsiteY2" fmla="*/ 0 h 1459592"/>
              <a:gd name="connsiteX3" fmla="*/ 1522533 w 1522533"/>
              <a:gd name="connsiteY3" fmla="*/ 1459592 h 1459592"/>
              <a:gd name="connsiteX0" fmla="*/ 6330 w 1431093"/>
              <a:gd name="connsiteY0" fmla="*/ 411221 h 949229"/>
              <a:gd name="connsiteX1" fmla="*/ 0 w 1431093"/>
              <a:gd name="connsiteY1" fmla="*/ 0 h 949229"/>
              <a:gd name="connsiteX2" fmla="*/ 1431093 w 1431093"/>
              <a:gd name="connsiteY2" fmla="*/ 0 h 949229"/>
              <a:gd name="connsiteX3" fmla="*/ 1299249 w 1431093"/>
              <a:gd name="connsiteY3" fmla="*/ 949229 h 949229"/>
              <a:gd name="connsiteX0" fmla="*/ 6330 w 1431093"/>
              <a:gd name="connsiteY0" fmla="*/ 411221 h 1119350"/>
              <a:gd name="connsiteX1" fmla="*/ 0 w 1431093"/>
              <a:gd name="connsiteY1" fmla="*/ 0 h 1119350"/>
              <a:gd name="connsiteX2" fmla="*/ 1431093 w 1431093"/>
              <a:gd name="connsiteY2" fmla="*/ 0 h 1119350"/>
              <a:gd name="connsiteX3" fmla="*/ 1426839 w 1431093"/>
              <a:gd name="connsiteY3" fmla="*/ 1119350 h 1119350"/>
              <a:gd name="connsiteX0" fmla="*/ 6330 w 1431093"/>
              <a:gd name="connsiteY0" fmla="*/ 332170 h 1119350"/>
              <a:gd name="connsiteX1" fmla="*/ 0 w 1431093"/>
              <a:gd name="connsiteY1" fmla="*/ 0 h 1119350"/>
              <a:gd name="connsiteX2" fmla="*/ 1431093 w 1431093"/>
              <a:gd name="connsiteY2" fmla="*/ 0 h 1119350"/>
              <a:gd name="connsiteX3" fmla="*/ 1426839 w 1431093"/>
              <a:gd name="connsiteY3" fmla="*/ 1119350 h 1119350"/>
              <a:gd name="connsiteX0" fmla="*/ 6330 w 1431093"/>
              <a:gd name="connsiteY0" fmla="*/ 345345 h 1119350"/>
              <a:gd name="connsiteX1" fmla="*/ 0 w 1431093"/>
              <a:gd name="connsiteY1" fmla="*/ 0 h 1119350"/>
              <a:gd name="connsiteX2" fmla="*/ 1431093 w 1431093"/>
              <a:gd name="connsiteY2" fmla="*/ 0 h 1119350"/>
              <a:gd name="connsiteX3" fmla="*/ 1426839 w 1431093"/>
              <a:gd name="connsiteY3" fmla="*/ 1119350 h 1119350"/>
              <a:gd name="connsiteX0" fmla="*/ 6330 w 1431093"/>
              <a:gd name="connsiteY0" fmla="*/ 345345 h 1119350"/>
              <a:gd name="connsiteX1" fmla="*/ 0 w 1431093"/>
              <a:gd name="connsiteY1" fmla="*/ 0 h 1119350"/>
              <a:gd name="connsiteX2" fmla="*/ 1431093 w 1431093"/>
              <a:gd name="connsiteY2" fmla="*/ 0 h 1119350"/>
              <a:gd name="connsiteX3" fmla="*/ 1426839 w 1431093"/>
              <a:gd name="connsiteY3" fmla="*/ 1119350 h 1119350"/>
              <a:gd name="connsiteX0" fmla="*/ 606 w 1431719"/>
              <a:gd name="connsiteY0" fmla="*/ 353214 h 1119350"/>
              <a:gd name="connsiteX1" fmla="*/ 626 w 1431719"/>
              <a:gd name="connsiteY1" fmla="*/ 0 h 1119350"/>
              <a:gd name="connsiteX2" fmla="*/ 1431719 w 1431719"/>
              <a:gd name="connsiteY2" fmla="*/ 0 h 1119350"/>
              <a:gd name="connsiteX3" fmla="*/ 1427465 w 1431719"/>
              <a:gd name="connsiteY3" fmla="*/ 1119350 h 11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1719" h="1119350">
                <a:moveTo>
                  <a:pt x="606" y="353214"/>
                </a:moveTo>
                <a:cubicBezTo>
                  <a:pt x="-1504" y="159047"/>
                  <a:pt x="2736" y="115115"/>
                  <a:pt x="626" y="0"/>
                </a:cubicBezTo>
                <a:lnTo>
                  <a:pt x="1431719" y="0"/>
                </a:lnTo>
                <a:cubicBezTo>
                  <a:pt x="1431719" y="456051"/>
                  <a:pt x="1427465" y="1119350"/>
                  <a:pt x="1427465" y="1119350"/>
                </a:cubicBezTo>
              </a:path>
            </a:pathLst>
          </a:custGeom>
          <a:noFill/>
          <a:ln w="9525">
            <a:solidFill>
              <a:srgbClr val="6E41BF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2" name="TextBox 1"/>
          <p:cNvSpPr txBox="1"/>
          <p:nvPr/>
        </p:nvSpPr>
        <p:spPr>
          <a:xfrm>
            <a:off x="2965584" y="1596977"/>
            <a:ext cx="665087" cy="2880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rgbClr val="6E41B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-0,5%</a:t>
            </a:r>
            <a:endParaRPr lang="ru-RU" sz="1100" b="1" dirty="0">
              <a:solidFill>
                <a:srgbClr val="6E41B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3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829710"/>
              </p:ext>
            </p:extLst>
          </p:nvPr>
        </p:nvGraphicFramePr>
        <p:xfrm>
          <a:off x="1941689" y="1200150"/>
          <a:ext cx="4806280" cy="3090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23849" y="1319439"/>
            <a:ext cx="2160239" cy="130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dirty="0" smtClean="0">
                <a:solidFill>
                  <a:srgbClr val="6E41B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31,032 </a:t>
            </a:r>
            <a:r>
              <a:rPr lang="ru-RU" sz="1600" dirty="0">
                <a:solidFill>
                  <a:srgbClr val="6E41B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млн руб.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Иные межбюджетные трансферты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представляемые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бюджетам сельских поселений из районного бюджета 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" y="4803775"/>
            <a:ext cx="9180513" cy="339725"/>
            <a:chOff x="-30124" y="4806057"/>
            <a:chExt cx="9180513" cy="339725"/>
          </a:xfrm>
          <a:solidFill>
            <a:srgbClr val="398CC5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-30124" y="4806280"/>
              <a:ext cx="9180512" cy="339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755175" y="4806057"/>
              <a:ext cx="39521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-54757" y="321499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Структура </a:t>
            </a:r>
            <a:r>
              <a:rPr lang="ru-RU" sz="2800" b="1" dirty="0" smtClean="0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межбюджетных трансфертов в </a:t>
            </a:r>
            <a:r>
              <a:rPr lang="ru-RU" sz="2800" b="1" dirty="0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2024 г</a:t>
            </a:r>
            <a:endParaRPr lang="ru-RU" sz="2000" b="1" dirty="0">
              <a:solidFill>
                <a:srgbClr val="398CC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92974" y="2067694"/>
            <a:ext cx="2376264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dirty="0" smtClean="0">
                <a:solidFill>
                  <a:srgbClr val="38BEA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82,404 </a:t>
            </a:r>
            <a:r>
              <a:rPr lang="ru-RU" sz="1600" dirty="0">
                <a:solidFill>
                  <a:srgbClr val="38BEA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млн руб.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Дотации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выравнивание бюджетной обеспеченности, предоставляемые бюджетам сельских поселений </a:t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районного бюджета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112" y="3076575"/>
            <a:ext cx="2463854" cy="130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dirty="0" smtClean="0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11,403 </a:t>
            </a:r>
            <a:r>
              <a:rPr lang="ru-RU" sz="1600" dirty="0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млн руб.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Субвенции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бюджетам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сельских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поселений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предоставляемые </a:t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районного бюджета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600885" y="2230593"/>
            <a:ext cx="792088" cy="0"/>
          </a:xfrm>
          <a:prstGeom prst="line">
            <a:avLst/>
          </a:prstGeom>
          <a:ln w="12700">
            <a:solidFill>
              <a:srgbClr val="38BEA8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2536163" y="1491630"/>
            <a:ext cx="1368152" cy="0"/>
          </a:xfrm>
          <a:prstGeom prst="line">
            <a:avLst/>
          </a:prstGeom>
          <a:ln w="12700">
            <a:solidFill>
              <a:srgbClr val="6E41B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748035" y="3726753"/>
            <a:ext cx="1108206" cy="0"/>
          </a:xfrm>
          <a:prstGeom prst="line">
            <a:avLst/>
          </a:prstGeom>
          <a:ln w="12700">
            <a:solidFill>
              <a:srgbClr val="398CC5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748034" y="3219822"/>
            <a:ext cx="1" cy="506931"/>
          </a:xfrm>
          <a:prstGeom prst="line">
            <a:avLst/>
          </a:prstGeom>
          <a:ln w="12700">
            <a:solidFill>
              <a:srgbClr val="398CC5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2347447" y="3219822"/>
            <a:ext cx="377431" cy="0"/>
          </a:xfrm>
          <a:prstGeom prst="line">
            <a:avLst/>
          </a:prstGeom>
          <a:ln w="12700">
            <a:solidFill>
              <a:srgbClr val="398CC5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2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2590025">
            <a:off x="135328" y="-385067"/>
            <a:ext cx="5356034" cy="7410011"/>
          </a:xfrm>
          <a:prstGeom prst="rect">
            <a:avLst/>
          </a:prstGeom>
          <a:solidFill>
            <a:srgbClr val="398CC5"/>
          </a:solidFill>
          <a:ln>
            <a:noFill/>
          </a:ln>
          <a:effectLst>
            <a:innerShdw blurRad="546100" dist="76200">
              <a:schemeClr val="tx2">
                <a:lumMod val="75000"/>
                <a:alpha val="56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9" descr="ge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0529"/>
            <a:ext cx="719757" cy="83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3725" y="2532841"/>
            <a:ext cx="3694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200" b="0" dirty="0">
                <a:solidFill>
                  <a:schemeClr val="bg1"/>
                </a:solidFill>
                <a:latin typeface="Arial" panose="020B0604020202020204" pitchFamily="34" charset="0"/>
              </a:rPr>
              <a:t>«Бюджет для граждан» </a:t>
            </a:r>
          </a:p>
          <a:p>
            <a:r>
              <a:rPr lang="ru-RU" sz="1200" b="0" dirty="0">
                <a:solidFill>
                  <a:schemeClr val="bg1"/>
                </a:solidFill>
                <a:latin typeface="Arial" panose="020B0604020202020204" pitchFamily="34" charset="0"/>
              </a:rPr>
              <a:t>подготовлен Финансовым управлением </a:t>
            </a:r>
            <a:br>
              <a:rPr lang="ru-RU" sz="1200" b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200" b="0" dirty="0">
                <a:solidFill>
                  <a:schemeClr val="bg1"/>
                </a:solidFill>
                <a:latin typeface="Arial" panose="020B0604020202020204" pitchFamily="34" charset="0"/>
              </a:rPr>
              <a:t>Администрации муниципального образования </a:t>
            </a:r>
            <a:br>
              <a:rPr lang="ru-RU" sz="1200" b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200" b="0" dirty="0">
                <a:solidFill>
                  <a:schemeClr val="bg1"/>
                </a:solidFill>
                <a:latin typeface="Arial" panose="020B0604020202020204" pitchFamily="34" charset="0"/>
              </a:rPr>
              <a:t>«Тигильский муниципальный район»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725" y="2036936"/>
            <a:ext cx="2570123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3200" dirty="0">
                <a:solidFill>
                  <a:schemeClr val="bg1"/>
                </a:solidFill>
              </a:rPr>
              <a:t>Контакты</a:t>
            </a:r>
          </a:p>
        </p:txBody>
      </p:sp>
      <p:sp>
        <p:nvSpPr>
          <p:cNvPr id="12" name="Прямоугольный треугольник 11"/>
          <p:cNvSpPr/>
          <p:nvPr/>
        </p:nvSpPr>
        <p:spPr>
          <a:xfrm rot="10800000">
            <a:off x="4644008" y="-1"/>
            <a:ext cx="4499992" cy="4155926"/>
          </a:xfrm>
          <a:prstGeom prst="rtTriangle">
            <a:avLst/>
          </a:prstGeom>
          <a:solidFill>
            <a:srgbClr val="398CC5"/>
          </a:solidFill>
          <a:ln>
            <a:noFill/>
          </a:ln>
          <a:effectLst>
            <a:innerShdw blurRad="546100" dist="76200">
              <a:schemeClr val="tx2">
                <a:lumMod val="75000"/>
                <a:alpha val="56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loginova-on\Desktop\golden-russian-ruble-coins-stacking-on-blue-background-by-3d-rend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1" b="93988" l="9901" r="89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50" r="20788"/>
          <a:stretch/>
        </p:blipFill>
        <p:spPr bwMode="auto">
          <a:xfrm>
            <a:off x="5606507" y="1667769"/>
            <a:ext cx="2077829" cy="3304337"/>
          </a:xfrm>
          <a:prstGeom prst="rect">
            <a:avLst/>
          </a:prstGeom>
          <a:noFill/>
          <a:effectLst>
            <a:outerShdw blurRad="368300" dist="38100" dir="9060000" sx="106000" sy="106000" algn="tl" rotWithShape="0">
              <a:prstClr val="black">
                <a:alpha val="2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2610" y="3477285"/>
            <a:ext cx="4585975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300"/>
              </a:spcAft>
            </a:pPr>
            <a:r>
              <a:rPr lang="ru-RU" sz="1200" b="0" i="1" dirty="0">
                <a:solidFill>
                  <a:schemeClr val="bg1"/>
                </a:solidFill>
                <a:latin typeface="Arial" panose="020B0604020202020204" pitchFamily="34" charset="0"/>
              </a:rPr>
              <a:t>Ответственные исполнители:</a:t>
            </a:r>
            <a:endParaRPr lang="ru-RU" sz="1200" b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ru-RU" sz="1200" b="0" dirty="0" err="1">
                <a:solidFill>
                  <a:schemeClr val="bg1"/>
                </a:solidFill>
                <a:latin typeface="Arial" panose="020B0604020202020204" pitchFamily="34" charset="0"/>
              </a:rPr>
              <a:t>ВрИО</a:t>
            </a:r>
            <a:r>
              <a:rPr lang="ru-RU" sz="1200" b="0" dirty="0">
                <a:solidFill>
                  <a:schemeClr val="bg1"/>
                </a:solidFill>
                <a:latin typeface="Arial" panose="020B0604020202020204" pitchFamily="34" charset="0"/>
              </a:rPr>
              <a:t> начальника финансового управления </a:t>
            </a:r>
          </a:p>
          <a:p>
            <a:pPr>
              <a:spcAft>
                <a:spcPts val="300"/>
              </a:spcAft>
            </a:pPr>
            <a:r>
              <a:rPr lang="ru-RU" sz="1200" dirty="0">
                <a:solidFill>
                  <a:schemeClr val="bg1"/>
                </a:solidFill>
              </a:rPr>
              <a:t>Я.М. </a:t>
            </a:r>
            <a:r>
              <a:rPr lang="ru-RU" sz="1200" dirty="0" err="1">
                <a:solidFill>
                  <a:schemeClr val="bg1"/>
                </a:solidFill>
              </a:rPr>
              <a:t>Сунчугашева</a:t>
            </a:r>
            <a:endParaRPr lang="ru-RU" sz="1200" dirty="0">
              <a:solidFill>
                <a:schemeClr val="bg1"/>
              </a:solidFill>
            </a:endParaRPr>
          </a:p>
          <a:p>
            <a:r>
              <a:rPr lang="ru-RU" sz="1200" b="0" dirty="0" err="1">
                <a:solidFill>
                  <a:schemeClr val="bg1"/>
                </a:solidFill>
                <a:latin typeface="Arial" panose="020B0604020202020204" pitchFamily="34" charset="0"/>
              </a:rPr>
              <a:t>Гл.специалист</a:t>
            </a:r>
            <a:r>
              <a:rPr lang="ru-RU" sz="1200" b="0" dirty="0">
                <a:solidFill>
                  <a:schemeClr val="bg1"/>
                </a:solidFill>
                <a:latin typeface="Arial" panose="020B0604020202020204" pitchFamily="34" charset="0"/>
              </a:rPr>
              <a:t> отдела бухгалтерского учета и отчетности </a:t>
            </a:r>
          </a:p>
          <a:p>
            <a:pPr>
              <a:spcAft>
                <a:spcPts val="300"/>
              </a:spcAft>
            </a:pPr>
            <a:r>
              <a:rPr lang="ru-RU" sz="1200" b="0" dirty="0">
                <a:solidFill>
                  <a:schemeClr val="bg1"/>
                </a:solidFill>
              </a:rPr>
              <a:t>В.П. Емельянова</a:t>
            </a:r>
          </a:p>
          <a:p>
            <a:r>
              <a:rPr lang="ru-RU" sz="1200" b="0" dirty="0">
                <a:solidFill>
                  <a:schemeClr val="bg1"/>
                </a:solidFill>
                <a:latin typeface="Arial" panose="020B0604020202020204" pitchFamily="34" charset="0"/>
              </a:rPr>
              <a:t>Тел. (415-37) 21-840</a:t>
            </a:r>
          </a:p>
        </p:txBody>
      </p:sp>
    </p:spTree>
    <p:extLst>
      <p:ext uri="{BB962C8B-B14F-4D97-AF65-F5344CB8AC3E}">
        <p14:creationId xmlns:p14="http://schemas.microsoft.com/office/powerpoint/2010/main" val="34545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ginova-on\Desktop\scott-graham-5fNmWej4tAA-unsplas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2"/>
          <a:stretch/>
        </p:blipFill>
        <p:spPr bwMode="auto">
          <a:xfrm>
            <a:off x="5729163" y="691502"/>
            <a:ext cx="3787920" cy="3596670"/>
          </a:xfrm>
          <a:prstGeom prst="roundRect">
            <a:avLst>
              <a:gd name="adj" fmla="val 495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830580" y="2511588"/>
            <a:ext cx="2695949" cy="1393846"/>
          </a:xfrm>
          <a:prstGeom prst="roundRect">
            <a:avLst>
              <a:gd name="adj" fmla="val 12611"/>
            </a:avLst>
          </a:prstGeom>
          <a:solidFill>
            <a:schemeClr val="bg1"/>
          </a:solidFill>
          <a:ln>
            <a:noFill/>
          </a:ln>
          <a:effectLst>
            <a:outerShdw blurRad="876300" dist="38100" dir="2700000" sx="104000" sy="104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7358" y="1235536"/>
            <a:ext cx="1843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6E41B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Бюджет </a:t>
            </a:r>
            <a:endParaRPr lang="ru-RU" sz="2000" dirty="0">
              <a:solidFill>
                <a:srgbClr val="6E41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3126" y="1600378"/>
            <a:ext cx="42133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форма образования и расходования 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lvl="0"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разрабатывается Администрацией муниципального образования и утверждается в форме нормативного правового акта Собрания депутатов муниципального образования.</a:t>
            </a:r>
          </a:p>
          <a:p>
            <a:pPr lvl="0"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Важнейшие части бюджета — это его доходная 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расходная части.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" y="4803775"/>
            <a:ext cx="9180512" cy="339725"/>
            <a:chOff x="-30124" y="4806057"/>
            <a:chExt cx="9180512" cy="339725"/>
          </a:xfrm>
          <a:solidFill>
            <a:srgbClr val="398CC5"/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-30124" y="4806280"/>
              <a:ext cx="9180512" cy="339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790025" y="4806057"/>
              <a:ext cx="323527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4662" y="320338"/>
            <a:ext cx="4069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Понятие «бюджет»</a:t>
            </a:r>
            <a:endParaRPr lang="ru-RU" sz="2000" b="1" dirty="0">
              <a:solidFill>
                <a:srgbClr val="398CC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53924" y="2685291"/>
            <a:ext cx="2286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Расходная часть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показывает, на какие 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направляются аккумулированные государством средства.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30582" y="1154616"/>
            <a:ext cx="2695948" cy="1174185"/>
          </a:xfrm>
          <a:prstGeom prst="roundRect">
            <a:avLst>
              <a:gd name="adj" fmla="val 12611"/>
            </a:avLst>
          </a:prstGeom>
          <a:solidFill>
            <a:schemeClr val="bg1"/>
          </a:solidFill>
          <a:ln>
            <a:noFill/>
          </a:ln>
          <a:effectLst>
            <a:outerShdw blurRad="876300" dist="38100" dir="2700000" sx="104000" sy="104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53924" y="1310821"/>
            <a:ext cx="20565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38BEA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Доходная часть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показывает источники денежных средств бюджета.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82564" y="1264654"/>
            <a:ext cx="504056" cy="459085"/>
          </a:xfrm>
          <a:prstGeom prst="roundRect">
            <a:avLst/>
          </a:prstGeom>
          <a:solidFill>
            <a:srgbClr val="38B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82564" y="2709994"/>
            <a:ext cx="504056" cy="459085"/>
          </a:xfrm>
          <a:prstGeom prst="roundRect">
            <a:avLst/>
          </a:prstGeom>
          <a:solidFill>
            <a:srgbClr val="398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2482599">
            <a:off x="4651929" y="1390809"/>
            <a:ext cx="370604" cy="214134"/>
          </a:xfrm>
          <a:prstGeom prst="rightArrow">
            <a:avLst>
              <a:gd name="adj1" fmla="val 22654"/>
              <a:gd name="adj2" fmla="val 534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9514563">
            <a:off x="4654854" y="2832468"/>
            <a:ext cx="370604" cy="214134"/>
          </a:xfrm>
          <a:prstGeom prst="rightArrow">
            <a:avLst>
              <a:gd name="adj1" fmla="val 22654"/>
              <a:gd name="adj2" fmla="val 534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708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" y="4803775"/>
            <a:ext cx="9180512" cy="339725"/>
            <a:chOff x="-30124" y="4806057"/>
            <a:chExt cx="9180512" cy="339725"/>
          </a:xfrm>
          <a:solidFill>
            <a:srgbClr val="398CC5"/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-30124" y="4806280"/>
              <a:ext cx="9180512" cy="339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790025" y="4806057"/>
              <a:ext cx="323527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4662" y="320338"/>
            <a:ext cx="4069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Виды бюджета</a:t>
            </a:r>
            <a:endParaRPr lang="ru-RU" sz="2000" b="1" dirty="0">
              <a:solidFill>
                <a:srgbClr val="398CC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162661" y="1010654"/>
            <a:ext cx="2709428" cy="2204493"/>
            <a:chOff x="3131840" y="1010655"/>
            <a:chExt cx="2709428" cy="2204493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131840" y="1309208"/>
              <a:ext cx="2709428" cy="1905940"/>
            </a:xfrm>
            <a:prstGeom prst="roundRect">
              <a:avLst>
                <a:gd name="adj" fmla="val 12611"/>
              </a:avLst>
            </a:prstGeom>
            <a:solidFill>
              <a:schemeClr val="bg1"/>
            </a:solidFill>
            <a:ln>
              <a:noFill/>
            </a:ln>
            <a:effectLst>
              <a:outerShdw blurRad="876300" dist="38100" dir="2700000" sx="104000" sy="104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343511" y="1700353"/>
              <a:ext cx="2286086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400" dirty="0">
                  <a:solidFill>
                    <a:srgbClr val="6E41B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Сбалансированный бюджет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/>
              </a:r>
              <a:b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расходы бюджета равны доходам. Это самое оптимальное состояние бюджета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4218829" y="1010655"/>
              <a:ext cx="576000" cy="576000"/>
            </a:xfrm>
            <a:prstGeom prst="roundRect">
              <a:avLst/>
            </a:prstGeom>
            <a:solidFill>
              <a:srgbClr val="6E41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43150" y="1068404"/>
            <a:ext cx="2403680" cy="1728912"/>
            <a:chOff x="343150" y="1126717"/>
            <a:chExt cx="2403680" cy="1728912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343150" y="1367520"/>
              <a:ext cx="2403680" cy="1488109"/>
            </a:xfrm>
            <a:prstGeom prst="roundRect">
              <a:avLst>
                <a:gd name="adj" fmla="val 12611"/>
              </a:avLst>
            </a:prstGeom>
            <a:solidFill>
              <a:schemeClr val="bg1"/>
            </a:solidFill>
            <a:ln>
              <a:noFill/>
            </a:ln>
            <a:effectLst>
              <a:outerShdw blurRad="876300" dist="38100" dir="2700000" sx="104000" sy="104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01947" y="1758665"/>
              <a:ext cx="228608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Дефицитный бюджет</a:t>
              </a:r>
              <a:b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расходы бюджета превышают доходы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292962" y="1126717"/>
              <a:ext cx="504056" cy="459085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287919" y="1068404"/>
            <a:ext cx="2396849" cy="1728912"/>
            <a:chOff x="6287919" y="1068404"/>
            <a:chExt cx="2396849" cy="1728912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6287919" y="1309207"/>
              <a:ext cx="2396849" cy="1488109"/>
            </a:xfrm>
            <a:prstGeom prst="roundRect">
              <a:avLst>
                <a:gd name="adj" fmla="val 12611"/>
              </a:avLst>
            </a:prstGeom>
            <a:solidFill>
              <a:schemeClr val="bg1"/>
            </a:solidFill>
            <a:ln>
              <a:noFill/>
            </a:ln>
            <a:effectLst>
              <a:outerShdw blurRad="876300" dist="38100" dir="2700000" sx="104000" sy="104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43300" y="1700352"/>
              <a:ext cx="228608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Профицитный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/>
              </a:r>
              <a:b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бюджет</a:t>
              </a:r>
              <a:b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доходы бюджета превышают расходы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7234315" y="1068404"/>
              <a:ext cx="504056" cy="459085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8" t="56786" r="35805" b="23089"/>
          <a:stretch/>
        </p:blipFill>
        <p:spPr bwMode="auto">
          <a:xfrm>
            <a:off x="2139935" y="3234163"/>
            <a:ext cx="4754880" cy="142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loginova-on\Desktop\save-mone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50" y="1102806"/>
            <a:ext cx="390279" cy="39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oginova-on\Desktop\coi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007" y="1117654"/>
            <a:ext cx="352671" cy="35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oginova-on\Desktop\mone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186" y="1098119"/>
            <a:ext cx="422176" cy="42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601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" y="4803775"/>
            <a:ext cx="9180512" cy="339725"/>
            <a:chOff x="-30124" y="4806057"/>
            <a:chExt cx="9180512" cy="339725"/>
          </a:xfrm>
          <a:solidFill>
            <a:srgbClr val="398CC5"/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-30124" y="4806280"/>
              <a:ext cx="9180512" cy="339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790025" y="4806057"/>
              <a:ext cx="323527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4662" y="320338"/>
            <a:ext cx="8245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Принципы бюджетной системы</a:t>
            </a:r>
            <a:endParaRPr lang="ru-RU" sz="2000" b="1" dirty="0">
              <a:solidFill>
                <a:srgbClr val="398CC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78467" y="1129835"/>
            <a:ext cx="2028753" cy="762802"/>
            <a:chOff x="222725" y="1326812"/>
            <a:chExt cx="2028753" cy="762802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346623" y="1326812"/>
              <a:ext cx="1904855" cy="762802"/>
            </a:xfrm>
            <a:prstGeom prst="roundRect">
              <a:avLst>
                <a:gd name="adj" fmla="val 12611"/>
              </a:avLst>
            </a:prstGeom>
            <a:solidFill>
              <a:schemeClr val="bg1"/>
            </a:solidFill>
            <a:ln>
              <a:noFill/>
            </a:ln>
            <a:effectLst>
              <a:outerShdw blurRad="876300" dist="38100" dir="2700000" sx="104000" sy="104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39436" y="1383460"/>
              <a:ext cx="17085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Единство бюджетной системы Российской Федерации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222725" y="1436555"/>
              <a:ext cx="252000" cy="252000"/>
            </a:xfrm>
            <a:prstGeom prst="roundRect">
              <a:avLst/>
            </a:prstGeom>
            <a:solidFill>
              <a:srgbClr val="38B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715907" y="1009452"/>
            <a:ext cx="2028753" cy="575115"/>
            <a:chOff x="222725" y="1326812"/>
            <a:chExt cx="2028753" cy="575115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346623" y="1326812"/>
              <a:ext cx="1904855" cy="575115"/>
            </a:xfrm>
            <a:prstGeom prst="roundRect">
              <a:avLst>
                <a:gd name="adj" fmla="val 12611"/>
              </a:avLst>
            </a:prstGeom>
            <a:solidFill>
              <a:schemeClr val="bg1"/>
            </a:solidFill>
            <a:ln>
              <a:noFill/>
            </a:ln>
            <a:effectLst>
              <a:outerShdw blurRad="876300" dist="38100" dir="2700000" sx="104000" sy="104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39436" y="1383460"/>
              <a:ext cx="17085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Самостоятельность бюджетов</a:t>
              </a: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222725" y="1436555"/>
              <a:ext cx="252000" cy="252000"/>
            </a:xfrm>
            <a:prstGeom prst="roundRect">
              <a:avLst/>
            </a:prstGeom>
            <a:solidFill>
              <a:srgbClr val="6E41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6715907" y="2595491"/>
            <a:ext cx="2028753" cy="1099461"/>
            <a:chOff x="222725" y="1326811"/>
            <a:chExt cx="2028753" cy="1099461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346623" y="1326811"/>
              <a:ext cx="1904855" cy="1099461"/>
            </a:xfrm>
            <a:prstGeom prst="roundRect">
              <a:avLst>
                <a:gd name="adj" fmla="val 12611"/>
              </a:avLst>
            </a:prstGeom>
            <a:solidFill>
              <a:schemeClr val="bg1"/>
            </a:solidFill>
            <a:ln>
              <a:noFill/>
            </a:ln>
            <a:effectLst>
              <a:outerShdw blurRad="876300" dist="38100" dir="2700000" sx="104000" sy="104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539436" y="1383460"/>
              <a:ext cx="148348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Равенство бюджетных прав субъектов РФ, муниципальных образований</a:t>
              </a:r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222725" y="1436555"/>
              <a:ext cx="252000" cy="252000"/>
            </a:xfrm>
            <a:prstGeom prst="roundRect">
              <a:avLst/>
            </a:prstGeom>
            <a:solidFill>
              <a:srgbClr val="398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550310" y="2158066"/>
            <a:ext cx="2028753" cy="577559"/>
            <a:chOff x="6715907" y="1851119"/>
            <a:chExt cx="2028753" cy="577559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6839805" y="1851119"/>
              <a:ext cx="1904855" cy="577559"/>
            </a:xfrm>
            <a:prstGeom prst="roundRect">
              <a:avLst>
                <a:gd name="adj" fmla="val 12611"/>
              </a:avLst>
            </a:prstGeom>
            <a:solidFill>
              <a:schemeClr val="bg1"/>
            </a:solidFill>
            <a:ln>
              <a:noFill/>
            </a:ln>
            <a:effectLst>
              <a:outerShdw blurRad="876300" dist="38100" dir="2700000" sx="104000" sy="104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7032618" y="1907768"/>
              <a:ext cx="17120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Сбалансированность бюджета</a:t>
              </a: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6715907" y="1960863"/>
              <a:ext cx="252000" cy="252000"/>
            </a:xfrm>
            <a:prstGeom prst="roundRect">
              <a:avLst/>
            </a:prstGeom>
            <a:solidFill>
              <a:srgbClr val="6E41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Arial Black" panose="020B0A04020102020204" pitchFamily="34" charset="0"/>
                </a:rPr>
                <a:t>7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320492" y="2070514"/>
            <a:ext cx="2028753" cy="938589"/>
            <a:chOff x="222725" y="1326811"/>
            <a:chExt cx="2028753" cy="938589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346623" y="1326811"/>
              <a:ext cx="1904855" cy="938589"/>
            </a:xfrm>
            <a:prstGeom prst="roundRect">
              <a:avLst>
                <a:gd name="adj" fmla="val 12611"/>
              </a:avLst>
            </a:prstGeom>
            <a:solidFill>
              <a:schemeClr val="bg1"/>
            </a:solidFill>
            <a:ln>
              <a:noFill/>
            </a:ln>
            <a:effectLst>
              <a:outerShdw blurRad="876300" dist="38100" dir="2700000" sx="104000" sy="104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539436" y="1383460"/>
              <a:ext cx="148348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Эффективность использования бюджетных средств</a:t>
              </a:r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222725" y="1436555"/>
              <a:ext cx="252000" cy="252000"/>
            </a:xfrm>
            <a:prstGeom prst="roundRect">
              <a:avLst/>
            </a:prstGeom>
            <a:solidFill>
              <a:srgbClr val="398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Arial Black" panose="020B0A04020102020204" pitchFamily="34" charset="0"/>
                </a:rPr>
                <a:t>5</a:t>
              </a: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2432756" y="3651870"/>
            <a:ext cx="4126659" cy="777552"/>
            <a:chOff x="222725" y="1326811"/>
            <a:chExt cx="4126659" cy="777552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346623" y="1326811"/>
              <a:ext cx="4002761" cy="777552"/>
            </a:xfrm>
            <a:prstGeom prst="roundRect">
              <a:avLst>
                <a:gd name="adj" fmla="val 12611"/>
              </a:avLst>
            </a:prstGeom>
            <a:solidFill>
              <a:schemeClr val="bg1"/>
            </a:solidFill>
            <a:ln>
              <a:noFill/>
            </a:ln>
            <a:effectLst>
              <a:outerShdw blurRad="876300" dist="38100" dir="2700000" sx="104000" sy="104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39435" y="1383460"/>
              <a:ext cx="361584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Разграничение доходов, расходов и источников финансирования дефицитов бюджетов между бюджетами бюджетной системы РФ</a:t>
              </a:r>
            </a:p>
          </p:txBody>
        </p:sp>
        <p:sp>
          <p:nvSpPr>
            <p:cNvPr id="61" name="Скругленный прямоугольник 60"/>
            <p:cNvSpPr/>
            <p:nvPr/>
          </p:nvSpPr>
          <p:spPr>
            <a:xfrm>
              <a:off x="222725" y="1436555"/>
              <a:ext cx="252000" cy="252000"/>
            </a:xfrm>
            <a:prstGeom prst="roundRect">
              <a:avLst/>
            </a:prstGeom>
            <a:solidFill>
              <a:srgbClr val="38B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559471" y="1067354"/>
            <a:ext cx="2028753" cy="938589"/>
            <a:chOff x="222725" y="1326811"/>
            <a:chExt cx="2028753" cy="938589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346623" y="1326811"/>
              <a:ext cx="1904855" cy="938589"/>
            </a:xfrm>
            <a:prstGeom prst="roundRect">
              <a:avLst>
                <a:gd name="adj" fmla="val 12611"/>
              </a:avLst>
            </a:prstGeom>
            <a:solidFill>
              <a:schemeClr val="bg1"/>
            </a:solidFill>
            <a:ln>
              <a:noFill/>
            </a:ln>
            <a:effectLst>
              <a:outerShdw blurRad="876300" dist="38100" dir="2700000" sx="104000" sy="104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539436" y="1383460"/>
              <a:ext cx="148348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Эффективность использования бюджетных средств</a:t>
              </a:r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222725" y="1436555"/>
              <a:ext cx="252000" cy="252000"/>
            </a:xfrm>
            <a:prstGeom prst="roundRect">
              <a:avLst/>
            </a:prstGeom>
            <a:solidFill>
              <a:srgbClr val="398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715907" y="1738539"/>
            <a:ext cx="2028753" cy="702980"/>
            <a:chOff x="222725" y="1326811"/>
            <a:chExt cx="2028753" cy="702980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346623" y="1326811"/>
              <a:ext cx="1904855" cy="702980"/>
            </a:xfrm>
            <a:prstGeom prst="roundRect">
              <a:avLst>
                <a:gd name="adj" fmla="val 12611"/>
              </a:avLst>
            </a:prstGeom>
            <a:solidFill>
              <a:schemeClr val="bg1"/>
            </a:solidFill>
            <a:ln>
              <a:noFill/>
            </a:ln>
            <a:effectLst>
              <a:outerShdw blurRad="876300" dist="38100" dir="2700000" sx="104000" sy="104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539436" y="1383460"/>
              <a:ext cx="171204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Общее (совокупное) покрытие расходов бюджетов</a:t>
              </a:r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222725" y="1436555"/>
              <a:ext cx="252000" cy="252000"/>
            </a:xfrm>
            <a:prstGeom prst="roundRect">
              <a:avLst/>
            </a:prstGeom>
            <a:solidFill>
              <a:srgbClr val="38B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Arial Black" panose="020B0A04020102020204" pitchFamily="34" charset="0"/>
                </a:rPr>
                <a:t>8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2432756" y="2095047"/>
            <a:ext cx="2028753" cy="576000"/>
            <a:chOff x="222725" y="1326812"/>
            <a:chExt cx="2028753" cy="576000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346623" y="1326812"/>
              <a:ext cx="1904855" cy="576000"/>
            </a:xfrm>
            <a:prstGeom prst="roundRect">
              <a:avLst>
                <a:gd name="adj" fmla="val 12611"/>
              </a:avLst>
            </a:prstGeom>
            <a:solidFill>
              <a:schemeClr val="bg1"/>
            </a:solidFill>
            <a:ln>
              <a:noFill/>
            </a:ln>
            <a:effectLst>
              <a:outerShdw blurRad="876300" dist="38100" dir="2700000" sx="104000" sy="104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39436" y="1383460"/>
              <a:ext cx="17120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Прозрачность (открытость)</a:t>
              </a:r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222725" y="1436555"/>
              <a:ext cx="252000" cy="252000"/>
            </a:xfrm>
            <a:prstGeom prst="roundRect">
              <a:avLst/>
            </a:prstGeom>
            <a:solidFill>
              <a:srgbClr val="38B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Arial Black" panose="020B0A04020102020204" pitchFamily="34" charset="0"/>
                </a:rPr>
                <a:t>6</a:t>
              </a: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2404081" y="1136041"/>
            <a:ext cx="2028753" cy="756595"/>
            <a:chOff x="222725" y="1326810"/>
            <a:chExt cx="2028753" cy="756595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346623" y="1326810"/>
              <a:ext cx="1904855" cy="756595"/>
            </a:xfrm>
            <a:prstGeom prst="roundRect">
              <a:avLst>
                <a:gd name="adj" fmla="val 12611"/>
              </a:avLst>
            </a:prstGeom>
            <a:solidFill>
              <a:schemeClr val="bg1"/>
            </a:solidFill>
            <a:ln>
              <a:noFill/>
            </a:ln>
            <a:effectLst>
              <a:outerShdw blurRad="876300" dist="38100" dir="2700000" sx="104000" sy="104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39436" y="1383460"/>
              <a:ext cx="171204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Адресность и целевой характер бюджетных средств</a:t>
              </a:r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222725" y="1436555"/>
              <a:ext cx="252000" cy="252000"/>
            </a:xfrm>
            <a:prstGeom prst="roundRect">
              <a:avLst/>
            </a:prstGeom>
            <a:solidFill>
              <a:srgbClr val="6E41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6715907" y="3848923"/>
            <a:ext cx="2028753" cy="576000"/>
            <a:chOff x="222725" y="1326811"/>
            <a:chExt cx="2028753" cy="576000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346623" y="1326811"/>
              <a:ext cx="1904855" cy="576000"/>
            </a:xfrm>
            <a:prstGeom prst="roundRect">
              <a:avLst>
                <a:gd name="adj" fmla="val 12611"/>
              </a:avLst>
            </a:prstGeom>
            <a:solidFill>
              <a:schemeClr val="bg1"/>
            </a:solidFill>
            <a:ln>
              <a:noFill/>
            </a:ln>
            <a:effectLst>
              <a:outerShdw blurRad="876300" dist="38100" dir="2700000" sx="104000" sy="104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539436" y="1383460"/>
              <a:ext cx="17120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Подведомственность расходов бюджетов</a:t>
              </a:r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222725" y="1436555"/>
              <a:ext cx="252000" cy="252000"/>
            </a:xfrm>
            <a:prstGeom prst="roundRect">
              <a:avLst/>
            </a:prstGeom>
            <a:solidFill>
              <a:srgbClr val="6E41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4559471" y="2887748"/>
            <a:ext cx="2028753" cy="612000"/>
            <a:chOff x="222725" y="1326811"/>
            <a:chExt cx="2028753" cy="61200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346623" y="1326811"/>
              <a:ext cx="1904855" cy="612000"/>
            </a:xfrm>
            <a:prstGeom prst="roundRect">
              <a:avLst>
                <a:gd name="adj" fmla="val 12611"/>
              </a:avLst>
            </a:prstGeom>
            <a:solidFill>
              <a:schemeClr val="bg1"/>
            </a:solidFill>
            <a:ln>
              <a:noFill/>
            </a:ln>
            <a:effectLst>
              <a:outerShdw blurRad="876300" dist="38100" dir="2700000" sx="104000" sy="104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539436" y="1383460"/>
              <a:ext cx="17120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Достоверность бюджета</a:t>
              </a:r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222725" y="1398878"/>
              <a:ext cx="252000" cy="252000"/>
            </a:xfrm>
            <a:prstGeom prst="roundRect">
              <a:avLst/>
            </a:prstGeom>
            <a:solidFill>
              <a:srgbClr val="38B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2432756" y="2873458"/>
            <a:ext cx="2028753" cy="576000"/>
            <a:chOff x="222725" y="1326812"/>
            <a:chExt cx="2028753" cy="576000"/>
          </a:xfrm>
        </p:grpSpPr>
        <p:sp>
          <p:nvSpPr>
            <p:cNvPr id="87" name="Скругленный прямоугольник 86"/>
            <p:cNvSpPr/>
            <p:nvPr/>
          </p:nvSpPr>
          <p:spPr>
            <a:xfrm>
              <a:off x="346623" y="1326812"/>
              <a:ext cx="1904855" cy="576000"/>
            </a:xfrm>
            <a:prstGeom prst="roundRect">
              <a:avLst>
                <a:gd name="adj" fmla="val 12611"/>
              </a:avLst>
            </a:prstGeom>
            <a:solidFill>
              <a:schemeClr val="bg1"/>
            </a:solidFill>
            <a:ln>
              <a:noFill/>
            </a:ln>
            <a:effectLst>
              <a:outerShdw blurRad="876300" dist="38100" dir="2700000" sx="104000" sy="104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539436" y="1383460"/>
              <a:ext cx="17120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Участие граждан в бюджетном процессе</a:t>
              </a:r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222725" y="1436555"/>
              <a:ext cx="252000" cy="252000"/>
            </a:xfrm>
            <a:prstGeom prst="roundRect">
              <a:avLst/>
            </a:prstGeom>
            <a:solidFill>
              <a:srgbClr val="398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296493" y="3186980"/>
            <a:ext cx="2187275" cy="1256978"/>
            <a:chOff x="222725" y="1326811"/>
            <a:chExt cx="2187275" cy="1256978"/>
          </a:xfrm>
        </p:grpSpPr>
        <p:sp>
          <p:nvSpPr>
            <p:cNvPr id="91" name="Скругленный прямоугольник 90"/>
            <p:cNvSpPr/>
            <p:nvPr/>
          </p:nvSpPr>
          <p:spPr>
            <a:xfrm>
              <a:off x="346624" y="1326811"/>
              <a:ext cx="1904854" cy="1256978"/>
            </a:xfrm>
            <a:prstGeom prst="roundRect">
              <a:avLst>
                <a:gd name="adj" fmla="val 12611"/>
              </a:avLst>
            </a:prstGeom>
            <a:solidFill>
              <a:schemeClr val="bg1"/>
            </a:solidFill>
            <a:ln>
              <a:noFill/>
            </a:ln>
            <a:effectLst>
              <a:outerShdw blurRad="876300" dist="38100" dir="2700000" sx="104000" sy="104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539435" y="1383460"/>
              <a:ext cx="187056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Полнота отражения доходов, расходов </a:t>
              </a:r>
              <a:b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источников финансирования дефицитов </a:t>
              </a:r>
              <a:b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бюджетов</a:t>
              </a:r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222725" y="1436555"/>
              <a:ext cx="252000" cy="252000"/>
            </a:xfrm>
            <a:prstGeom prst="roundRect">
              <a:avLst/>
            </a:prstGeom>
            <a:solidFill>
              <a:srgbClr val="6E41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Arial Black" panose="020B0A04020102020204" pitchFamily="34" charset="0"/>
                </a:rPr>
                <a:t>9</a:t>
              </a: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379362" y="3003798"/>
            <a:ext cx="3545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000" dirty="0">
                <a:solidFill>
                  <a:prstClr val="white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4508179" y="2968497"/>
            <a:ext cx="3545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000" dirty="0">
                <a:solidFill>
                  <a:prstClr val="white"/>
                </a:solidFill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6662513" y="2722276"/>
            <a:ext cx="3545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000" dirty="0">
                <a:solidFill>
                  <a:prstClr val="white"/>
                </a:solidFill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2381464" y="3773871"/>
            <a:ext cx="3545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000" dirty="0">
                <a:solidFill>
                  <a:prstClr val="white"/>
                </a:solidFill>
                <a:latin typeface="Arial Black" panose="020B0A04020102020204" pitchFamily="34" charset="0"/>
              </a:rPr>
              <a:t>13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6664615" y="3951678"/>
            <a:ext cx="3545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000" dirty="0">
                <a:solidFill>
                  <a:prstClr val="white"/>
                </a:solidFill>
                <a:latin typeface="Arial Black" panose="020B0A040201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744578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ginova-on\Desktop\northfolk-Ok76F6yW2iA-un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77961"/>
            <a:ext cx="4859709" cy="272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1707654"/>
            <a:ext cx="4860032" cy="3096344"/>
          </a:xfrm>
          <a:prstGeom prst="rect">
            <a:avLst/>
          </a:prstGeom>
          <a:solidFill>
            <a:srgbClr val="398CC5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543144">
            <a:off x="-1472804" y="-1181748"/>
            <a:ext cx="6751543" cy="74100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73100" dist="76200">
              <a:schemeClr val="bg1">
                <a:lumMod val="6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" y="4803775"/>
            <a:ext cx="9180512" cy="339725"/>
            <a:chOff x="-30124" y="4806057"/>
            <a:chExt cx="9180512" cy="339725"/>
          </a:xfrm>
          <a:solidFill>
            <a:srgbClr val="398CC5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-30124" y="4806280"/>
              <a:ext cx="9180512" cy="339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790025" y="4806057"/>
              <a:ext cx="323527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5684" y="1707654"/>
            <a:ext cx="72004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000" dirty="0"/>
              <a:t>Основные параметры бюджета </a:t>
            </a:r>
            <a:br>
              <a:rPr lang="ru-RU" sz="2000" dirty="0"/>
            </a:br>
            <a:r>
              <a:rPr lang="ru-RU" sz="2000" dirty="0"/>
              <a:t>муниципального образования </a:t>
            </a:r>
            <a:br>
              <a:rPr lang="ru-RU" sz="2000" dirty="0"/>
            </a:br>
            <a:r>
              <a:rPr lang="ru-RU" sz="2000" dirty="0"/>
              <a:t>«Тигильский муниципальный район»</a:t>
            </a:r>
            <a:br>
              <a:rPr lang="ru-RU" sz="2000" dirty="0"/>
            </a:br>
            <a:r>
              <a:rPr lang="ru-RU" sz="2000" dirty="0"/>
              <a:t>на 2024 год плановый </a:t>
            </a:r>
            <a:br>
              <a:rPr lang="ru-RU" sz="2000" dirty="0"/>
            </a:br>
            <a:r>
              <a:rPr lang="ru-RU" sz="2000" dirty="0"/>
              <a:t>период 2025 и 2026 годов</a:t>
            </a:r>
          </a:p>
        </p:txBody>
      </p:sp>
      <p:sp>
        <p:nvSpPr>
          <p:cNvPr id="9" name="Прямоугольный треугольник 8"/>
          <p:cNvSpPr/>
          <p:nvPr/>
        </p:nvSpPr>
        <p:spPr>
          <a:xfrm rot="10800000">
            <a:off x="4644008" y="-1"/>
            <a:ext cx="4499992" cy="4155926"/>
          </a:xfrm>
          <a:prstGeom prst="rtTriangle">
            <a:avLst/>
          </a:prstGeom>
          <a:solidFill>
            <a:srgbClr val="6E41BF"/>
          </a:solidFill>
          <a:ln>
            <a:noFill/>
          </a:ln>
          <a:effectLst>
            <a:innerShdw blurRad="673100" dist="76200">
              <a:schemeClr val="bg1">
                <a:lumMod val="6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52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ginova-on\Desktop\high-angle-woman-at-office-working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7028" y="-63"/>
            <a:ext cx="3206243" cy="480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" y="4803775"/>
            <a:ext cx="9180512" cy="339725"/>
            <a:chOff x="-30124" y="4806057"/>
            <a:chExt cx="9180512" cy="339725"/>
          </a:xfrm>
          <a:solidFill>
            <a:srgbClr val="398CC5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-30124" y="4806280"/>
              <a:ext cx="9180512" cy="339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790025" y="4806057"/>
              <a:ext cx="323527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4662" y="320338"/>
            <a:ext cx="745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Динамика доходов в 2024-2026 гг.</a:t>
            </a:r>
            <a:endParaRPr lang="ru-RU" sz="2000" b="1" dirty="0">
              <a:solidFill>
                <a:srgbClr val="398CC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092669"/>
              </p:ext>
            </p:extLst>
          </p:nvPr>
        </p:nvGraphicFramePr>
        <p:xfrm>
          <a:off x="132505" y="1007319"/>
          <a:ext cx="576031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4662" y="751805"/>
            <a:ext cx="1820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млн руб.</a:t>
            </a: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997928" y="1731979"/>
            <a:ext cx="3390496" cy="1721822"/>
            <a:chOff x="4781904" y="1714024"/>
            <a:chExt cx="3390496" cy="172182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5033932" y="1714024"/>
              <a:ext cx="3138468" cy="1721822"/>
              <a:chOff x="4932040" y="1707654"/>
              <a:chExt cx="3138468" cy="1721822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4932040" y="1707654"/>
                <a:ext cx="3138468" cy="1721822"/>
              </a:xfrm>
              <a:prstGeom prst="roundRect">
                <a:avLst>
                  <a:gd name="adj" fmla="val 890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876300" dist="38100" dir="2700000" sx="104000" sy="104000" algn="tl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5274668" y="1860679"/>
                <a:ext cx="2648815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solidFill>
                      <a:srgbClr val="398CC5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Доходы бюджета</a:t>
                </a:r>
              </a:p>
              <a:p>
                <a: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поступающие в бюджет денежные средства, за исключением средств, являющихся </a:t>
                </a:r>
                <a:b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 соответствии с БК РФ источниками финансирования дефицита бюджета</a:t>
                </a:r>
              </a:p>
            </p:txBody>
          </p:sp>
        </p:grpSp>
        <p:sp>
          <p:nvSpPr>
            <p:cNvPr id="12" name="Скругленный прямоугольник 11"/>
            <p:cNvSpPr/>
            <p:nvPr/>
          </p:nvSpPr>
          <p:spPr>
            <a:xfrm>
              <a:off x="4781904" y="1918631"/>
              <a:ext cx="504056" cy="459085"/>
            </a:xfrm>
            <a:prstGeom prst="roundRect">
              <a:avLst/>
            </a:prstGeom>
            <a:solidFill>
              <a:srgbClr val="398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Picture 4" descr="C:\Users\loginova-on\Desktop\mon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25" y="1974297"/>
            <a:ext cx="383661" cy="38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08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112255"/>
              </p:ext>
            </p:extLst>
          </p:nvPr>
        </p:nvGraphicFramePr>
        <p:xfrm>
          <a:off x="-413564" y="1790989"/>
          <a:ext cx="367063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>
            <a:off x="1785739" y="2073504"/>
            <a:ext cx="1152128" cy="1"/>
          </a:xfrm>
          <a:prstGeom prst="line">
            <a:avLst/>
          </a:prstGeom>
          <a:ln w="12700">
            <a:solidFill>
              <a:srgbClr val="6E41B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" y="4803775"/>
            <a:ext cx="9180512" cy="339725"/>
            <a:chOff x="-30124" y="4806057"/>
            <a:chExt cx="9180512" cy="339725"/>
          </a:xfrm>
          <a:solidFill>
            <a:srgbClr val="398CC5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-30124" y="4806280"/>
              <a:ext cx="9180512" cy="339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790025" y="4806057"/>
              <a:ext cx="323527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9512" y="320338"/>
            <a:ext cx="745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Структура доходов в 2024-2026 гг.</a:t>
            </a:r>
            <a:endParaRPr lang="ru-RU" sz="2000" b="1" dirty="0">
              <a:solidFill>
                <a:srgbClr val="398CC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261323"/>
              </p:ext>
            </p:extLst>
          </p:nvPr>
        </p:nvGraphicFramePr>
        <p:xfrm>
          <a:off x="3555619" y="2233908"/>
          <a:ext cx="2520280" cy="166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265820"/>
              </p:ext>
            </p:extLst>
          </p:nvPr>
        </p:nvGraphicFramePr>
        <p:xfrm>
          <a:off x="6228184" y="2257570"/>
          <a:ext cx="2304256" cy="1614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337379" y="1286639"/>
            <a:ext cx="2578437" cy="276999"/>
            <a:chOff x="337379" y="1085588"/>
            <a:chExt cx="2578437" cy="276999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37379" y="1116075"/>
              <a:ext cx="216000" cy="216024"/>
            </a:xfrm>
            <a:prstGeom prst="roundRect">
              <a:avLst/>
            </a:prstGeom>
            <a:solidFill>
              <a:srgbClr val="398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4161" y="1085588"/>
              <a:ext cx="23316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Безвозмездные поступления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169306" y="1286639"/>
            <a:ext cx="1838526" cy="276999"/>
            <a:chOff x="3021506" y="1078674"/>
            <a:chExt cx="1838526" cy="276999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021506" y="1109161"/>
              <a:ext cx="216000" cy="216024"/>
            </a:xfrm>
            <a:prstGeom prst="roundRect">
              <a:avLst/>
            </a:prstGeom>
            <a:solidFill>
              <a:srgbClr val="6E41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68288" y="1078674"/>
              <a:ext cx="15917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Налоговые доходы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405338" y="1286639"/>
            <a:ext cx="1974974" cy="276999"/>
            <a:chOff x="5261322" y="1110737"/>
            <a:chExt cx="1974974" cy="276999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261322" y="1141224"/>
              <a:ext cx="216000" cy="216024"/>
            </a:xfrm>
            <a:prstGeom prst="roundRect">
              <a:avLst/>
            </a:prstGeom>
            <a:solidFill>
              <a:srgbClr val="38B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08104" y="1110737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Неналоговые доходы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937867" y="1935005"/>
            <a:ext cx="968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6E41B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13,4%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145779" y="2421183"/>
            <a:ext cx="792088" cy="0"/>
          </a:xfrm>
          <a:prstGeom prst="line">
            <a:avLst/>
          </a:prstGeom>
          <a:ln w="12700">
            <a:solidFill>
              <a:srgbClr val="38BEA8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37867" y="2282683"/>
            <a:ext cx="826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8BEA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0,4%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451819" y="2937601"/>
            <a:ext cx="486048" cy="0"/>
          </a:xfrm>
          <a:prstGeom prst="line">
            <a:avLst/>
          </a:prstGeom>
          <a:ln w="12700">
            <a:solidFill>
              <a:srgbClr val="398CC5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37867" y="2799101"/>
            <a:ext cx="968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86,2%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027663" y="2466439"/>
            <a:ext cx="697563" cy="0"/>
          </a:xfrm>
          <a:prstGeom prst="line">
            <a:avLst/>
          </a:prstGeom>
          <a:ln w="12700">
            <a:solidFill>
              <a:srgbClr val="6E41B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725226" y="2332221"/>
            <a:ext cx="826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6E41B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14,5%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310631" y="2702574"/>
            <a:ext cx="414595" cy="0"/>
          </a:xfrm>
          <a:prstGeom prst="line">
            <a:avLst/>
          </a:prstGeom>
          <a:ln w="12700">
            <a:solidFill>
              <a:srgbClr val="38BEA8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725226" y="2579463"/>
            <a:ext cx="610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38BEA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0,4%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5229631" y="3357491"/>
            <a:ext cx="486048" cy="0"/>
          </a:xfrm>
          <a:prstGeom prst="line">
            <a:avLst/>
          </a:prstGeom>
          <a:ln w="12700">
            <a:solidFill>
              <a:srgbClr val="398CC5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725226" y="3218992"/>
            <a:ext cx="701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85,1%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7480481" y="2494173"/>
            <a:ext cx="697563" cy="0"/>
          </a:xfrm>
          <a:prstGeom prst="line">
            <a:avLst/>
          </a:prstGeom>
          <a:ln w="12700">
            <a:solidFill>
              <a:srgbClr val="6E41B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178044" y="2359955"/>
            <a:ext cx="826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6E41B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15,6%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7925473" y="2730308"/>
            <a:ext cx="252571" cy="0"/>
          </a:xfrm>
          <a:prstGeom prst="line">
            <a:avLst/>
          </a:prstGeom>
          <a:ln w="12700">
            <a:solidFill>
              <a:srgbClr val="38BEA8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178044" y="2607197"/>
            <a:ext cx="610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38BEA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0,4%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7682449" y="3385225"/>
            <a:ext cx="486048" cy="0"/>
          </a:xfrm>
          <a:prstGeom prst="line">
            <a:avLst/>
          </a:prstGeom>
          <a:ln w="12700">
            <a:solidFill>
              <a:srgbClr val="398CC5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178044" y="3246726"/>
            <a:ext cx="701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84%</a:t>
            </a:r>
          </a:p>
        </p:txBody>
      </p:sp>
    </p:spTree>
    <p:extLst>
      <p:ext uri="{BB962C8B-B14F-4D97-AF65-F5344CB8AC3E}">
        <p14:creationId xmlns:p14="http://schemas.microsoft.com/office/powerpoint/2010/main" val="3878407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" y="4803775"/>
            <a:ext cx="9180512" cy="339725"/>
            <a:chOff x="-30124" y="4806057"/>
            <a:chExt cx="9180512" cy="339725"/>
          </a:xfrm>
          <a:solidFill>
            <a:srgbClr val="398CC5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-30124" y="4806280"/>
              <a:ext cx="9180512" cy="339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790025" y="4806057"/>
              <a:ext cx="323527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9512" y="320338"/>
            <a:ext cx="8029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Структура налоговых доходов в 2024 г</a:t>
            </a:r>
            <a:endParaRPr lang="ru-RU" sz="2000" b="1" dirty="0">
              <a:solidFill>
                <a:srgbClr val="398CC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828677"/>
              </p:ext>
            </p:extLst>
          </p:nvPr>
        </p:nvGraphicFramePr>
        <p:xfrm>
          <a:off x="-252536" y="992763"/>
          <a:ext cx="5850905" cy="3523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>
            <a:off x="3402297" y="1553340"/>
            <a:ext cx="1224136" cy="0"/>
          </a:xfrm>
          <a:prstGeom prst="line">
            <a:avLst/>
          </a:prstGeom>
          <a:ln w="12700">
            <a:solidFill>
              <a:srgbClr val="398CC5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98441" y="1384063"/>
            <a:ext cx="3545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15,951 млн руб.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Налоги на прибыль, доходы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289336" y="2294247"/>
            <a:ext cx="337097" cy="0"/>
          </a:xfrm>
          <a:prstGeom prst="line">
            <a:avLst/>
          </a:prstGeom>
          <a:ln w="12700">
            <a:solidFill>
              <a:srgbClr val="38BEA8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98441" y="2158234"/>
            <a:ext cx="3280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8BEA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6,707 млн руб.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Налоги на имущество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402297" y="3869755"/>
            <a:ext cx="1224136" cy="0"/>
          </a:xfrm>
          <a:prstGeom prst="line">
            <a:avLst/>
          </a:prstGeom>
          <a:ln w="12700">
            <a:solidFill>
              <a:srgbClr val="6E41B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98441" y="370657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6E41B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95,656 млн руб.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Налоги на совокупный доход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171526" y="3078408"/>
            <a:ext cx="454907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98441" y="2932405"/>
            <a:ext cx="327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1,089 млн руб.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пошлина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171526" y="2231805"/>
            <a:ext cx="0" cy="84660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9336" y="1907283"/>
            <a:ext cx="0" cy="379037"/>
          </a:xfrm>
          <a:prstGeom prst="line">
            <a:avLst/>
          </a:prstGeom>
          <a:ln w="12700">
            <a:solidFill>
              <a:srgbClr val="38BEA8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070692" y="1906397"/>
            <a:ext cx="218644" cy="886"/>
          </a:xfrm>
          <a:prstGeom prst="line">
            <a:avLst/>
          </a:prstGeom>
          <a:ln w="12700">
            <a:solidFill>
              <a:srgbClr val="38BEA8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534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8213299"/>
              </p:ext>
            </p:extLst>
          </p:nvPr>
        </p:nvGraphicFramePr>
        <p:xfrm>
          <a:off x="1986036" y="934876"/>
          <a:ext cx="4896544" cy="334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1" y="4803775"/>
            <a:ext cx="9180512" cy="339725"/>
            <a:chOff x="-30124" y="4806057"/>
            <a:chExt cx="9180512" cy="339725"/>
          </a:xfrm>
          <a:solidFill>
            <a:srgbClr val="398CC5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-30124" y="4806280"/>
              <a:ext cx="9180512" cy="339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790025" y="4806057"/>
              <a:ext cx="323527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9512" y="320338"/>
            <a:ext cx="864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Структура </a:t>
            </a:r>
            <a:r>
              <a:rPr lang="ru-RU" sz="2800" b="1" dirty="0" smtClean="0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неналоговых доходов </a:t>
            </a:r>
            <a:r>
              <a:rPr lang="ru-RU" sz="2800" b="1" dirty="0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2024 г</a:t>
            </a:r>
            <a:endParaRPr lang="ru-RU" sz="2000" b="1" dirty="0">
              <a:solidFill>
                <a:srgbClr val="398CC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112280" y="1559122"/>
            <a:ext cx="1224136" cy="0"/>
          </a:xfrm>
          <a:prstGeom prst="line">
            <a:avLst/>
          </a:prstGeom>
          <a:ln w="12700">
            <a:solidFill>
              <a:srgbClr val="38BEA8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900" y="1406722"/>
            <a:ext cx="2411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rgbClr val="398CC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1,100 млн руб.</a:t>
            </a:r>
          </a:p>
          <a:p>
            <a:pPr algn="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Штрафы, санкции, возмещение ущерба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96099" y="1381874"/>
            <a:ext cx="26734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8BEA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1,147 млн руб.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от использования имущества, находящегося 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государственной 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муниципальной 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собственности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2867707" y="3314631"/>
            <a:ext cx="396044" cy="0"/>
          </a:xfrm>
          <a:prstGeom prst="line">
            <a:avLst/>
          </a:prstGeom>
          <a:ln w="12700">
            <a:solidFill>
              <a:srgbClr val="6E41B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5420" y="2286620"/>
            <a:ext cx="2160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rgbClr val="6E41B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0,350 млн руб.</a:t>
            </a:r>
          </a:p>
          <a:p>
            <a:pPr algn="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от продажи материальных 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нематериальных 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активов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120392" y="2943190"/>
            <a:ext cx="288032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08424" y="2785787"/>
            <a:ext cx="327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0,580 млн руб.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Платежи при пользовании 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природными ресурсами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867707" y="2427734"/>
            <a:ext cx="0" cy="886897"/>
          </a:xfrm>
          <a:prstGeom prst="line">
            <a:avLst/>
          </a:prstGeom>
          <a:ln w="12700">
            <a:solidFill>
              <a:srgbClr val="6E41B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2490276" y="1559122"/>
            <a:ext cx="1025503" cy="0"/>
          </a:xfrm>
          <a:prstGeom prst="line">
            <a:avLst/>
          </a:prstGeom>
          <a:ln w="12700">
            <a:solidFill>
              <a:srgbClr val="398CC5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2490275" y="2427734"/>
            <a:ext cx="377431" cy="0"/>
          </a:xfrm>
          <a:prstGeom prst="line">
            <a:avLst/>
          </a:prstGeom>
          <a:ln w="12700">
            <a:solidFill>
              <a:srgbClr val="6E41B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436316" y="3723878"/>
            <a:ext cx="684076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120392" y="2936805"/>
            <a:ext cx="0" cy="794437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54585" y="3510756"/>
            <a:ext cx="1981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0,398 млн руб.</a:t>
            </a:r>
          </a:p>
          <a:p>
            <a:pPr algn="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от оказания платных услуг 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компенсации 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 государства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2867707" y="4083918"/>
            <a:ext cx="1108206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2867706" y="3640469"/>
            <a:ext cx="1" cy="443449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2498030" y="3640469"/>
            <a:ext cx="377431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1373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590</Words>
  <Application>Microsoft Office PowerPoint</Application>
  <PresentationFormat>Экран (16:9)</PresentationFormat>
  <Paragraphs>178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Емельянова Валерия Петровна</dc:creator>
  <cp:lastModifiedBy>Image v2.0</cp:lastModifiedBy>
  <cp:revision>52</cp:revision>
  <dcterms:created xsi:type="dcterms:W3CDTF">2023-12-06T22:30:54Z</dcterms:created>
  <dcterms:modified xsi:type="dcterms:W3CDTF">2023-12-14T05:00:05Z</dcterms:modified>
</cp:coreProperties>
</file>