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64" r:id="rId2"/>
    <p:sldId id="260" r:id="rId3"/>
    <p:sldId id="276" r:id="rId4"/>
    <p:sldId id="257" r:id="rId5"/>
    <p:sldId id="265" r:id="rId6"/>
    <p:sldId id="261" r:id="rId7"/>
    <p:sldId id="262" r:id="rId8"/>
    <p:sldId id="266" r:id="rId9"/>
    <p:sldId id="267" r:id="rId10"/>
    <p:sldId id="268" r:id="rId11"/>
    <p:sldId id="269" r:id="rId12"/>
    <p:sldId id="274" r:id="rId13"/>
    <p:sldId id="277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CC"/>
    <a:srgbClr val="6CFE9D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fd\publicfd\&#1044;&#1054;&#1050;&#1059;&#1052;&#1045;&#1053;&#1058;&#1067;%20&#1057;&#1045;&#1051;&#1068;&#1057;&#1050;&#1048;&#1061;%20&#1055;&#1054;&#1057;&#1045;&#1051;&#1045;&#1053;&#1048;&#1049;\&#1044;&#1054;&#1050;&#1059;&#1052;&#1045;&#1053;&#1058;&#1067;-&#1054;&#1058;&#1063;&#1045;&#1058;&#1067;%202017%20&#1075;&#1086;&#1076;\&#1041;&#1070;&#1044;&#1046;&#1045;&#1058;&#1067;%20&#1057;&#1055;%202017\&#1043;&#1086;&#1076;.&#1086;&#1090;&#1095;&#1077;&#1090;&#1099;%20&#1057;&#1055;%20&#1079;&#1072;%202017&#1075;\&#1089;.&#1058;&#1080;&#1075;&#1080;&#1083;&#1100;%20&#1075;&#1086;&#1076;&#1086;&#1074;&#1086;&#1081;%20&#1086;&#1090;&#1095;&#1077;&#1090;%202017%20&#1075;&#1086;&#1076;\&#1044;&#1080;&#1072;&#1075;&#1088;&#1072;&#1084;&#1084;&#1099;%20&#1058;&#1080;&#1075;&#1080;&#1083;&#1100;.xlsx" TargetMode="External"/><Relationship Id="rId1" Type="http://schemas.openxmlformats.org/officeDocument/2006/relationships/image" Target="../media/image10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fd\publicfd\&#1044;&#1054;&#1050;&#1059;&#1052;&#1045;&#1053;&#1058;&#1067;%20&#1057;&#1045;&#1051;&#1068;&#1057;&#1050;&#1048;&#1061;%20&#1055;&#1054;&#1057;&#1045;&#1051;&#1045;&#1053;&#1048;&#1049;\&#1044;&#1054;&#1050;&#1059;&#1052;&#1045;&#1053;&#1058;&#1067;-&#1054;&#1058;&#1063;&#1045;&#1058;&#1067;%202017%20&#1075;&#1086;&#1076;\&#1041;&#1070;&#1044;&#1046;&#1045;&#1058;&#1067;%20&#1057;&#1055;%202017\&#1043;&#1086;&#1076;.&#1086;&#1090;&#1095;&#1077;&#1090;&#1099;%20&#1057;&#1055;%20&#1079;&#1072;%202017&#1075;\&#1089;.&#1058;&#1080;&#1075;&#1080;&#1083;&#1100;%20&#1075;&#1086;&#1076;&#1086;&#1074;&#1086;&#1081;%20&#1086;&#1090;&#1095;&#1077;&#1090;%202017%20&#1075;&#1086;&#1076;\&#1044;&#1080;&#1072;&#1075;&#1088;&#1072;&#1084;&#1084;&#1099;%20&#1058;&#1080;&#1075;&#1080;&#1083;&#110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fd\publicfd\&#1044;&#1054;&#1050;&#1059;&#1052;&#1045;&#1053;&#1058;&#1067;%20&#1057;&#1045;&#1051;&#1068;&#1057;&#1050;&#1048;&#1061;%20&#1055;&#1054;&#1057;&#1045;&#1051;&#1045;&#1053;&#1048;&#1049;\&#1044;&#1054;&#1050;&#1059;&#1052;&#1045;&#1053;&#1058;&#1067;-&#1054;&#1058;&#1063;&#1045;&#1058;&#1067;%202017%20&#1075;&#1086;&#1076;\&#1041;&#1070;&#1044;&#1046;&#1045;&#1058;&#1067;%20&#1057;&#1055;%202017\&#1043;&#1086;&#1076;.&#1086;&#1090;&#1095;&#1077;&#1090;&#1099;%20&#1057;&#1055;%20&#1079;&#1072;%202017&#1075;\&#1089;.&#1058;&#1080;&#1075;&#1080;&#1083;&#1100;%20&#1075;&#1086;&#1076;&#1086;&#1074;&#1086;&#1081;%20&#1086;&#1090;&#1095;&#1077;&#1090;%202017%20&#1075;&#1086;&#1076;\&#1044;&#1080;&#1072;&#1075;&#1088;&#1072;&#1084;&#1084;&#1099;%20&#1058;&#1080;&#1075;&#1080;&#1083;&#11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hPercent val="50"/>
      <c:rotY val="17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3687277713702"/>
          <c:y val="0.24686326170066911"/>
          <c:w val="0.44617092119866814"/>
          <c:h val="0.45676998368678629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254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26"/>
          <c:dPt>
            <c:idx val="0"/>
            <c:bubble3D val="0"/>
          </c:dPt>
          <c:dPt>
            <c:idx val="1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FFFFCC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rgbClr val="FFFF0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spPr>
              <a:pattFill prst="lgCheck">
                <a:fgClr>
                  <a:srgbClr val="660066"/>
                </a:fgClr>
                <a:bgClr>
                  <a:schemeClr val="bg1"/>
                </a:bgClr>
              </a:patt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bubble3D val="0"/>
            <c:spPr>
              <a:solidFill>
                <a:srgbClr val="FF000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bubble3D val="0"/>
            <c:spPr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</a:gra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bubble3D val="0"/>
            <c:spPr>
              <a:solidFill>
                <a:srgbClr val="92D05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-1.0359086247025404E-2"/>
                  <c:y val="6.9632000701802838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6996736596519302E-2"/>
                  <c:y val="3.2640000328970083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2557128204936982E-2"/>
                  <c:y val="1.0880000109656694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9238303030190036E-2"/>
                  <c:y val="-3.4816000350901419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1838955710886162E-2"/>
                  <c:y val="-4.3520000438626777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8117519813354669E-2"/>
                  <c:y val="-5.0048000504420792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4.4396083915823163E-3"/>
                  <c:y val="-3.699200037283272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2.5157780885633124E-2"/>
                  <c:y val="1.3056000131588112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1.3318825174746949E-2"/>
                  <c:y val="3.9168000394764098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5.7714909090570109E-2"/>
                  <c:y val="3.2640000328970083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'Диаграмма 3'!$A$4:$A$13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по подакцизным товарам (продукции)</c:v>
                </c:pt>
                <c:pt idx="2">
                  <c:v>Единый сельскохозяйственный налог</c:v>
                </c:pt>
                <c:pt idx="3">
                  <c:v>Налог на имущество 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Прочие доходы от оказания платных услуг</c:v>
                </c:pt>
                <c:pt idx="8">
                  <c:v>Штрафы,санкции,возмещение ущерба</c:v>
                </c:pt>
                <c:pt idx="9">
                  <c:v>Невыясненные поступления</c:v>
                </c:pt>
              </c:strCache>
            </c:strRef>
          </c:cat>
          <c:val>
            <c:numRef>
              <c:f>'Диаграмма 3'!$C$4:$C$13</c:f>
              <c:numCache>
                <c:formatCode>#,##0.00</c:formatCode>
                <c:ptCount val="10"/>
                <c:pt idx="0">
                  <c:v>1786.3457900000001</c:v>
                </c:pt>
                <c:pt idx="1">
                  <c:v>547.59945000000005</c:v>
                </c:pt>
                <c:pt idx="2">
                  <c:v>1.4363999999999999</c:v>
                </c:pt>
                <c:pt idx="3">
                  <c:v>114.52388000000001</c:v>
                </c:pt>
                <c:pt idx="4">
                  <c:v>695.45316000000003</c:v>
                </c:pt>
                <c:pt idx="5">
                  <c:v>168.8</c:v>
                </c:pt>
                <c:pt idx="6">
                  <c:v>6133.3669600000003</c:v>
                </c:pt>
                <c:pt idx="7">
                  <c:v>215.2406</c:v>
                </c:pt>
                <c:pt idx="8">
                  <c:v>44.8</c:v>
                </c:pt>
                <c:pt idx="9">
                  <c:v>-99.98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egendEntry>
        <c:idx val="2"/>
        <c:txPr>
          <a:bodyPr/>
          <a:lstStyle/>
          <a:p>
            <a:pPr rtl="0">
              <a:defRPr sz="92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.60839450430054398"/>
          <c:y val="0.15106820551540645"/>
          <c:w val="0.31294205273975106"/>
          <c:h val="0.58683655125301115"/>
        </c:manualLayout>
      </c:layout>
      <c:overlay val="0"/>
      <c:spPr>
        <a:solidFill>
          <a:srgbClr val="FFFFCC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 rtl="0">
            <a:defRPr sz="92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FFFFCC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CFFFF"/>
        </a:solidFill>
        <a:ln w="3175">
          <a:solidFill>
            <a:srgbClr val="000000"/>
          </a:solidFill>
          <a:prstDash val="solid"/>
        </a:ln>
      </c:spPr>
    </c:sideWall>
    <c:backWall>
      <c:thickness val="0"/>
      <c:spPr>
        <a:solidFill>
          <a:srgbClr val="CCFFFF"/>
        </a:solidFill>
        <a:ln w="3175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35648293963254596"/>
          <c:y val="1.5727882499536043E-2"/>
          <c:w val="0.64351706036745404"/>
          <c:h val="0.605120350294377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'Диаграмма 5'!$A$4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65100" prst="coolSlant"/>
              <a:bevelB/>
              <a:contourClr>
                <a:srgbClr val="000000"/>
              </a:contourClr>
            </a:sp3d>
          </c:spPr>
          <c:invertIfNegative val="0"/>
          <c:cat>
            <c:numRef>
              <c:f>'Диаграмма 5'!$B$3:$C$3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'Диаграмма 5'!$B$4:$C$4</c:f>
              <c:numCache>
                <c:formatCode>#,##0.00</c:formatCode>
                <c:ptCount val="2"/>
                <c:pt idx="0">
                  <c:v>2090.4499999999998</c:v>
                </c:pt>
                <c:pt idx="1">
                  <c:v>1231.3364999999999</c:v>
                </c:pt>
              </c:numCache>
            </c:numRef>
          </c:val>
        </c:ser>
        <c:ser>
          <c:idx val="1"/>
          <c:order val="1"/>
          <c:tx>
            <c:strRef>
              <c:f>'Диаграмма 5'!$A$5</c:f>
              <c:strCache>
                <c:ptCount val="1"/>
                <c:pt idx="0">
                  <c:v>национальная безопасность и правоохранительные органы</c:v>
                </c:pt>
              </c:strCache>
            </c:strRef>
          </c:tx>
          <c:spPr>
            <a:pattFill prst="pct5">
              <a:fgClr>
                <a:srgbClr xmlns:mc="http://schemas.openxmlformats.org/markup-compatibility/2006" xmlns:a14="http://schemas.microsoft.com/office/drawing/2010/main" val="000000" mc:Ignorable="a14" a14:legacySpreadsheetColorIndex="8"/>
              </a:fgClr>
              <a:bgClr>
                <a:srgbClr xmlns:mc="http://schemas.openxmlformats.org/markup-compatibility/2006" xmlns:a14="http://schemas.microsoft.com/office/drawing/2010/main" val="FFFFFF" mc:Ignorable="a14" a14:legacySpreadsheetColorIndex="9"/>
              </a:bgClr>
            </a:patt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65100" prst="coolSlant"/>
              <a:bevelB/>
              <a:contourClr>
                <a:srgbClr val="000000"/>
              </a:contourClr>
            </a:sp3d>
          </c:spPr>
          <c:invertIfNegative val="0"/>
          <c:cat>
            <c:numRef>
              <c:f>'Диаграмма 5'!$B$3:$C$3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'Диаграмма 5'!$B$5:$C$5</c:f>
              <c:numCache>
                <c:formatCode>#,##0.00</c:formatCode>
                <c:ptCount val="2"/>
                <c:pt idx="0">
                  <c:v>394.89</c:v>
                </c:pt>
                <c:pt idx="1">
                  <c:v>326.57350000000002</c:v>
                </c:pt>
              </c:numCache>
            </c:numRef>
          </c:val>
        </c:ser>
        <c:ser>
          <c:idx val="2"/>
          <c:order val="2"/>
          <c:tx>
            <c:strRef>
              <c:f>'Диаграмма 5'!$A$6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rgbClr val="00FFCC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65100" prst="coolSlant"/>
              <a:bevelB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</c:dPt>
          <c:cat>
            <c:numRef>
              <c:f>'Диаграмма 5'!$B$3:$C$3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'Диаграмма 5'!$B$6:$C$6</c:f>
              <c:numCache>
                <c:formatCode>#,##0.00</c:formatCode>
                <c:ptCount val="2"/>
                <c:pt idx="0">
                  <c:v>4370</c:v>
                </c:pt>
                <c:pt idx="1">
                  <c:v>1671.5972300000001</c:v>
                </c:pt>
              </c:numCache>
            </c:numRef>
          </c:val>
        </c:ser>
        <c:ser>
          <c:idx val="3"/>
          <c:order val="3"/>
          <c:tx>
            <c:strRef>
              <c:f>'Диаграмма 5'!$A$7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pattFill prst="lgCheck">
              <a:fgClr>
                <a:srgbClr xmlns:mc="http://schemas.openxmlformats.org/markup-compatibility/2006" xmlns:a14="http://schemas.microsoft.com/office/drawing/2010/main" val="000000" mc:Ignorable="a14" a14:legacySpreadsheetColorIndex="8"/>
              </a:fgClr>
              <a:bgClr>
                <a:srgbClr xmlns:mc="http://schemas.openxmlformats.org/markup-compatibility/2006" xmlns:a14="http://schemas.microsoft.com/office/drawing/2010/main" val="FFFFFF" mc:Ignorable="a14" a14:legacySpreadsheetColorIndex="9"/>
              </a:bgClr>
            </a:patt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65100" prst="coolSlant"/>
              <a:bevelB/>
              <a:contourClr>
                <a:srgbClr val="000000"/>
              </a:contourClr>
            </a:sp3d>
          </c:spPr>
          <c:invertIfNegative val="0"/>
          <c:cat>
            <c:numRef>
              <c:f>'Диаграмма 5'!$B$3:$C$3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'Диаграмма 5'!$B$7:$C$7</c:f>
              <c:numCache>
                <c:formatCode>#,##0.00</c:formatCode>
                <c:ptCount val="2"/>
                <c:pt idx="0">
                  <c:v>63476.07</c:v>
                </c:pt>
                <c:pt idx="1">
                  <c:v>53706.030760000001</c:v>
                </c:pt>
              </c:numCache>
            </c:numRef>
          </c:val>
        </c:ser>
        <c:ser>
          <c:idx val="4"/>
          <c:order val="4"/>
          <c:tx>
            <c:strRef>
              <c:f>'Диаграмма 5'!$A$8</c:f>
              <c:strCache>
                <c:ptCount val="1"/>
                <c:pt idx="0">
                  <c:v>Охрана окружающей среды</c:v>
                </c:pt>
              </c:strCache>
            </c:strRef>
          </c:tx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65100" prst="coolSlant"/>
              <a:bevelB/>
              <a:contourClr>
                <a:srgbClr val="000000"/>
              </a:contourClr>
            </a:sp3d>
          </c:spPr>
          <c:invertIfNegative val="0"/>
          <c:cat>
            <c:numRef>
              <c:f>'Диаграмма 5'!$B$3:$C$3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'Диаграмма 5'!$B$8:$C$8</c:f>
              <c:numCache>
                <c:formatCode>#,##0.00</c:formatCode>
                <c:ptCount val="2"/>
                <c:pt idx="0">
                  <c:v>0</c:v>
                </c:pt>
                <c:pt idx="1">
                  <c:v>1912.0719999999999</c:v>
                </c:pt>
              </c:numCache>
            </c:numRef>
          </c:val>
        </c:ser>
        <c:ser>
          <c:idx val="6"/>
          <c:order val="5"/>
          <c:tx>
            <c:strRef>
              <c:f>'Диаграмма 5'!$A$9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92D050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65100" prst="coolSlant"/>
              <a:bevelB/>
              <a:contourClr>
                <a:srgbClr val="000000"/>
              </a:contourClr>
            </a:sp3d>
          </c:spPr>
          <c:invertIfNegative val="0"/>
          <c:cat>
            <c:numRef>
              <c:f>'Диаграмма 5'!$B$3:$C$3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'Диаграмма 5'!$B$9:$C$9</c:f>
              <c:numCache>
                <c:formatCode>#,##0.00</c:formatCode>
                <c:ptCount val="2"/>
                <c:pt idx="0">
                  <c:v>3350.79</c:v>
                </c:pt>
                <c:pt idx="1">
                  <c:v>3388.2914099999998</c:v>
                </c:pt>
              </c:numCache>
            </c:numRef>
          </c:val>
        </c:ser>
        <c:ser>
          <c:idx val="5"/>
          <c:order val="6"/>
          <c:tx>
            <c:strRef>
              <c:f>'Диаграмма 5'!$A$10</c:f>
              <c:strCache>
                <c:ptCount val="1"/>
                <c:pt idx="0">
                  <c:v>РАСХОДЫ ВСЕГО</c:v>
                </c:pt>
              </c:strCache>
            </c:strRef>
          </c:tx>
          <c:invertIfNegative val="0"/>
          <c:cat>
            <c:numRef>
              <c:f>'Диаграмма 5'!$B$3:$C$3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'Диаграмма 5'!$B$10:$C$10</c:f>
              <c:numCache>
                <c:formatCode>#,##0.00</c:formatCode>
                <c:ptCount val="2"/>
                <c:pt idx="0">
                  <c:v>73682.2</c:v>
                </c:pt>
                <c:pt idx="1">
                  <c:v>62235.901400000002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cylinder"/>
        <c:axId val="94428160"/>
        <c:axId val="107898752"/>
        <c:axId val="0"/>
      </c:bar3DChart>
      <c:catAx>
        <c:axId val="9442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7898752"/>
        <c:crosses val="autoZero"/>
        <c:auto val="1"/>
        <c:lblAlgn val="ctr"/>
        <c:lblOffset val="100"/>
        <c:noMultiLvlLbl val="0"/>
      </c:catAx>
      <c:valAx>
        <c:axId val="10789875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44281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975" b="0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dTable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201</a:t>
            </a:r>
            <a:r>
              <a:rPr lang="ru-RU"/>
              <a:t>7 год</a:t>
            </a:r>
          </a:p>
        </c:rich>
      </c:tx>
      <c:layout/>
      <c:overlay val="0"/>
    </c:title>
    <c:autoTitleDeleted val="0"/>
    <c:view3D>
      <c:rotX val="1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'Диаграмма 6'!$E$1</c:f>
              <c:strCache>
                <c:ptCount val="1"/>
                <c:pt idx="0">
                  <c:v>2017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 prstMaterial="softEdge">
              <a:bevelT prst="angle"/>
              <a:bevelB/>
            </a:sp3d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Pt>
            <c:idx val="3"/>
            <c:invertIfNegative val="1"/>
            <c:bubble3D val="0"/>
          </c:dPt>
          <c:dPt>
            <c:idx val="4"/>
            <c:invertIfNegative val="1"/>
            <c:bubble3D val="0"/>
          </c:dPt>
          <c:dPt>
            <c:idx val="5"/>
            <c:invertIfNegative val="1"/>
            <c:bubble3D val="0"/>
          </c:dPt>
          <c:cat>
            <c:multiLvlStrRef>
              <c:f>'Диаграмма 6'!$D$2:$E$7</c:f>
              <c:multiLvlStrCache>
                <c:ptCount val="6"/>
                <c:lvl>
                  <c:pt idx="0">
                    <c:v>1 231,34</c:v>
                  </c:pt>
                  <c:pt idx="1">
                    <c:v>326,57</c:v>
                  </c:pt>
                  <c:pt idx="2">
                    <c:v>1 671,60</c:v>
                  </c:pt>
                  <c:pt idx="3">
                    <c:v>53 706,03</c:v>
                  </c:pt>
                  <c:pt idx="4">
                    <c:v>1 912,07</c:v>
                  </c:pt>
                  <c:pt idx="5">
                    <c:v>3 388,29</c:v>
                  </c:pt>
                </c:lvl>
                <c:lvl>
                  <c:pt idx="0">
                    <c:v>Общегосударственные расходы -  </c:v>
                  </c:pt>
                  <c:pt idx="1">
                    <c:v>Национальная безопасность -</c:v>
                  </c:pt>
                  <c:pt idx="2">
                    <c:v>Национальная экономика - </c:v>
                  </c:pt>
                  <c:pt idx="3">
                    <c:v>Жилищно-коммунальное хозяйство - </c:v>
                  </c:pt>
                  <c:pt idx="4">
                    <c:v>Охрана окружающей среды - </c:v>
                  </c:pt>
                  <c:pt idx="5">
                    <c:v>Социальная политика -</c:v>
                  </c:pt>
                </c:lvl>
              </c:multiLvlStrCache>
            </c:multiLvlStrRef>
          </c:cat>
          <c:val>
            <c:numRef>
              <c:f>'Диаграмма 6'!$E$2:$E$8</c:f>
              <c:numCache>
                <c:formatCode>#,##0.00</c:formatCode>
                <c:ptCount val="6"/>
                <c:pt idx="0">
                  <c:v>1231.3364999999999</c:v>
                </c:pt>
                <c:pt idx="1">
                  <c:v>326.57350000000002</c:v>
                </c:pt>
                <c:pt idx="2">
                  <c:v>1671.5972300000001</c:v>
                </c:pt>
                <c:pt idx="3">
                  <c:v>53706.030760000001</c:v>
                </c:pt>
                <c:pt idx="4">
                  <c:v>1912.0719999999999</c:v>
                </c:pt>
                <c:pt idx="5">
                  <c:v>3388.2914099999998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100"/>
        <c:shape val="cylinder"/>
        <c:axId val="94408064"/>
        <c:axId val="104297600"/>
        <c:axId val="0"/>
      </c:bar3DChart>
      <c:catAx>
        <c:axId val="94408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297600"/>
        <c:crosses val="autoZero"/>
        <c:auto val="1"/>
        <c:lblAlgn val="ctr"/>
        <c:lblOffset val="100"/>
        <c:noMultiLvlLbl val="0"/>
      </c:catAx>
      <c:valAx>
        <c:axId val="10429760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44080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739050574479296"/>
          <c:y val="6.9493362937987843E-2"/>
          <c:w val="0.33242441379910381"/>
          <c:h val="0.92120748613995063"/>
        </c:manualLayout>
      </c:layout>
      <c:overlay val="0"/>
      <c:txPr>
        <a:bodyPr/>
        <a:lstStyle/>
        <a:p>
          <a:pPr rtl="0">
            <a:defRPr sz="1200" cap="none" baseline="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scene3d>
      <a:camera prst="orthographicFront"/>
      <a:lightRig rig="threePt" dir="t"/>
    </a:scene3d>
    <a:sp3d>
      <a:bevelB/>
    </a:sp3d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99D6B37-5BE0-4849-A286-3EFEBE044EC2}" type="datetimeFigureOut">
              <a:rPr lang="ru-RU"/>
              <a:pPr>
                <a:defRPr/>
              </a:pPr>
              <a:t>22.05.2018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6BFE7F2-711B-4CEC-9AB4-B65F04024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6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ACFF09-A95F-4BAA-9EA2-C818A1EB2B76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EC005E-6BB1-43CC-B03F-02978FAE9CE5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3C5A-BC29-4052-A23A-815BF00D2663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F73AE-9F4B-4B63-BADD-E5B7FD241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9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0BD9F-1ACF-4EE3-932B-E8B33E1D3037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8E9AA-C799-485A-8486-9C7816B4C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6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BFBA-FF25-469D-98E9-DCAEB3124AC1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52D38-9A87-4D92-8CAF-EA1204566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9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3490-770D-4170-9BA7-E312A8191AB3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2757-0D39-49FA-8953-7671CF441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2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9D64D-EB1E-4DAA-8441-E546478C9627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C81F2-952F-4B12-80E5-F5BCC19D1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5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D5C74-1BCA-4932-80D3-E417D574BB36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5D648-7AE5-493D-AFD0-86F66F31C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7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A3B6C-2A60-4AE2-8D03-AFA6B4BDD608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5C059-8840-49FE-98FF-58BFFE39D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0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0F82-DECD-4DFD-96B6-3D98D26A8636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910E7-AD7A-4CE7-BCE3-865F3A76E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5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66990-8517-4610-9BDD-6B6B7A0558A2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A8C11-6BD6-4653-9966-9103F3168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8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01DCA-C538-40CD-94A7-7B7E4A74C310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CC687-04CB-42E4-A61B-E4046A24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9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BC9E-AA2D-4DAD-A824-1FE8FEB81140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F4893-649D-4EBA-BBF4-64B3CBD07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5841E8F-8FDC-407F-87CC-4548ECE1E447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D1C7CB7-9723-42E7-A547-6E1F45A15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495300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0000FF"/>
                </a:solidFill>
                <a:latin typeface="Impact" pitchFamily="34" charset="0"/>
                <a:cs typeface="FrankRuehl" pitchFamily="34" charset="-79"/>
              </a:rPr>
              <a:t>Отчет об исполнении бюджета муниципального образования сельского поселения «село Тигиль»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0000FF"/>
                </a:solidFill>
                <a:latin typeface="Impact" pitchFamily="34" charset="0"/>
                <a:cs typeface="FrankRuehl" pitchFamily="34" charset="-79"/>
              </a:rPr>
              <a:t>за </a:t>
            </a:r>
            <a:r>
              <a:rPr lang="ru-RU" altLang="ru-RU" sz="2400" dirty="0" smtClean="0">
                <a:solidFill>
                  <a:srgbClr val="0000FF"/>
                </a:solidFill>
                <a:latin typeface="Impact" pitchFamily="34" charset="0"/>
                <a:cs typeface="FrankRuehl" pitchFamily="34" charset="-79"/>
              </a:rPr>
              <a:t>201</a:t>
            </a:r>
            <a:r>
              <a:rPr lang="en-US" altLang="ru-RU" sz="2400" dirty="0" smtClean="0">
                <a:solidFill>
                  <a:srgbClr val="0000FF"/>
                </a:solidFill>
                <a:latin typeface="Impact" pitchFamily="34" charset="0"/>
                <a:cs typeface="FrankRuehl" pitchFamily="34" charset="-79"/>
              </a:rPr>
              <a:t>7</a:t>
            </a:r>
            <a:r>
              <a:rPr lang="ru-RU" altLang="ru-RU" sz="2400" dirty="0" smtClean="0">
                <a:solidFill>
                  <a:srgbClr val="0000FF"/>
                </a:solidFill>
                <a:latin typeface="Impact" pitchFamily="34" charset="0"/>
                <a:cs typeface="FrankRuehl" pitchFamily="34" charset="-79"/>
              </a:rPr>
              <a:t> </a:t>
            </a:r>
            <a:r>
              <a:rPr lang="ru-RU" altLang="ru-RU" sz="2400" dirty="0">
                <a:solidFill>
                  <a:srgbClr val="0000FF"/>
                </a:solidFill>
                <a:latin typeface="Impact" pitchFamily="34" charset="0"/>
                <a:cs typeface="FrankRuehl" pitchFamily="34" charset="-79"/>
              </a:rPr>
              <a:t>год</a:t>
            </a:r>
          </a:p>
        </p:txBody>
      </p:sp>
      <p:pic>
        <p:nvPicPr>
          <p:cNvPr id="1028" name="Picture 9" descr="ger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87325"/>
            <a:ext cx="7842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Y:\Бюджетный отдел\БЮДЖЕТ ДЛЯ ГРАЖДАН\Виды Тигиля\Тигиль вид с горнолыжки лето2.jpg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52876"/>
            <a:ext cx="5029200" cy="353863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" descr="http://photos.wikimapia.org/p/00/00/92/01/77_big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4813"/>
            <a:ext cx="2857500" cy="42862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26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6075" y="76200"/>
            <a:ext cx="856932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капитальный ремонт трубопровода ХВС, ГВС и теплоснабжения от ТК-4 до ТК-5 до ввода в дом №1 по ул. Соболева в сумме 5 030,000 тыс. рублей;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капитальный ремонт сетей тепло- и водоснабжения от ТК3 до ТК25 в сумме 5 746,711 тыс. рублей;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капитальный ремонт тепло- и водоснабжения от ТК-16 до ввода в нежилые помещения (гаражи) дома №19 по пер. Строительный в сумме 3 202,132 тыс. рублей;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предоставление субсидий на возмещение фактически понесенных затрат в связи с проведение ремонта ветхих сетей водоснабжения в сумме 598,766 тыс. рублей.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предоставление субсидии на покрытие убытков, возникающих при продаже работ (услуг) населению 1 200,000 тыс. рублей.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поступления доходов от использования имущества, находящегося в муниципальной собственности выполнены ремонтные работы объекта теплоснабжения к отопительному сезону на сумму 3 599,369тыс. рублей в том числе: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ремонт оборудования в котельной №4;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ремонт котла Ломакина№1 в котельной №2;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ремонт котла Ломакина№4 в котельной №1;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содержание автомобильных дорог общего пользования в 2017 году направлено 3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657,440 тыс. рублей.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содержанию уличного освещения в 2017 году составили 4 237,571 тыс. рублей из них: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ремонт и реконструкция уличных сетей наружного освещения 2 370,483 тыс. рублей;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государственной программе «Энергоэффективность, развитие энергетики и коммунального хозяйства, обеспечение жителей населенных пунктов Камчатского края коммунальными услугами и услугами по благоустройству территорий» Подпрограмма «Энергосбережение и повышение энергетической эффективности в муниципальном образовании сельском поселении «село Тигиль» в 2017 году направлено 3 375,48965 тыс. рублей в том числе по мероприятиям:</a:t>
            </a:r>
          </a:p>
          <a:p>
            <a:pPr marL="285750" indent="-285750">
              <a:buFontTx/>
              <a:buChar char="-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381000" y="152400"/>
            <a:ext cx="8458200" cy="6684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выполнение работ по замене ветхих сетей на сумму 3 375,48965 тыс. рублей в том числе:</a:t>
            </a:r>
          </a:p>
          <a:p>
            <a:pPr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капитальный ремонт сетей тепло- и водоснабжения от ТК-7 до ТК-9 участок протяженностью 70 метров;</a:t>
            </a:r>
          </a:p>
          <a:p>
            <a:pPr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капитальный ремонт ветхих и аварийных сетей водоснабжения и канализационного колодца по ул. Соболева д. 10;</a:t>
            </a:r>
          </a:p>
          <a:p>
            <a:pPr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капитальный ремонт ветхих и аварийных сетей водоснабжения и колодца ХВС с гидрантом по ул. Партизанская д. 40;</a:t>
            </a:r>
          </a:p>
          <a:p>
            <a:pPr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капитальный ремонт ветхих и аварийных сетей ХВС от колодца №1 до колодца №3 по ул. Ленинская;</a:t>
            </a:r>
          </a:p>
          <a:p>
            <a:pPr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капитальный ремонт ветхих и аварийных сетей ХВС от колодца по ул. Зеленая до колодца по ул. Тундровая с заменой 2-х колодцев;</a:t>
            </a:r>
          </a:p>
          <a:p>
            <a:pP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подпрограмме «Чистая вода на территории муниципального образования сельского поселения «село Тигиль» на капитальный ремонт канализационной трассы по ул. Нагорная до пер. Строительный направлено в 2017 году 1 045,500 тыс. рублей.</a:t>
            </a:r>
          </a:p>
          <a:p>
            <a:pP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государственной программе «Охрана окружающей среды, воспроизводство и использование природных ресурсов в Камчатском крае» на ликвидацию несанкционированных свалок было направлено 1 912,072 тыс. рублей.</a:t>
            </a:r>
          </a:p>
          <a:p>
            <a:pP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краевого бюджета приобретены 2 квартиры для сельского поселения «село Тигиль» на сумму 1 000,000 тыс. рублей.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57200" y="76200"/>
            <a:ext cx="8153400" cy="762000"/>
          </a:xfrm>
          <a:prstGeom prst="roundRect">
            <a:avLst>
              <a:gd name="adj" fmla="val 50000"/>
            </a:avLst>
          </a:prstGeom>
          <a:pattFill prst="pct40">
            <a:fgClr>
              <a:schemeClr val="bg2">
                <a:lumMod val="90000"/>
              </a:schemeClr>
            </a:fgClr>
            <a:bgClr>
              <a:schemeClr val="bg1"/>
            </a:bgClr>
          </a:patt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муниципальных программ  в  2016 году</a:t>
            </a: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959509"/>
              </p:ext>
            </p:extLst>
          </p:nvPr>
        </p:nvGraphicFramePr>
        <p:xfrm>
          <a:off x="685800" y="853440"/>
          <a:ext cx="7772399" cy="5852160"/>
        </p:xfrm>
        <a:graphic>
          <a:graphicData uri="http://schemas.openxmlformats.org/drawingml/2006/table">
            <a:tbl>
              <a:tblPr firstRow="1" firstCol="1" bandRow="1"/>
              <a:tblGrid>
                <a:gridCol w="540321"/>
                <a:gridCol w="529122"/>
                <a:gridCol w="529122"/>
                <a:gridCol w="3430634"/>
                <a:gridCol w="1066800"/>
                <a:gridCol w="838200"/>
                <a:gridCol w="838200"/>
              </a:tblGrid>
              <a:tr h="199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МП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ПП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ОМ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 Годовой объем на 2017 год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Исполнено за 2017г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% исполнения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Муниципальная программа "Обеспечение доступным и комфортным жильем жителей муниципального образования сельского поселения "село Тигиль"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610,00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Подпрограмма "Строительство жилья эконом- класса для специалистов  социальной сферы и граждан стоящих в очереди на улучшение жилищных условий"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610,00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Основное мероприятие: "Формирование инженерной инфраструктуры в целях жилищного строительства"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610,00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02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Муниципальная программа "Управление, содержание и распоряжение муниципальным имуществом сельского поселения "село Тигиль"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5 219,19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5 212,06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99,86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Основное мероприятие: "Ремонт и содержание имущества, принадлежащего сельскому поселению "село Тигиль"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3 739,79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3 739,36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99,99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Основное мероприятие: "Проведение технической инвентаризации объектов муниципального имущества"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977,30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971,90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99,45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Основное мероприятие: "Взносы в Фонд капитального ремонта МКД Камчатского края"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502,11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500,80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99,74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03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"Энергоэффективность, развитие энергетики и коммунального хозяйства, обеспечение жителей сельского поселения "село Тигиль" коммунальными услугами и услугами по благоустройству"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7 683,83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7 657,80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99,66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763561"/>
              </p:ext>
            </p:extLst>
          </p:nvPr>
        </p:nvGraphicFramePr>
        <p:xfrm>
          <a:off x="457200" y="289560"/>
          <a:ext cx="8305800" cy="5852160"/>
        </p:xfrm>
        <a:graphic>
          <a:graphicData uri="http://schemas.openxmlformats.org/drawingml/2006/table">
            <a:tbl>
              <a:tblPr firstRow="1" firstCol="1" bandRow="1"/>
              <a:tblGrid>
                <a:gridCol w="540321"/>
                <a:gridCol w="529122"/>
                <a:gridCol w="529122"/>
                <a:gridCol w="3659235"/>
                <a:gridCol w="1066800"/>
                <a:gridCol w="914400"/>
                <a:gridCol w="1066800"/>
              </a:tblGrid>
              <a:tr h="282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Подпрограмма "Энергосбережение и повышение энергетической эффективности в муниципальном образовании сельском поселении "село Тигиль"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3 401,52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3 375,49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99,23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Основное мероприятие: Ремонт ветхих инженерных сетей тепло-, водоснабжения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3 401,52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3 375,49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99,23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Подпрограмма "Чистая вода на территории муниципального сельского поселения "село Тигиль"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1 045,50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1 045,50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Основное мероприятие: Проведение технических мероприятий, направленных на решение вопросов по улучшению работы систем водоснабжения и водоотведения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1 045,50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1 045,50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Подпрограмма "Комплексное благоустройство территории  муниципального образования сельского поселение "село Тигиль" Расходы на прочие мероприятия по благоустройству поселений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3 236,81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3 236,81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Основное мероприятие: "Мероприятия по благоустройству поселения"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719,38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719,38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Основное мероприятие: Капитальный ремонт и ремонт автомобильных дорог общего пользования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146,95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146,95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Основное мероприятие: Ремонт и реконструкция уличных сетей наружного освещения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2 370,48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2 370,48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04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Муниципальная программа "Охрана окружающей среды, воспроизводство и использования природных ресурсов сельского поселения "село Тигиль"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1 912,07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1 912,07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Подпрограмма "Обращение с отходами производства и потребления"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1 912,07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1 912,07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Основное мероприятие: "Разработка и реализация мер, направленных на снижение негативного воздействия на окружающую среду"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1 912,07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1 912,07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 по расходам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15 425,09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14 781,94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95,83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0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66" marR="27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889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228600" y="1676400"/>
            <a:ext cx="36576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i="1" dirty="0">
                <a:solidFill>
                  <a:srgbClr val="002060"/>
                </a:solidFill>
                <a:latin typeface="Monotype Corsiva" pitchFamily="66" charset="0"/>
              </a:rPr>
              <a:t>Отчет об исполнении бюджета муниципального образования сельского поселения «село Тигиль»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i="1" dirty="0">
                <a:solidFill>
                  <a:srgbClr val="002060"/>
                </a:solidFill>
                <a:latin typeface="Monotype Corsiva" pitchFamily="66" charset="0"/>
              </a:rPr>
              <a:t>за  </a:t>
            </a:r>
            <a:r>
              <a:rPr lang="ru-RU" altLang="ru-RU" sz="1800" b="1" i="1" dirty="0" smtClean="0">
                <a:solidFill>
                  <a:srgbClr val="002060"/>
                </a:solidFill>
                <a:latin typeface="Monotype Corsiva" pitchFamily="66" charset="0"/>
              </a:rPr>
              <a:t>201</a:t>
            </a:r>
            <a:r>
              <a:rPr lang="en-US" altLang="ru-RU" sz="1800" b="1" i="1" dirty="0" smtClean="0">
                <a:solidFill>
                  <a:srgbClr val="002060"/>
                </a:solidFill>
                <a:latin typeface="Monotype Corsiva" pitchFamily="66" charset="0"/>
              </a:rPr>
              <a:t>7</a:t>
            </a:r>
            <a:r>
              <a:rPr lang="ru-RU" altLang="ru-RU" sz="18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altLang="ru-RU" sz="1800" b="1" i="1" dirty="0">
                <a:solidFill>
                  <a:srgbClr val="002060"/>
                </a:solidFill>
                <a:latin typeface="Monotype Corsiva" pitchFamily="66" charset="0"/>
              </a:rPr>
              <a:t>год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Monotype Corsiva" pitchFamily="66" charset="0"/>
              </a:rPr>
              <a:t>подготовлен  отделом по выполнению полномочий сельских поселений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Monotype Corsiva" pitchFamily="66" charset="0"/>
              </a:rPr>
              <a:t>Финансового управления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Monotype Corsiva" pitchFamily="66" charset="0"/>
              </a:rPr>
              <a:t>администрации муниципального образования «Тигильский муниципальный район»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b="1" dirty="0">
              <a:solidFill>
                <a:srgbClr val="9A3130"/>
              </a:solidFill>
              <a:latin typeface="Constant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62000" y="304800"/>
            <a:ext cx="7620000" cy="990600"/>
          </a:xfrm>
          <a:prstGeom prst="roundRect">
            <a:avLst>
              <a:gd name="adj" fmla="val 50000"/>
            </a:avLst>
          </a:prstGeom>
          <a:pattFill prst="pct40">
            <a:fgClr>
              <a:schemeClr val="bg2">
                <a:lumMod val="90000"/>
              </a:schemeClr>
            </a:fgClr>
            <a:bgClr>
              <a:schemeClr val="bg1"/>
            </a:bgClr>
          </a:patt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Контактная информация</a:t>
            </a:r>
            <a:endParaRPr lang="ru-RU" sz="3600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7414" name="Прямоугольник 5"/>
          <p:cNvSpPr>
            <a:spLocks noChangeArrowheads="1"/>
          </p:cNvSpPr>
          <p:nvPr/>
        </p:nvSpPr>
        <p:spPr bwMode="auto">
          <a:xfrm>
            <a:off x="4343400" y="3733800"/>
            <a:ext cx="4572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Monotype Corsiva" pitchFamily="66" charset="0"/>
              </a:rPr>
              <a:t>Ответственные исполнители: Начальник финансового </a:t>
            </a:r>
            <a:r>
              <a:rPr lang="ru-RU" alt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управления</a:t>
            </a:r>
            <a:r>
              <a:rPr lang="en-US" alt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alt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Е.В. Токарь, </a:t>
            </a:r>
            <a:r>
              <a:rPr lang="ru-RU" altLang="ru-RU" sz="1800" b="1" dirty="0">
                <a:solidFill>
                  <a:srgbClr val="002060"/>
                </a:solidFill>
                <a:latin typeface="Monotype Corsiva" pitchFamily="66" charset="0"/>
              </a:rPr>
              <a:t>начальник отдела по выполнению полномочий сельских поселений </a:t>
            </a:r>
            <a:r>
              <a:rPr lang="ru-RU" alt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Н.А. Петров, </a:t>
            </a:r>
            <a:r>
              <a:rPr lang="ru-RU" altLang="ru-RU" sz="1800" b="1" dirty="0">
                <a:solidFill>
                  <a:srgbClr val="002060"/>
                </a:solidFill>
                <a:latin typeface="Monotype Corsiva" pitchFamily="66" charset="0"/>
              </a:rPr>
              <a:t>консультант отдела по выполнению сельских полномочий А.А. Усатова, главный специалист-эксперт отдела по выполнению сельских полномочий  Т.О. Кукарцева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Monotype Corsiva" pitchFamily="66" charset="0"/>
              </a:rPr>
              <a:t>Тел. </a:t>
            </a:r>
            <a:r>
              <a:rPr lang="en-US" altLang="ru-RU" sz="1800" b="1" dirty="0">
                <a:solidFill>
                  <a:srgbClr val="002060"/>
                </a:solidFill>
                <a:latin typeface="Monotype Corsiva" pitchFamily="66" charset="0"/>
              </a:rPr>
              <a:t>(</a:t>
            </a:r>
            <a:r>
              <a:rPr lang="ru-RU" altLang="ru-RU" sz="1800" b="1" dirty="0">
                <a:solidFill>
                  <a:srgbClr val="002060"/>
                </a:solidFill>
                <a:latin typeface="Monotype Corsiva" pitchFamily="66" charset="0"/>
              </a:rPr>
              <a:t>8-</a:t>
            </a:r>
            <a:r>
              <a:rPr lang="en-US" altLang="ru-RU" sz="1800" b="1" dirty="0">
                <a:solidFill>
                  <a:srgbClr val="002060"/>
                </a:solidFill>
                <a:latin typeface="Monotype Corsiva" pitchFamily="66" charset="0"/>
              </a:rPr>
              <a:t>41537) </a:t>
            </a:r>
            <a:r>
              <a:rPr lang="ru-RU" altLang="ru-RU" sz="1800" b="1" dirty="0">
                <a:solidFill>
                  <a:srgbClr val="002060"/>
                </a:solidFill>
                <a:latin typeface="Monotype Corsiva" pitchFamily="66" charset="0"/>
              </a:rPr>
              <a:t>21-681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5638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Представляем Вам в краткой форме основные параметры исполнения бюджета сельского поселения «село Тигиль» за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год.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Здесь наиболее полно представлена информация о расходовании средств бюджета. А так же подробно представлена информации о доходах и расходах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«село Тигиль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5791200"/>
          </a:xfrm>
        </p:spPr>
        <p:txBody>
          <a:bodyPr/>
          <a:lstStyle/>
          <a:p>
            <a:pPr algn="l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сельского поселения «село Тигиль» на 2017 год утвержден решением Совета народных депутатов муниципального образования сельское поселение «село Тигиль» № 17-нп (47-р) от 26.12.2016 года по доходам в сумме 24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617,301 тыс. рублей, в том числе объем межбюджетных трансфертов, получаемых из других бюджетов бюджетной системы Российской Федерации в сумме 15 497,186 тыс. рублей и по расходам в сумме 24 617,301 тыс. рублей, в том числе на исполнение публичных нормативных обязательств 3 118,576 тыс. рублей.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течении 2017 года в районный бюджет внесены изменения и дополнения, утвержденные решениями Совета народных депутатов муниципального образования сельское поселение «село Тигиль» от 16.03.2017 № 20-нп (58-р), от 13.06.2017 № 21-нп (74-р), от 12.09.2017 № 23-нп(89-р), от 21.12.2017 № 32-нп (117-р).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внесенных изменений и дополнений, основные характеристики бюджета сельского поселения на 2017 год составили: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доходам 70 667,913 тыс. рублей в том числе объем безвозмездных поступлений  61 529,060 тыс. рублей;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расходам 71 372,774 тыс. рублей;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источники дефицита бюджета составили 704,861 тыс. рублей.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91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290513" y="1676400"/>
            <a:ext cx="3443287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сельского поселения «село Тигиль» по доходам за 2017 год исполнен в сумме 70 252,638 тыс. рублей, что составляет 99,41 % от плана. Налоговые и неналоговые доходы составили 9 607,586 тыс. рублей или 105,12 % от плана, безвозмездные поступления в сумме 60 645,052 тыс. рублей или 98,56 % от плана.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152400"/>
            <a:ext cx="8229600" cy="1136650"/>
          </a:xfrm>
          <a:prstGeom prst="roundRect">
            <a:avLst>
              <a:gd name="adj" fmla="val 50000"/>
            </a:avLst>
          </a:prstGeom>
          <a:pattFill prst="pct40">
            <a:fgClr>
              <a:schemeClr val="bg2">
                <a:lumMod val="90000"/>
              </a:schemeClr>
            </a:fgClr>
            <a:bgClr>
              <a:schemeClr val="bg1"/>
            </a:bgClr>
          </a:patt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Исполнение доходов бюджета сельского поселения «село Тигиль»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6" name="Диаграмма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820862"/>
            <a:ext cx="4872038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19100" y="152400"/>
            <a:ext cx="8305800" cy="1295400"/>
          </a:xfrm>
          <a:prstGeom prst="roundRect">
            <a:avLst>
              <a:gd name="adj" fmla="val 50000"/>
            </a:avLst>
          </a:prstGeom>
          <a:pattFill prst="pct40">
            <a:fgClr>
              <a:schemeClr val="bg2">
                <a:lumMod val="90000"/>
              </a:schemeClr>
            </a:fgClr>
            <a:bgClr>
              <a:schemeClr val="bg1"/>
            </a:bgClr>
          </a:patt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сельского поселения «село Тигиль» по укрупненным группам доходов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7" name="Прямоугольник 7"/>
          <p:cNvSpPr>
            <a:spLocks noChangeArrowheads="1"/>
          </p:cNvSpPr>
          <p:nvPr/>
        </p:nvSpPr>
        <p:spPr bwMode="auto">
          <a:xfrm>
            <a:off x="228600" y="1865313"/>
            <a:ext cx="3733800" cy="402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Дотационность бюджета сельского поселения «село Тигиль» составила 86,32% и  уменьшилась по сравнению с 2016 годом на 2,37%.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за 2016-2017 годы по структуре доходов бюджета сельского поселения «село Тигиль», прослеживается тенденция увеличения собственных доходов, так в 2017 году налоговые и неналоговые доходы в структуре доходов занимают 13,67% от общей суммы поступлений, что на 2,37% больше чем в 2016 году.</a:t>
            </a:r>
            <a:endParaRPr lang="ru-RU" alt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30" name="Диаграмма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32319"/>
            <a:ext cx="5105400" cy="378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781800" y="3136900"/>
            <a:ext cx="115888" cy="3033713"/>
          </a:xfrm>
          <a:prstGeom prst="rect">
            <a:avLst/>
          </a:prstGeom>
          <a:noFill/>
        </p:spPr>
        <p:txBody>
          <a:bodyPr wrap="none" lIns="0" tIns="0" rIns="0">
            <a:spAutoFit/>
          </a:bodyPr>
          <a:lstStyle/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tabLst>
                <a:tab pos="114300" algn="l"/>
                <a:tab pos="533400" algn="l"/>
              </a:tabLst>
              <a:defRPr/>
            </a:pPr>
            <a:r>
              <a:rPr lang="en-US" altLang="zh-CN" dirty="0">
                <a:latin typeface="+mn-lt"/>
              </a:rPr>
              <a:t>	</a:t>
            </a:r>
            <a:endParaRPr lang="en-US" altLang="zh-CN" b="1" dirty="0">
              <a:solidFill>
                <a:srgbClr val="000000"/>
              </a:solidFill>
              <a:latin typeface="Calibri" pitchFamily="18" charset="0"/>
              <a:cs typeface="Calibri" pitchFamily="18" charset="0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114300" algn="l"/>
                <a:tab pos="533400" algn="l"/>
              </a:tabLst>
              <a:defRPr/>
            </a:pPr>
            <a:endParaRPr lang="en-US" altLang="zh-CN" sz="2004" b="1" i="1" dirty="0">
              <a:solidFill>
                <a:srgbClr val="984807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990600" y="3035300"/>
            <a:ext cx="782638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7747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7747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7747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7747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7747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7747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7747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7747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7747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zh-CN" sz="1800"/>
              <a:t>	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33400" y="152400"/>
            <a:ext cx="8305800" cy="990600"/>
          </a:xfrm>
          <a:prstGeom prst="roundRect">
            <a:avLst>
              <a:gd name="adj" fmla="val 50000"/>
            </a:avLst>
          </a:prstGeom>
          <a:pattFill prst="pct40">
            <a:fgClr>
              <a:schemeClr val="bg2">
                <a:lumMod val="90000"/>
              </a:schemeClr>
            </a:fgClr>
            <a:bgClr>
              <a:schemeClr val="bg1"/>
            </a:bgClr>
          </a:patt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 бюджета сельского поселения «село Тигиль» от плановых показателей за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</p:txBody>
      </p:sp>
      <p:sp>
        <p:nvSpPr>
          <p:cNvPr id="6151" name="Прямоугольник 2"/>
          <p:cNvSpPr>
            <a:spLocks noChangeArrowheads="1"/>
          </p:cNvSpPr>
          <p:nvPr/>
        </p:nvSpPr>
        <p:spPr bwMode="auto">
          <a:xfrm>
            <a:off x="228600" y="1371600"/>
            <a:ext cx="33528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 бюджета сельского поселения «село Тигиль» от плановых показателей за 2017 год исполнены на 105,13%, в том числе: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налог на доходы физических лиц – 100,08%;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акцизы по подакцизным товарам (продукции) – 101,64%;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единый сельскохозяйственный налог – 95,76%;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налог на имущество физических лиц – 88,10%;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земельный налог с организаций – 153,52%;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земельный налог с физических лиц - 195,36%;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государственная пошлина – 126,44%;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прочие поступления от использования имуществом – 104,79%;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прочие доходы от оказания платных услуг – 103,98%;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штрафы, санкции- 112 %.</a:t>
            </a:r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651448"/>
              </p:ext>
            </p:extLst>
          </p:nvPr>
        </p:nvGraphicFramePr>
        <p:xfrm>
          <a:off x="3581400" y="1219200"/>
          <a:ext cx="5486399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57200" y="152400"/>
            <a:ext cx="8305800" cy="990600"/>
          </a:xfrm>
          <a:prstGeom prst="roundRect">
            <a:avLst>
              <a:gd name="adj" fmla="val 50000"/>
            </a:avLst>
          </a:prstGeom>
          <a:pattFill prst="pct40">
            <a:fgClr>
              <a:schemeClr val="bg2">
                <a:lumMod val="90000"/>
              </a:schemeClr>
            </a:fgClr>
            <a:bgClr>
              <a:schemeClr val="bg1"/>
            </a:bgClr>
          </a:patt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расходов бюджета сельского поселения «село Тигиль»</a:t>
            </a:r>
          </a:p>
        </p:txBody>
      </p:sp>
      <p:sp>
        <p:nvSpPr>
          <p:cNvPr id="7173" name="Прямоугольник 5"/>
          <p:cNvSpPr>
            <a:spLocks noChangeArrowheads="1"/>
          </p:cNvSpPr>
          <p:nvPr/>
        </p:nvSpPr>
        <p:spPr bwMode="auto">
          <a:xfrm>
            <a:off x="457200" y="2362200"/>
            <a:ext cx="2514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сельского поселения «село Тигиль» за 2017 год составили 62 235,901 тыс. рублей или 87,20 % от плана.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247905"/>
              </p:ext>
            </p:extLst>
          </p:nvPr>
        </p:nvGraphicFramePr>
        <p:xfrm>
          <a:off x="3048000" y="1295400"/>
          <a:ext cx="6000750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7200" y="152400"/>
            <a:ext cx="8305800" cy="990600"/>
          </a:xfrm>
          <a:prstGeom prst="roundRect">
            <a:avLst>
              <a:gd name="adj" fmla="val 50000"/>
            </a:avLst>
          </a:prstGeom>
          <a:pattFill prst="pct40">
            <a:fgClr>
              <a:schemeClr val="bg2">
                <a:lumMod val="90000"/>
              </a:schemeClr>
            </a:fgClr>
            <a:bgClr>
              <a:schemeClr val="bg1"/>
            </a:bgClr>
          </a:patt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классификации расходов бюджета за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819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graphicFrame>
        <p:nvGraphicFramePr>
          <p:cNvPr id="7" name="Диаграмма 6" descr="очсясрылырлсоооооояд 546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433843"/>
              </p:ext>
            </p:extLst>
          </p:nvPr>
        </p:nvGraphicFramePr>
        <p:xfrm>
          <a:off x="609600" y="1295400"/>
          <a:ext cx="8153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4"/>
          <p:cNvSpPr>
            <a:spLocks noChangeArrowheads="1"/>
          </p:cNvSpPr>
          <p:nvPr/>
        </p:nvSpPr>
        <p:spPr bwMode="auto">
          <a:xfrm>
            <a:off x="160338" y="0"/>
            <a:ext cx="8755062" cy="63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расходной части бюджета в 2017 году на социальную политику направлено 3 388,291 тыс. рублей, в том числе: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гражданам субсидий на оплату жилого помещения и коммунальных услуг 3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016,917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рублей;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мероприятий по снижению напряженности на рынке труда Тигильского муниципального района 51,186 тыс. рублей.</a:t>
            </a:r>
          </a:p>
          <a:p>
            <a:pPr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году на жилищное хозяйство использовано бюджетных средств на сумму 6 415,282 тыс. рублей.</a:t>
            </a:r>
          </a:p>
          <a:p>
            <a:pPr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программе "Управление, содержание и распоряжение муниципальным имуществом сельского поселения "село Тигиль" направленно 4 240,163 тыс. рублей из них:</a:t>
            </a:r>
          </a:p>
          <a:p>
            <a:pPr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на капитальный ремонт муниципального жилищного фонда 955,340 тыс. рублей;</a:t>
            </a:r>
          </a:p>
          <a:p>
            <a:pPr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на текущий ремонт муниципального жилищного фонда и на выполнение аварийных работ в квартирах 2 784,022 тыс. рублей;</a:t>
            </a:r>
          </a:p>
          <a:p>
            <a:pPr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уплату взносов в фонд капитального ремонта 500,801 тыс. рублей;</a:t>
            </a:r>
          </a:p>
          <a:p>
            <a:pPr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непрограммных расходов по жилищному хозяйству было направлено 2175,118 тыс. рублей из них:</a:t>
            </a:r>
          </a:p>
          <a:p>
            <a:pPr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текущий и капитальный ремонт дома №33 по ул. Ленинская 1 340,585 тыс. 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коммунальное хозяйство в 2017 году было направленно 35 451,935 тыс. рублей в том числе: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приобретение коммунальной техники (бульдозер) 5 820,750 тыс. рублей;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капитальный ремонт котельной № 4 в сельском поселении "село Тигиль" в сумме 8031,083 тыс. рублей;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</TotalTime>
  <Words>967</Words>
  <Application>Microsoft Office PowerPoint</Application>
  <PresentationFormat>Экран (4:3)</PresentationFormat>
  <Paragraphs>256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Arial</vt:lpstr>
      <vt:lpstr>Calibri</vt:lpstr>
      <vt:lpstr>Impact</vt:lpstr>
      <vt:lpstr>FrankRuehl</vt:lpstr>
      <vt:lpstr>Times New Roman</vt:lpstr>
      <vt:lpstr>Segoe Print</vt:lpstr>
      <vt:lpstr>Gungsuh</vt:lpstr>
      <vt:lpstr>MV Boli</vt:lpstr>
      <vt:lpstr>宋体</vt:lpstr>
      <vt:lpstr>Bookman Old Style</vt:lpstr>
      <vt:lpstr>Monotype Corsiva</vt:lpstr>
      <vt:lpstr>Constantia</vt:lpstr>
      <vt:lpstr>Тема Office</vt:lpstr>
      <vt:lpstr>Презентация PowerPoint</vt:lpstr>
      <vt:lpstr>Представляем Вам в краткой форме основные параметры исполнения бюджета сельского поселения «село Тигиль» за 2017 год. Здесь наиболее полно представлена информация о расходовании средств бюджета. А так же подробно представлена информации о доходах и расходах сельского поселения «село Тигиль».</vt:lpstr>
      <vt:lpstr> Бюджет муниципального образования сельского поселения «село Тигиль» на 2017 год утвержден решением Совета народных депутатов муниципального образования сельское поселение «село Тигиль» № 17-нп (47-р) от 26.12.2016 года по доходам в сумме 24 617,301 тыс. рублей, в том числе объем межбюджетных трансфертов, получаемых из других бюджетов бюджетной системы Российской Федерации в сумме 15 497,186 тыс. рублей и по расходам в сумме 24 617,301 тыс. рублей, в том числе на исполнение публичных нормативных обязательств 3 118,576 тыс. рублей.    В течении 2017 года в районный бюджет внесены изменения и дополнения, утвержденные решениями Совета народных депутатов муниципального образования сельское поселение «село Тигиль» от 16.03.2017 № 20-нп (58-р), от 13.06.2017 № 21-нп (74-р), от 12.09.2017 № 23-нп(89-р), от 21.12.2017 № 32-нп (117-р).  По результатам внесенных изменений и дополнений, основные характеристики бюджета сельского поселения на 2017 год составили: - по доходам 70 667,913 тыс. рублей в том числе объем безвозмездных поступлений  61 529,060 тыс. рублей; - по расходам 71 372,774 тыс. рублей; - источники дефицита бюджета составили 704,861 тыс. рублей.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Усатова Анна Александровна</dc:creator>
  <cp:lastModifiedBy>Image v2.0</cp:lastModifiedBy>
  <cp:revision>80</cp:revision>
  <cp:lastPrinted>2018-05-22T00:32:15Z</cp:lastPrinted>
  <dcterms:created xsi:type="dcterms:W3CDTF">2006-08-16T00:00:00Z</dcterms:created>
  <dcterms:modified xsi:type="dcterms:W3CDTF">2018-05-22T00:36:41Z</dcterms:modified>
</cp:coreProperties>
</file>