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6858000" cy="9144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7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04" autoAdjust="0"/>
  </p:normalViewPr>
  <p:slideViewPr>
    <p:cSldViewPr>
      <p:cViewPr>
        <p:scale>
          <a:sx n="125" d="100"/>
          <a:sy n="125" d="100"/>
        </p:scale>
        <p:origin x="-1133" y="38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5181600"/>
            <a:ext cx="5143500" cy="13208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6832600"/>
            <a:ext cx="5143500" cy="7112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4800600" y="8473440"/>
            <a:ext cx="1714500" cy="487680"/>
          </a:xfrm>
        </p:spPr>
        <p:txBody>
          <a:bodyPr/>
          <a:lstStyle>
            <a:lvl1pPr>
              <a:defRPr sz="1400"/>
            </a:lvl1pPr>
          </a:lstStyle>
          <a:p>
            <a:fld id="{62711D90-A450-4507-9E97-82082A91FB3B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173986" y="8473440"/>
            <a:ext cx="2606040" cy="48768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912114" y="8473440"/>
            <a:ext cx="914400" cy="487680"/>
          </a:xfrm>
        </p:spPr>
        <p:txBody>
          <a:bodyPr/>
          <a:lstStyle/>
          <a:p>
            <a:fld id="{F3A4D98E-5E4C-464B-9161-BB5AF013CF4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78656" y="4864100"/>
            <a:ext cx="5486400" cy="170688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685800" y="6731000"/>
            <a:ext cx="5486400" cy="9144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678656" y="4864100"/>
            <a:ext cx="171450" cy="170688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685800" y="6731000"/>
            <a:ext cx="171450" cy="9144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1D90-A450-4507-9E97-82082A91FB3B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D98E-5E4C-464B-9161-BB5AF013CF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1D90-A450-4507-9E97-82082A91FB3B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D98E-5E4C-464B-9161-BB5AF013CF4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1015325" y="4269269"/>
            <a:ext cx="78028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1D90-A450-4507-9E97-82082A91FB3B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D98E-5E4C-464B-9161-BB5AF013CF4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42900" y="1625600"/>
            <a:ext cx="6172200" cy="658368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962400"/>
            <a:ext cx="5143500" cy="14224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550" y="5689600"/>
            <a:ext cx="5086350" cy="1524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800600" y="8473440"/>
            <a:ext cx="1714500" cy="487680"/>
          </a:xfrm>
        </p:spPr>
        <p:txBody>
          <a:bodyPr/>
          <a:lstStyle/>
          <a:p>
            <a:fld id="{62711D90-A450-4507-9E97-82082A91FB3B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73986" y="8473440"/>
            <a:ext cx="2606040" cy="48768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02386" y="8473440"/>
            <a:ext cx="1140714" cy="487680"/>
          </a:xfrm>
        </p:spPr>
        <p:txBody>
          <a:bodyPr/>
          <a:lstStyle/>
          <a:p>
            <a:fld id="{F3A4D98E-5E4C-464B-9161-BB5AF013CF4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5800" y="3759200"/>
            <a:ext cx="5486400" cy="170688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3759200"/>
            <a:ext cx="171450" cy="170688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2192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1D90-A450-4507-9E97-82082A91FB3B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D98E-5E4C-464B-9161-BB5AF013CF4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342900" y="1625600"/>
            <a:ext cx="3031236" cy="658368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3474149" y="1621536"/>
            <a:ext cx="3031236" cy="658368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2192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1714500"/>
            <a:ext cx="3030141" cy="9144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6151" y="1727200"/>
            <a:ext cx="3031331" cy="9144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1D90-A450-4507-9E97-82082A91FB3B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D98E-5E4C-464B-9161-BB5AF013CF4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342900" y="2844800"/>
            <a:ext cx="3028950" cy="5384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3486150" y="2844800"/>
            <a:ext cx="3028950" cy="5384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2192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1D90-A450-4507-9E97-82082A91FB3B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D98E-5E4C-464B-9161-BB5AF013CF4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1D90-A450-4507-9E97-82082A91FB3B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D98E-5E4C-464B-9161-BB5AF013CF4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3450" y="406400"/>
            <a:ext cx="1885950" cy="11176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743450" y="1625601"/>
            <a:ext cx="1885950" cy="6457951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1D90-A450-4507-9E97-82082A91FB3B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D98E-5E4C-464B-9161-BB5AF013CF4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610264" y="4432300"/>
            <a:ext cx="804672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228600" y="406400"/>
            <a:ext cx="4286250" cy="7620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7808"/>
            <a:ext cx="6172200" cy="899584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42900" y="2540000"/>
            <a:ext cx="6172200" cy="5693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625600"/>
            <a:ext cx="6172200" cy="7112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1D90-A450-4507-9E97-82082A91FB3B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D98E-5E4C-464B-9161-BB5AF013CF4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342900" y="667808"/>
            <a:ext cx="137160" cy="9144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13208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1625600"/>
            <a:ext cx="6172200" cy="65471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800600" y="8475133"/>
            <a:ext cx="1716786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2711D90-A450-4507-9E97-82082A91FB3B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173986" y="8475133"/>
            <a:ext cx="2628900" cy="48768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59486" y="8475133"/>
            <a:ext cx="1485900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A4D98E-5E4C-464B-9161-BB5AF013CF41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342900" y="15240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20479" y="-317"/>
            <a:ext cx="6848339" cy="220671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edds\Desktop\123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316"/>
            <a:ext cx="3485372" cy="1767832"/>
          </a:xfrm>
          <a:prstGeom prst="rect">
            <a:avLst/>
          </a:prstGeom>
          <a:ln>
            <a:noFill/>
          </a:ln>
          <a:effectLst>
            <a:glow rad="749300">
              <a:schemeClr val="accent3">
                <a:lumMod val="40000"/>
                <a:lumOff val="60000"/>
                <a:alpha val="73000"/>
              </a:schemeClr>
            </a:glo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-9912" y="2251867"/>
            <a:ext cx="2420887" cy="68921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399406" y="2235606"/>
            <a:ext cx="2304256" cy="71609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100" b="1" baseline="-25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b="1" baseline="-25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b="1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1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каждого муниципального района существуют факторы риска, связанные: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географическим положением;</a:t>
            </a:r>
          </a:p>
          <a:p>
            <a:pPr algn="just"/>
            <a:r>
              <a:rPr lang="ru-RU" sz="11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влиянием природных факторов;</a:t>
            </a:r>
          </a:p>
          <a:p>
            <a:pPr algn="just"/>
            <a:r>
              <a:rPr lang="ru-RU" sz="11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наличием индустриальных узлов и крупных производственных предприятий (ПОО);</a:t>
            </a:r>
          </a:p>
          <a:p>
            <a:pPr algn="just"/>
            <a:r>
              <a:rPr lang="ru-RU" sz="11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развитостью социальной, транспортной и коммунальной инфраструктуры;</a:t>
            </a:r>
          </a:p>
          <a:p>
            <a:pPr algn="just"/>
            <a:r>
              <a:rPr lang="ru-RU" sz="11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другими факторами способствующими возникновению источников риска.</a:t>
            </a:r>
          </a:p>
          <a:p>
            <a:pPr algn="just"/>
            <a:r>
              <a:rPr lang="ru-RU" sz="11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100" b="1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Тигильском муниципальном </a:t>
            </a:r>
            <a:r>
              <a:rPr lang="ru-RU" sz="11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районе определены </a:t>
            </a:r>
            <a:r>
              <a:rPr lang="ru-RU" sz="1100" b="1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факторов </a:t>
            </a:r>
            <a:r>
              <a:rPr lang="ru-RU" sz="11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риска связанные с природными условиями и техногенными процессами жизнедеятельности населения.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b="1" u="sng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цели создания Служб РСЧС</a:t>
            </a:r>
            <a:r>
              <a:rPr lang="ru-RU" sz="11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Решение вопросов взаимодействия органов управления, сил и средств муниципального звена ТП РСЧС при реагировании на риски возникновения ЧС.</a:t>
            </a:r>
          </a:p>
          <a:p>
            <a:pPr algn="just"/>
            <a:r>
              <a:rPr lang="ru-RU" sz="11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Реализация в повседневной деятельности, прогнозирования и предупреждения происшествий и ЧС (рисков), которые закреплены за соответствующими службами.</a:t>
            </a:r>
          </a:p>
          <a:p>
            <a:pPr algn="just"/>
            <a:r>
              <a:rPr lang="ru-RU" sz="11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Оптимизация работы ЕДДС с целью повышения гарантированного реагирования на ЧС (происшествия).</a:t>
            </a:r>
          </a:p>
          <a:p>
            <a:pPr algn="just"/>
            <a:r>
              <a:rPr lang="ru-RU" sz="11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Определение персональной ответственности руководителей органов управления, в полномочия которых входят вопросы предупреждения и ликвидации ЧС.</a:t>
            </a:r>
          </a:p>
          <a:p>
            <a:pPr algn="just"/>
            <a:r>
              <a:rPr lang="ru-RU" sz="11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РСЧС - это нештатное организационно-техническое объединение органов управления, сил и средств подразделений федеральных органов исполнительной власти, органов исполнительной власти субъекта РФ, органов местного самоуправления и организаций (независимо от форм собственности), осуществляющих свою деятельность на территории муниципального образования, в компетенцию которых входят вопросы предупреждения и ликвидации ЧС</a:t>
            </a:r>
            <a:r>
              <a:rPr lang="ru-RU" sz="1100" b="1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1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100" b="1" i="1" baseline="-25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Ознакомиться с основными принципами организации деятельности Служб РСЧС можно на официальном сайте </a:t>
            </a:r>
            <a:r>
              <a:rPr lang="ru-RU" sz="11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Гглавного</a:t>
            </a:r>
            <a:r>
              <a:rPr lang="ru-RU" sz="11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управления МЧС России по </a:t>
            </a:r>
            <a:r>
              <a:rPr lang="ru-RU" sz="1100" b="1" i="1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Камчатскому краю: </a:t>
            </a:r>
            <a:r>
              <a:rPr lang="en-US" sz="1100" b="1" i="1" baseline="-25000" dirty="0">
                <a:solidFill>
                  <a:srgbClr val="0307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sz="1100" b="1" i="1" baseline="-25000" dirty="0" smtClean="0">
                <a:solidFill>
                  <a:srgbClr val="0307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41.mchs.gov.ru/</a:t>
            </a:r>
            <a:endParaRPr lang="ru-RU" sz="1100" b="1" i="1" baseline="-25000" dirty="0">
              <a:solidFill>
                <a:srgbClr val="0307B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baseline="-25000" dirty="0" smtClean="0">
                <a:solidFill>
                  <a:srgbClr val="0307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Ознакомиться </a:t>
            </a:r>
            <a:r>
              <a:rPr lang="ru-RU" sz="1200" b="1" i="1" baseline="-25000" dirty="0">
                <a:solidFill>
                  <a:srgbClr val="0307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Постановлением </a:t>
            </a:r>
            <a:r>
              <a:rPr lang="ru-RU" sz="1200" b="1" i="1" baseline="-25000" dirty="0" smtClean="0">
                <a:solidFill>
                  <a:srgbClr val="0307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Тигильского муниципального района </a:t>
            </a:r>
            <a:r>
              <a:rPr lang="ru-RU" sz="1200" b="1" i="1" baseline="-25000" dirty="0">
                <a:solidFill>
                  <a:srgbClr val="0307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200" b="1" i="1" baseline="-25000" dirty="0" smtClean="0">
                <a:solidFill>
                  <a:srgbClr val="0307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12.02.2018г</a:t>
            </a:r>
            <a:r>
              <a:rPr lang="ru-RU" sz="1200" b="1" i="1" baseline="-25000" dirty="0">
                <a:solidFill>
                  <a:srgbClr val="0307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№ </a:t>
            </a:r>
            <a:r>
              <a:rPr lang="ru-RU" sz="1200" b="1" i="1" baseline="-25000" dirty="0" smtClean="0">
                <a:solidFill>
                  <a:srgbClr val="0307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 «О </a:t>
            </a:r>
            <a:r>
              <a:rPr lang="ru-RU" sz="800" b="1" i="1" dirty="0" smtClean="0">
                <a:solidFill>
                  <a:srgbClr val="0307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функционировании </a:t>
            </a:r>
            <a:r>
              <a:rPr lang="ru-RU" sz="800" b="1" i="1" dirty="0">
                <a:solidFill>
                  <a:srgbClr val="0307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Тигильского </a:t>
            </a:r>
            <a:r>
              <a:rPr lang="ru-RU" sz="800" b="1" i="1" dirty="0" smtClean="0">
                <a:solidFill>
                  <a:srgbClr val="0307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звена </a:t>
            </a:r>
            <a:r>
              <a:rPr lang="ru-RU" sz="800" b="1" i="1" dirty="0">
                <a:solidFill>
                  <a:srgbClr val="0307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предупреждения и ликвидации чрезвычайных </a:t>
            </a:r>
            <a:r>
              <a:rPr lang="ru-RU" sz="800" b="1" i="1" dirty="0" smtClean="0">
                <a:solidFill>
                  <a:srgbClr val="0307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ситуаций </a:t>
            </a:r>
            <a:r>
              <a:rPr lang="ru-RU" sz="800" b="1" i="1" dirty="0">
                <a:solidFill>
                  <a:srgbClr val="0307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Камчатской территориальной подсистемы </a:t>
            </a:r>
            <a:r>
              <a:rPr lang="ru-RU" sz="800" b="1" i="1" dirty="0" smtClean="0">
                <a:solidFill>
                  <a:srgbClr val="0307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единой государственной </a:t>
            </a:r>
            <a:r>
              <a:rPr lang="ru-RU" sz="800" b="1" i="1" dirty="0">
                <a:solidFill>
                  <a:srgbClr val="0307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предупреждения </a:t>
            </a:r>
            <a:r>
              <a:rPr lang="ru-RU" sz="800" b="1" i="1" dirty="0" smtClean="0">
                <a:solidFill>
                  <a:srgbClr val="0307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ликвидации </a:t>
            </a:r>
            <a:r>
              <a:rPr lang="ru-RU" sz="800" b="1" i="1" dirty="0">
                <a:solidFill>
                  <a:srgbClr val="0307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чрезвычайных </a:t>
            </a:r>
            <a:r>
              <a:rPr lang="ru-RU" sz="800" b="1" i="1" dirty="0" smtClean="0">
                <a:solidFill>
                  <a:srgbClr val="0307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ситуаций» </a:t>
            </a:r>
            <a:r>
              <a:rPr lang="ru-RU" sz="800" b="1" i="1" dirty="0">
                <a:solidFill>
                  <a:srgbClr val="0307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на официальном сайте муниципального образования в сети «Интернет» по адресу:</a:t>
            </a:r>
            <a:r>
              <a:rPr lang="en-US" sz="800" b="1" dirty="0">
                <a:solidFill>
                  <a:srgbClr val="0307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http://tigil.ru</a:t>
            </a:r>
            <a:endParaRPr lang="ru-RU" sz="800" b="1" dirty="0">
              <a:solidFill>
                <a:srgbClr val="0307B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99535" y="2206394"/>
            <a:ext cx="2158465" cy="71901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2542" y="1637678"/>
            <a:ext cx="2378346" cy="568715"/>
          </a:xfrm>
          <a:prstGeom prst="rect">
            <a:avLst/>
          </a:prstGeom>
          <a:gradFill>
            <a:gsLst>
              <a:gs pos="41000">
                <a:srgbClr val="FF0000"/>
              </a:gs>
              <a:gs pos="100000">
                <a:schemeClr val="tx2"/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2700000" scaled="1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ЭКСТРЕННОЕ РЕАГИРОВАНИЕ</a:t>
            </a:r>
          </a:p>
          <a:p>
            <a:pPr algn="ctr"/>
            <a:r>
              <a:rPr lang="ru-RU" sz="1200" dirty="0" smtClean="0"/>
              <a:t> НА ЧС И ПРОИСШЕСТВИЯ</a:t>
            </a:r>
            <a:endParaRPr lang="ru-RU" sz="1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748881" y="1637678"/>
            <a:ext cx="2158465" cy="568715"/>
          </a:xfrm>
          <a:prstGeom prst="rect">
            <a:avLst/>
          </a:prstGeom>
          <a:gradFill>
            <a:gsLst>
              <a:gs pos="100000">
                <a:schemeClr val="tx1">
                  <a:lumMod val="75000"/>
                  <a:lumOff val="25000"/>
                </a:scheme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ЗАКРЕПЛЕНИЕ СЛУЖБ РСЧС ЗА РУКОВОДИТЕЛЯМИ АДМИНИСТРАЦИИ</a:t>
            </a:r>
            <a:endParaRPr lang="ru-RU" sz="1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2235606"/>
            <a:ext cx="2399407" cy="44966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ДЕЖУРНО-ДИСПЕТЧЕРСКАЯ СЛУЖБА (ЕДДС) Тигильского района Камчатского края ЕДДС - это орган повседневного управления единой государственной системы предупреждения и ликвидации чрезвычайных ситуаций муниципального уровня.</a:t>
            </a:r>
          </a:p>
          <a:p>
            <a:pPr algn="just"/>
            <a:r>
              <a:rPr lang="ru-RU" sz="8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ЕДДС:</a:t>
            </a:r>
          </a:p>
          <a:p>
            <a:pPr lvl="0" algn="just"/>
            <a:r>
              <a:rPr lang="ru-RU" sz="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прием от населения и организаций сообщений об угрозе или факте возникновения ЧС (происшествия);</a:t>
            </a:r>
          </a:p>
          <a:p>
            <a:pPr lvl="0" algn="just"/>
            <a:r>
              <a:rPr lang="ru-RU" sz="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и оценка достоверности поступившей информации, доведение ее до ДДС, в компетенцию которой входит реагирование на принятое сообщение;</a:t>
            </a:r>
          </a:p>
          <a:p>
            <a:pPr lvl="0" algn="just"/>
            <a:r>
              <a:rPr lang="ru-RU" sz="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сбор и обработка данных необходимых для подготовки и принятия решений по предупреждению и ликвидации ЧС (происшествий), а также контроля их исполнения;</a:t>
            </a:r>
          </a:p>
          <a:p>
            <a:pPr lvl="0" algn="just"/>
            <a:r>
              <a:rPr lang="ru-RU" sz="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уточнение и корректировка действий привлеченных дежурно-диспетчерских служб по реагированию на вызовы (сообщения о происшествиях), поступающие по единому номеру «112»;</a:t>
            </a:r>
          </a:p>
          <a:p>
            <a:pPr lvl="0" algn="just"/>
            <a:r>
              <a:rPr lang="ru-RU" sz="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результатов реагирования на вызовы (сообщения о происшествиях), поступившие по единому номеру «112» с территории муниципального образования</a:t>
            </a:r>
            <a:r>
              <a:rPr lang="ru-RU" sz="8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Ознакомиться с </a:t>
            </a:r>
            <a:r>
              <a:rPr lang="ru-RU" sz="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</a:t>
            </a:r>
            <a:r>
              <a:rPr lang="ru-RU" sz="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Администра­ции Тигильского района от 05.17.2010 №102 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800" b="1" i="1" dirty="0">
                <a:solidFill>
                  <a:srgbClr val="0307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создании Единой дежурно-диспетчерской службы Тигильского муниципального района» можно на официальном сайте муниципального образования в сети «Интернет» по </a:t>
            </a:r>
            <a:r>
              <a:rPr lang="ru-RU" sz="800" b="1" i="1" dirty="0" smtClean="0">
                <a:solidFill>
                  <a:srgbClr val="0307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адресу:</a:t>
            </a:r>
            <a:r>
              <a:rPr lang="en-US" sz="800" b="1" dirty="0" smtClean="0">
                <a:solidFill>
                  <a:srgbClr val="0307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sz="800" b="1" dirty="0">
                <a:solidFill>
                  <a:srgbClr val="0307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800" b="1" dirty="0" smtClean="0">
                <a:solidFill>
                  <a:srgbClr val="0307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tigil.ru</a:t>
            </a:r>
            <a:endParaRPr 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420888" y="1637677"/>
            <a:ext cx="2325270" cy="568715"/>
          </a:xfrm>
          <a:prstGeom prst="rect">
            <a:avLst/>
          </a:prstGeom>
          <a:gradFill>
            <a:gsLst>
              <a:gs pos="92980">
                <a:schemeClr val="tx1">
                  <a:lumMod val="75000"/>
                  <a:lumOff val="25000"/>
                </a:schemeClr>
              </a:gs>
              <a:gs pos="46000">
                <a:srgbClr val="0070C0"/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ПРОГНОЗИРОВАНИЕ, ПРЕДУПРЕЖДЕНИЕ ЛИКВИДАЦИЯ ЧС И 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ПРОИСШЕСТВИЯ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8" name="Picture 14" descr="Z:\_Для Обмена\ЕДДС\Райо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040" y="-88462"/>
            <a:ext cx="2248212" cy="1855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49115" y="117109"/>
            <a:ext cx="6871016" cy="567610"/>
          </a:xfrm>
          <a:gradFill flip="none" rotWithShape="1">
            <a:gsLst>
              <a:gs pos="37000">
                <a:srgbClr val="00B050">
                  <a:shade val="30000"/>
                  <a:satMod val="115000"/>
                  <a:lumMod val="84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ТИГИЛЬСКИЙ РАЙОН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37" name="Picture 13" descr="https://bumper-stickers.ru/55678-thickbox_default/mchs-rossi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687" y="53777"/>
            <a:ext cx="1071727" cy="1071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edds\Desktop\Новая папка\gerb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82062"/>
            <a:ext cx="823877" cy="989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49447" y="874342"/>
            <a:ext cx="6858000" cy="394136"/>
          </a:xfrm>
          <a:prstGeom prst="rect">
            <a:avLst/>
          </a:prstGeom>
          <a:noFill/>
          <a:ln w="57150">
            <a:noFill/>
          </a:ln>
          <a:effectLst>
            <a:innerShdw blurRad="76200" dist="304800" dir="16740000">
              <a:prstClr val="black">
                <a:alpha val="8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Л У Ж Б Ы      Р С Ч С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60026" y="1403648"/>
            <a:ext cx="6858000" cy="234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ПРЕДУПРЕЖДЕНИЕ, СПАНИЕ, ПОМОЩЬ</a:t>
            </a:r>
            <a:endParaRPr lang="ru-RU" sz="1400" b="1" dirty="0">
              <a:solidFill>
                <a:schemeClr val="tx1"/>
              </a:solidFill>
              <a:latin typeface="Constantia" panose="0203060205030603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459" y="6732240"/>
            <a:ext cx="2369947" cy="36004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эти телефоны должен помнить каждый житель</a:t>
            </a:r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553539"/>
              </p:ext>
            </p:extLst>
          </p:nvPr>
        </p:nvGraphicFramePr>
        <p:xfrm>
          <a:off x="-60026" y="7128419"/>
          <a:ext cx="2432675" cy="2268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301"/>
                <a:gridCol w="1035374"/>
              </a:tblGrid>
              <a:tr h="277678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Наименование службы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Номер</a:t>
                      </a:r>
                      <a:endParaRPr lang="ru-RU" sz="800" dirty="0"/>
                    </a:p>
                  </a:txBody>
                  <a:tcPr/>
                </a:tc>
              </a:tr>
              <a:tr h="240092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Служба спасения 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b="1" dirty="0" smtClean="0"/>
                        <a:t>112</a:t>
                      </a:r>
                      <a:endParaRPr lang="ru-RU" sz="800" b="1" dirty="0"/>
                    </a:p>
                  </a:txBody>
                  <a:tcPr/>
                </a:tc>
              </a:tr>
              <a:tr h="240092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ЕДДС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b="1" dirty="0" smtClean="0"/>
                        <a:t>21-603</a:t>
                      </a:r>
                    </a:p>
                  </a:txBody>
                  <a:tcPr/>
                </a:tc>
              </a:tr>
              <a:tr h="377288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ДДС пожарной охраны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b="1" dirty="0" smtClean="0"/>
                        <a:t>112</a:t>
                      </a:r>
                    </a:p>
                    <a:p>
                      <a:r>
                        <a:rPr lang="ru-RU" sz="800" b="1" dirty="0" smtClean="0"/>
                        <a:t>21-901, 01</a:t>
                      </a:r>
                      <a:endParaRPr lang="ru-RU" sz="800" b="1" dirty="0"/>
                    </a:p>
                  </a:txBody>
                  <a:tcPr/>
                </a:tc>
              </a:tr>
              <a:tr h="377288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ДДС полиции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b="1" dirty="0" smtClean="0"/>
                        <a:t>112</a:t>
                      </a:r>
                    </a:p>
                    <a:p>
                      <a:r>
                        <a:rPr lang="ru-RU" sz="800" b="1" dirty="0" smtClean="0"/>
                        <a:t>21-102, 02</a:t>
                      </a:r>
                      <a:endParaRPr lang="ru-RU" sz="800" b="1" dirty="0"/>
                    </a:p>
                  </a:txBody>
                  <a:tcPr/>
                </a:tc>
              </a:tr>
              <a:tr h="377288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ДДС скорой</a:t>
                      </a:r>
                      <a:r>
                        <a:rPr lang="ru-RU" sz="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медицинской помощи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b="1" dirty="0" smtClean="0"/>
                        <a:t>112</a:t>
                      </a:r>
                    </a:p>
                    <a:p>
                      <a:r>
                        <a:rPr lang="ru-RU" sz="800" b="1" dirty="0" smtClean="0"/>
                        <a:t>21-469,</a:t>
                      </a:r>
                      <a:r>
                        <a:rPr lang="ru-RU" sz="800" b="1" baseline="0" dirty="0" smtClean="0"/>
                        <a:t> 03</a:t>
                      </a:r>
                      <a:endParaRPr lang="ru-RU" sz="800" b="1" dirty="0"/>
                    </a:p>
                  </a:txBody>
                  <a:tcPr/>
                </a:tc>
              </a:tr>
              <a:tr h="3783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baseline="-250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ЦУКС ГУ МЧС РФ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b="1" dirty="0" smtClean="0"/>
                        <a:t>8(415-2)301-096</a:t>
                      </a:r>
                      <a:endParaRPr lang="ru-RU" sz="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621277" y="2251867"/>
            <a:ext cx="1728192" cy="17250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baseline="-25000" dirty="0">
                <a:solidFill>
                  <a:schemeClr val="tx1"/>
                </a:solidFill>
              </a:rPr>
              <a:t>ОПРЕДЕЛЕНИЕ ФАКТОРОВ РИСКА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503876"/>
              </p:ext>
            </p:extLst>
          </p:nvPr>
        </p:nvGraphicFramePr>
        <p:xfrm>
          <a:off x="4769521" y="2235606"/>
          <a:ext cx="2018893" cy="5758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884"/>
                <a:gridCol w="708851"/>
                <a:gridCol w="1055158"/>
              </a:tblGrid>
              <a:tr h="6447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5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5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45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5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5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службы РСЧС Тигильского муниципального района</a:t>
                      </a:r>
                      <a:endParaRPr lang="ru-RU" sz="45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5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Заместители главы Администрации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5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Тигильского муниципального района курирующие службу</a:t>
                      </a:r>
                      <a:endParaRPr lang="ru-RU" sz="45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</a:tr>
              <a:tr h="5334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5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ru-RU" sz="45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5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Служба защиты и ликвидации чрезвычайных ситуаций на транспорте и объектах газового хозяйства</a:t>
                      </a:r>
                      <a:endParaRPr lang="ru-RU" sz="45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5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Заместитель </a:t>
                      </a:r>
                      <a:r>
                        <a:rPr lang="ru-RU" sz="45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главы Администрации Тигильского муниципального района по вопросам ГО и ЧС, профилактике терроризма и экстремизма и  мобилизационной работе</a:t>
                      </a:r>
                      <a:endParaRPr lang="ru-RU" sz="45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</a:tr>
              <a:tr h="3808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5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ru-RU" sz="45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5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Служба тушения пожаров</a:t>
                      </a:r>
                      <a:endParaRPr lang="ru-RU" sz="45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5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Заместитель </a:t>
                      </a:r>
                      <a:r>
                        <a:rPr lang="ru-RU" sz="45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главы Администрации Тигильского муниципального района по вопросам ГО и ЧС, профилактике терроризма и экстремизма и  мобилизационной работе</a:t>
                      </a:r>
                      <a:endParaRPr lang="ru-RU" sz="45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</a:tr>
              <a:tr h="5548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5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endParaRPr lang="ru-RU" sz="45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5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Служба защиты и ликвидации чрезвычайной ситуации на объектах жилищно-</a:t>
                      </a:r>
                      <a:r>
                        <a:rPr lang="ru-RU" sz="450" dirty="0" err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коммуналь</a:t>
                      </a:r>
                      <a:r>
                        <a:rPr lang="ru-RU" sz="45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50" dirty="0" err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ного</a:t>
                      </a:r>
                      <a:r>
                        <a:rPr lang="ru-RU" sz="45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хозяйства, энергетики</a:t>
                      </a:r>
                      <a:endParaRPr lang="ru-RU" sz="45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5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Заместитель главы </a:t>
                      </a:r>
                      <a:r>
                        <a:rPr lang="ru-RU" sz="45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Администрации Тигильского муниципального района по вопросам ГО и ЧС, профилактике терроризма и экстремизма и  мобилизационной работе</a:t>
                      </a:r>
                      <a:endParaRPr lang="ru-RU" sz="45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</a:tr>
              <a:tr h="3808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5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lang="ru-RU" sz="45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5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Служба защиты и ликвидации чрезвычайной ситуации на объектах строительства</a:t>
                      </a:r>
                      <a:endParaRPr lang="ru-RU" sz="45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5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Заместитель главы </a:t>
                      </a:r>
                      <a:r>
                        <a:rPr lang="ru-RU" sz="45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Администрации Тигильского муниципального района по вопросам ГО и ЧС, профилактике терроризма и экстремизма и  мобилизационной работе</a:t>
                      </a:r>
                      <a:endParaRPr lang="ru-RU" sz="45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</a:tr>
              <a:tr h="4109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5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endParaRPr lang="ru-RU" sz="45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5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Служба защиты лесов от пожаров, вредителей и болезней леса</a:t>
                      </a:r>
                      <a:endParaRPr lang="ru-RU" sz="45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5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Заместитель главы </a:t>
                      </a:r>
                      <a:r>
                        <a:rPr lang="ru-RU" sz="45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Администрации Тигильского муниципального района по вопросам ГО и ЧС, профилактике терроризма и экстремизма и  мобилизационной работе</a:t>
                      </a:r>
                      <a:endParaRPr lang="ru-RU" sz="45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</a:tr>
              <a:tr h="3808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5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  <a:endParaRPr lang="ru-RU" sz="45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5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Служба медицинской защиты 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5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противоэпидемиологических мероприятий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5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45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5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Заместитель главы </a:t>
                      </a:r>
                      <a:r>
                        <a:rPr lang="ru-RU" sz="45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Администрации Тигильского муниципального района по вопросам ГО и ЧС, профилактике терроризма и экстремизма и  мобилизационной работе</a:t>
                      </a:r>
                      <a:endParaRPr lang="ru-RU" sz="45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</a:tr>
              <a:tr h="3808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5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  <a:endParaRPr lang="ru-RU" sz="45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5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Служба защиты агропромышленного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5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комплекса, животных и растений</a:t>
                      </a:r>
                      <a:endParaRPr lang="ru-RU" sz="45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5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Заместитель главы </a:t>
                      </a:r>
                      <a:r>
                        <a:rPr lang="ru-RU" sz="45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Администрации Тигильского муниципального района по вопросам ГО и ЧС, профилактике терроризма и экстремизма и  мобилизационной работе</a:t>
                      </a:r>
                      <a:endParaRPr lang="ru-RU" sz="45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</a:tr>
              <a:tr h="5502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5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  <a:endParaRPr lang="ru-RU" sz="45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5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Служба по охране окружающей среды, радиационной и химической защиты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5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45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5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Заместитель главы </a:t>
                      </a:r>
                      <a:r>
                        <a:rPr lang="ru-RU" sz="45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Администрации Тигильского муниципального района по вопросам ГО и ЧС, профилактике терроризма и экстремизма и  мобилизационной работе</a:t>
                      </a:r>
                      <a:endParaRPr lang="ru-RU" sz="45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</a:tr>
              <a:tr h="4306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5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</a:t>
                      </a:r>
                      <a:endParaRPr lang="ru-RU" sz="45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5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Служба эвакуации и обеспечения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5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функционирования ПВР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5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45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5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Первый заместитель главы администрации муниципального образования «Тигильский муниципальный район»</a:t>
                      </a:r>
                      <a:endParaRPr lang="ru-RU" sz="45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</a:tr>
              <a:tr h="304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5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</a:t>
                      </a:r>
                      <a:endParaRPr lang="ru-RU" sz="45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5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Служба информирования и оповещения населения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5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45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5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Заместитель главы администрации – руководитель аппарата администрации муниципального образования «Тигильский муниципальный район»</a:t>
                      </a:r>
                      <a:endParaRPr lang="ru-RU" sz="45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</a:tr>
              <a:tr h="322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5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11</a:t>
                      </a:r>
                      <a:endParaRPr lang="ru-RU" sz="45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5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Служба по оценке ущерба от ЧС и оказания социальной помощи населению</a:t>
                      </a:r>
                      <a:endParaRPr lang="ru-RU" sz="45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5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Первый заместитель главы администрации муниципального образования «Тигильский муниципальный район»</a:t>
                      </a:r>
                      <a:endParaRPr lang="ru-RU" sz="45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</a:tr>
              <a:tr h="4455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5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12</a:t>
                      </a:r>
                      <a:endParaRPr lang="ru-RU" sz="45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5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Служба охраны общественного порядка и безопасности дорожного движения</a:t>
                      </a:r>
                      <a:endParaRPr lang="ru-RU" sz="45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5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Заместитель </a:t>
                      </a:r>
                      <a:r>
                        <a:rPr lang="ru-RU" sz="45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главы Администрации Тигильского муниципального района по вопросам ГО и ЧС, профилактике терроризма и экстремизма и  мобилизационной работе</a:t>
                      </a:r>
                      <a:endParaRPr lang="ru-RU" sz="45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539" marR="65539" marT="0" marB="0"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4703662" y="8124711"/>
            <a:ext cx="2154338" cy="21602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СОГРАЖДАНЕ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03662" y="8340735"/>
            <a:ext cx="2154338" cy="9117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8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вопросам не надлежащего исполнения законодательства Российской Федерации, нормативно-правовых актов </a:t>
            </a:r>
            <a:r>
              <a:rPr lang="ru-RU" sz="800" b="1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Камчатского края </a:t>
            </a:r>
            <a:r>
              <a:rPr lang="ru-RU" sz="8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800" b="1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Тигильского муниципального района </a:t>
            </a:r>
            <a:r>
              <a:rPr lang="ru-RU" sz="8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вопросах профилактики, предупреждения, спасения и оказания помощи при возникновении чрезвычайных ситуаций и </a:t>
            </a:r>
            <a:r>
              <a:rPr lang="ru-RU" sz="800" b="1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происшествий </a:t>
            </a:r>
            <a:r>
              <a:rPr lang="ru-RU" sz="8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просим </a:t>
            </a:r>
            <a:r>
              <a:rPr lang="ru-RU" sz="800" b="1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обращаться в </a:t>
            </a:r>
            <a:r>
              <a:rPr lang="ru-RU" sz="8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исполком Общероссийского народного фронта (ОНФ) в </a:t>
            </a:r>
            <a:r>
              <a:rPr lang="ru-RU" sz="800" b="1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Камчатском крае тел. 8(415-2)42-05-51</a:t>
            </a:r>
            <a:endParaRPr lang="ru-RU" sz="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9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194</TotalTime>
  <Words>722</Words>
  <Application>Microsoft Office PowerPoint</Application>
  <PresentationFormat>Экран (4:3)</PresentationFormat>
  <Paragraphs>104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Начальная</vt:lpstr>
      <vt:lpstr>ТИГИЛЬСКИЙ РАЙОН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edds</dc:creator>
  <cp:lastModifiedBy>edds</cp:lastModifiedBy>
  <cp:revision>19</cp:revision>
  <cp:lastPrinted>2018-06-13T04:07:06Z</cp:lastPrinted>
  <dcterms:created xsi:type="dcterms:W3CDTF">2018-06-12T22:09:47Z</dcterms:created>
  <dcterms:modified xsi:type="dcterms:W3CDTF">2018-06-13T21:49:33Z</dcterms:modified>
</cp:coreProperties>
</file>