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1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0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Relationship Id="rId4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1440768"/>
        <c:axId val="81442304"/>
        <c:axId val="0"/>
      </c:bar3DChart>
      <c:catAx>
        <c:axId val="81440768"/>
        <c:scaling>
          <c:orientation val="minMax"/>
        </c:scaling>
        <c:delete val="1"/>
        <c:axPos val="b"/>
        <c:majorTickMark val="out"/>
        <c:minorTickMark val="none"/>
        <c:tickLblPos val="none"/>
        <c:crossAx val="81442304"/>
        <c:crosses val="autoZero"/>
        <c:auto val="1"/>
        <c:lblAlgn val="ctr"/>
        <c:lblOffset val="100"/>
        <c:noMultiLvlLbl val="0"/>
      </c:catAx>
      <c:valAx>
        <c:axId val="81442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440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2981425579448604E-3"/>
          <c:w val="0.99080742976822056"/>
          <c:h val="0.972422289304661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поступления обращений граждан</c:v>
                </c:pt>
              </c:strCache>
            </c:strRef>
          </c:tx>
          <c:explosion val="3"/>
          <c:dPt>
            <c:idx val="1"/>
            <c:bubble3D val="0"/>
            <c:explosion val="18"/>
          </c:dPt>
          <c:dPt>
            <c:idx val="2"/>
            <c:bubble3D val="0"/>
            <c:explosion val="10"/>
          </c:dPt>
          <c:dLbls>
            <c:dLbl>
              <c:idx val="0"/>
              <c:layout>
                <c:manualLayout>
                  <c:x val="-0.23827361955523332"/>
                  <c:y val="-0.18429869436024746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Лично принесенные</a:t>
                    </a:r>
                    <a:endParaRPr lang="ru-RU" sz="14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7209216504692852"/>
                      <c:h val="0.2599658861547224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30950248155124727"/>
                  <c:y val="-0.20046826932899175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Электронной почтой,</a:t>
                    </a:r>
                    <a:r>
                      <a:rPr lang="ru-RU" sz="1200" b="1" baseline="0" dirty="0" smtClean="0"/>
                      <a:t> почтовым отправлением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083289987157992"/>
                  <c:y val="0.320676260462610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Личный прием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 средствам электронной связи (интернет-приемная, электронная почта), из них из Управления Президента РФ - 145 обращений</c:v>
                </c:pt>
                <c:pt idx="1">
                  <c:v>Остальные (по почте, телеграмма, принесенные лично)</c:v>
                </c:pt>
                <c:pt idx="2">
                  <c:v>В ходе приемов (личных, выездных)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60.4</c:v>
                </c:pt>
                <c:pt idx="1">
                  <c:v>30.9</c:v>
                </c:pt>
                <c:pt idx="2">
                  <c:v>8.6999999999999993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06640409375048E-2"/>
          <c:y val="0"/>
          <c:w val="0.67262577889172381"/>
          <c:h val="0.983833871113218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explosion val="8"/>
          <c:dPt>
            <c:idx val="0"/>
            <c:bubble3D val="0"/>
            <c:spPr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50800" dist="50800" dir="5400000" algn="ctr" rotWithShape="0">
                  <a:schemeClr val="tx1"/>
                </a:outerShdw>
              </a:effectLst>
              <a:scene3d>
                <a:camera prst="orthographicFront"/>
                <a:lightRig rig="balanced" dir="tr"/>
              </a:scene3d>
              <a:sp3d prstMaterial="plastic">
                <a:bevelT w="508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5302289131572133"/>
                  <c:y val="-8.5230845199648061E-2"/>
                </c:manualLayout>
              </c:layout>
              <c:tx>
                <c:rich>
                  <a:bodyPr/>
                  <a:lstStyle/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5. Санитарно-</a:t>
                    </a:r>
                  </a:p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эпидемиологическое </a:t>
                    </a:r>
                  </a:p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благополучие населения</a:t>
                    </a:r>
                  </a:p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050" baseline="0" dirty="0">
                        <a:solidFill>
                          <a:schemeClr val="tx1"/>
                        </a:solidFill>
                      </a:rPr>
                      <a:t>- </a:t>
                    </a:r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0 обращений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8341345697573806E-2"/>
                  <c:y val="-2.3313459370317247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2. Улучшение жилищных условий </a:t>
                    </a:r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– 20 </a:t>
                    </a:r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обращений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5728415196195173E-2"/>
                  <c:y val="-2.2144177075301709E-3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3. Комплексное благоустройство </a:t>
                    </a:r>
                    <a:endParaRPr lang="ru-RU" sz="1200" baseline="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- </a:t>
                    </a:r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3 </a:t>
                    </a:r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обращения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412921839363239"/>
                  <c:y val="0.46959691669360587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1. Социальное</a:t>
                    </a:r>
                  </a:p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обеспечение </a:t>
                    </a:r>
                    <a:endParaRPr lang="ru-RU" sz="1200" baseline="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- 30 обращений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8.260993445077526E-2"/>
                  <c:y val="-3.6450710374738772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4. </a:t>
                    </a:r>
                    <a:r>
                      <a:rPr lang="ru-RU" sz="1200" baseline="0" dirty="0"/>
                      <a:t>Оплата ЖКУ, предоставление </a:t>
                    </a:r>
                    <a:endParaRPr lang="ru-RU" sz="1200" baseline="0" dirty="0" smtClean="0"/>
                  </a:p>
                  <a:p>
                    <a:r>
                      <a:rPr lang="ru-RU" sz="1200" baseline="0" dirty="0" smtClean="0"/>
                      <a:t>услуг ЖКУ</a:t>
                    </a:r>
                  </a:p>
                  <a:p>
                    <a:r>
                      <a:rPr lang="ru-RU" sz="1200" baseline="0" dirty="0" smtClean="0"/>
                      <a:t> </a:t>
                    </a:r>
                    <a:r>
                      <a:rPr lang="ru-RU" sz="1200" baseline="0" dirty="0"/>
                      <a:t>- </a:t>
                    </a:r>
                    <a:r>
                      <a:rPr lang="ru-RU" sz="1200" baseline="0" dirty="0" smtClean="0"/>
                      <a:t> 3 </a:t>
                    </a:r>
                    <a:r>
                      <a:rPr lang="ru-RU" sz="1200" baseline="0" dirty="0"/>
                      <a:t>обращения
</a:t>
                    </a:r>
                    <a:endParaRPr lang="ru-RU" sz="15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 rot="0" vert="horz"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1. Социальное обеспечение - 39 обращение</c:v>
                </c:pt>
                <c:pt idx="1">
                  <c:v>2. Улучшение жилищных условий - 20 обращения</c:v>
                </c:pt>
                <c:pt idx="2">
                  <c:v>3. Комплексное благоустройство - 3 обращений</c:v>
                </c:pt>
                <c:pt idx="3">
                  <c:v>4. Оплата ЖКУ, предоставление услуг ЖКУ - 9 обращения</c:v>
                </c:pt>
                <c:pt idx="4">
                  <c:v>5. Санитарно-эпидемиологическое благополучие населения - 0 обращения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7</c:v>
                </c:pt>
                <c:pt idx="2">
                  <c:v>4</c:v>
                </c:pt>
                <c:pt idx="3">
                  <c:v>9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18"/>
      </c:doughnutChart>
      <c:spPr>
        <a:effectLst>
          <a:innerShdw blurRad="63500" dist="50800" dir="8100000">
            <a:prstClr val="black">
              <a:alpha val="50000"/>
            </a:prstClr>
          </a:innerShdw>
        </a:effectLst>
      </c:spPr>
    </c:plotArea>
    <c:legend>
      <c:legendPos val="tr"/>
      <c:legendEntry>
        <c:idx val="0"/>
        <c:txPr>
          <a:bodyPr rot="0" vert="horz"/>
          <a:lstStyle/>
          <a:p>
            <a:pPr>
              <a:defRPr/>
            </a:pPr>
            <a:endParaRPr lang="ru-RU"/>
          </a:p>
        </c:txPr>
      </c:legendEntry>
      <c:layout>
        <c:manualLayout>
          <c:xMode val="edge"/>
          <c:yMode val="edge"/>
          <c:x val="0.98085589764523029"/>
          <c:y val="0.93006781941770911"/>
          <c:w val="1.9144130468047641E-2"/>
          <c:h val="6.993218302179792E-2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Проведено приемов Главой Тигильского муниципального района, </a:t>
            </a:r>
            <a:r>
              <a:rPr lang="ru-RU" dirty="0" smtClean="0"/>
              <a:t>должностными лицами </a:t>
            </a:r>
          </a:p>
          <a:p>
            <a:pPr>
              <a:defRPr/>
            </a:pPr>
            <a:r>
              <a:rPr lang="ru-RU" dirty="0" smtClean="0"/>
              <a:t>в Единой приемной Адм</a:t>
            </a:r>
            <a:r>
              <a:rPr lang="ru-RU" b="0" dirty="0" smtClean="0"/>
              <a:t>и</a:t>
            </a:r>
            <a:r>
              <a:rPr lang="ru-RU" dirty="0" smtClean="0"/>
              <a:t>нистрации </a:t>
            </a:r>
            <a:r>
              <a:rPr lang="ru-RU" dirty="0"/>
              <a:t>Тигильского муниципального района.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94863907830266E-2"/>
          <c:y val="0.28604471064802278"/>
          <c:w val="0.94360513609216989"/>
          <c:h val="0.588857177929172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-2.7839152053040047E-2"/>
                  <c:y val="-2.06331842256328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личных </a:t>
                    </a:r>
                  </a:p>
                  <a:p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2563028704899E-2"/>
                  <c:y val="-6.877728075210936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личных</a:t>
                    </a:r>
                  </a:p>
                  <a:p>
                    <a:r>
                      <a:rPr lang="ru-RU" dirty="0" smtClean="0"/>
                      <a:t>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4 квартал 2021 г.</c:v>
                </c:pt>
                <c:pt idx="1">
                  <c:v>4 квартал 2020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794520631356896E-2"/>
                  <c:y val="2.2925760250703123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единой</a:t>
                    </a:r>
                  </a:p>
                  <a:p>
                    <a:r>
                      <a:rPr lang="ru-RU" sz="1400" b="1" dirty="0" smtClean="0"/>
                      <a:t> приёмной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318162781586755E-2"/>
                  <c:y val="-9.1704846180784994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единой </a:t>
                    </a:r>
                  </a:p>
                  <a:p>
                    <a:r>
                      <a:rPr lang="ru-RU" sz="1400" b="1" dirty="0" smtClean="0"/>
                      <a:t>приёмной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4 квартал 2021 г.</c:v>
                </c:pt>
                <c:pt idx="1">
                  <c:v>4 квартал 2020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859648"/>
        <c:axId val="32861184"/>
        <c:axId val="0"/>
      </c:bar3DChart>
      <c:catAx>
        <c:axId val="3285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32861184"/>
        <c:crosses val="autoZero"/>
        <c:auto val="1"/>
        <c:lblAlgn val="ctr"/>
        <c:lblOffset val="100"/>
        <c:noMultiLvlLbl val="0"/>
      </c:catAx>
      <c:valAx>
        <c:axId val="328611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32859648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0.64937</cdr:x>
      <cdr:y>0.23587</cdr:y>
    </cdr:from>
    <cdr:to>
      <cdr:x>0.72782</cdr:x>
      <cdr:y>0.32185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82853" y="1303461"/>
          <a:ext cx="650304" cy="475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</a:t>
          </a:r>
        </a:p>
        <a:p xmlns:a="http://schemas.openxmlformats.org/drawingml/2006/main">
          <a:endParaRPr lang="ru-RU" sz="32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0.43786</cdr:x>
      <cdr:y>0.15726</cdr:y>
    </cdr:from>
    <cdr:to>
      <cdr:x>0.49276</cdr:x>
      <cdr:y>0.27621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92941" y="869806"/>
          <a:ext cx="463028" cy="657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</a:p>
      </cdr:txBody>
    </cdr:sp>
  </cdr:relSizeAnchor>
  <cdr:relSizeAnchor xmlns:cdr="http://schemas.openxmlformats.org/drawingml/2006/chartDrawing">
    <cdr:from>
      <cdr:x>0.1624</cdr:x>
      <cdr:y>0.19993</cdr:y>
    </cdr:from>
    <cdr:to>
      <cdr:x>0.24085</cdr:x>
      <cdr:y>0.28592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69715" y="1105807"/>
          <a:ext cx="661651" cy="475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0.27345</cdr:x>
      <cdr:y>0.6782</cdr:y>
    </cdr:from>
    <cdr:to>
      <cdr:x>0.31638</cdr:x>
      <cdr:y>0.74913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34343" y="4267199"/>
          <a:ext cx="413657" cy="446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0.24407</cdr:x>
      <cdr:y>0.65398</cdr:y>
    </cdr:from>
    <cdr:to>
      <cdr:x>0.29605</cdr:x>
      <cdr:y>0.71972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1315" y="4114798"/>
          <a:ext cx="500743" cy="413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0.31299</cdr:x>
      <cdr:y>0.67128</cdr:y>
    </cdr:from>
    <cdr:to>
      <cdr:x>0.35593</cdr:x>
      <cdr:y>0.74048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15343" y="4223656"/>
          <a:ext cx="413657" cy="435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</a:p>
        <a:p xmlns:a="http://schemas.openxmlformats.org/drawingml/2006/main"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0.4565</cdr:x>
      <cdr:y>0.61419</cdr:y>
    </cdr:from>
    <cdr:to>
      <cdr:x>0.49153</cdr:x>
      <cdr:y>0.68685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7829" y="3864427"/>
          <a:ext cx="337457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0.52316</cdr:x>
      <cdr:y>0.71972</cdr:y>
    </cdr:from>
    <cdr:to>
      <cdr:x>0.55706</cdr:x>
      <cdr:y>0.78028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40086" y="4528456"/>
          <a:ext cx="326571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63DD17-A28F-46B1-82E3-3D85FEA0C0F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2594" y="1177641"/>
            <a:ext cx="9871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поступивших </a:t>
            </a:r>
          </a:p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2021 года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9191" y="4918263"/>
            <a:ext cx="8136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организационной работе и вопросам КМНС Администрации Тигильского муниципального района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9537" y="412336"/>
            <a:ext cx="10174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Администрацию Тигильского муниципального района поступило –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обращение,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251" y="2473920"/>
            <a:ext cx="7984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Рассмотренных обращений на конец квартала –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563" y="4015286"/>
            <a:ext cx="60926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2020 года поступило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 (количество обращений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уменьшилось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обращение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46921150"/>
              </p:ext>
            </p:extLst>
          </p:nvPr>
        </p:nvGraphicFramePr>
        <p:xfrm>
          <a:off x="7903029" y="3012530"/>
          <a:ext cx="4288971" cy="384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5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4587" y="116726"/>
            <a:ext cx="10174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поступления обращений граждан в Администрацию Тигильского муниципального района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5020974"/>
              </p:ext>
            </p:extLst>
          </p:nvPr>
        </p:nvGraphicFramePr>
        <p:xfrm>
          <a:off x="3757961" y="1438507"/>
          <a:ext cx="8434039" cy="5531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4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7251" y="440112"/>
            <a:ext cx="1017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тематика обращений граждан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1887404"/>
              </p:ext>
            </p:extLst>
          </p:nvPr>
        </p:nvGraphicFramePr>
        <p:xfrm>
          <a:off x="2579913" y="1024887"/>
          <a:ext cx="9535887" cy="573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34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81854659"/>
              </p:ext>
            </p:extLst>
          </p:nvPr>
        </p:nvGraphicFramePr>
        <p:xfrm>
          <a:off x="1556657" y="468087"/>
          <a:ext cx="9633857" cy="629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0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503</TotalTime>
  <Words>166</Words>
  <Application>Microsoft Office PowerPoint</Application>
  <PresentationFormat>Произвольный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Журко Иван Константинович</dc:creator>
  <cp:lastModifiedBy>Image v2.0</cp:lastModifiedBy>
  <cp:revision>69</cp:revision>
  <cp:lastPrinted>2022-03-10T04:51:04Z</cp:lastPrinted>
  <dcterms:created xsi:type="dcterms:W3CDTF">2021-04-14T02:53:06Z</dcterms:created>
  <dcterms:modified xsi:type="dcterms:W3CDTF">2022-03-10T23:35:09Z</dcterms:modified>
</cp:coreProperties>
</file>