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314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Relationship Id="rId4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Relationship Id="rId4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dLbls/>
        <c:shape val="cone"/>
        <c:axId val="44514688"/>
        <c:axId val="44516480"/>
        <c:axId val="0"/>
      </c:bar3DChart>
      <c:catAx>
        <c:axId val="44514688"/>
        <c:scaling>
          <c:orientation val="minMax"/>
        </c:scaling>
        <c:delete val="1"/>
        <c:axPos val="b"/>
        <c:tickLblPos val="none"/>
        <c:crossAx val="44516480"/>
        <c:crosses val="autoZero"/>
        <c:auto val="1"/>
        <c:lblAlgn val="ctr"/>
        <c:lblOffset val="100"/>
      </c:catAx>
      <c:valAx>
        <c:axId val="44516480"/>
        <c:scaling>
          <c:orientation val="minMax"/>
        </c:scaling>
        <c:axPos val="l"/>
        <c:majorGridlines/>
        <c:numFmt formatCode="General" sourceLinked="1"/>
        <c:tickLblPos val="nextTo"/>
        <c:crossAx val="445146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2.2981425579448609E-3"/>
          <c:w val="0.99080742976822056"/>
          <c:h val="0.972422289304661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поступления обращений граждан</c:v>
                </c:pt>
              </c:strCache>
            </c:strRef>
          </c:tx>
          <c:explosion val="3"/>
          <c:dPt>
            <c:idx val="1"/>
            <c:explosion val="18"/>
          </c:dPt>
          <c:dPt>
            <c:idx val="2"/>
            <c:explosion val="10"/>
          </c:dPt>
          <c:dLbls>
            <c:dLbl>
              <c:idx val="0"/>
              <c:layout>
                <c:manualLayout>
                  <c:x val="-0.40842934209813353"/>
                  <c:y val="0.5093694545566311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Лично принесенные</a:t>
                    </a:r>
                    <a:endParaRPr lang="ru-RU" sz="1400" b="1" baseline="0" dirty="0"/>
                  </a:p>
                </c:rich>
              </c:tx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0.47209216504692852"/>
                      <c:h val="0.2599658861547224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4555653584243563"/>
                  <c:y val="-0.65051306227349281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Электронной почтой,</a:t>
                    </a:r>
                    <a:r>
                      <a:rPr lang="ru-RU" sz="1200" b="1" baseline="0" dirty="0" smtClean="0"/>
                      <a:t> почтовым отправлением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7225803674846657"/>
                  <c:y val="0.1392806551431430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Личный прием</a:t>
                    </a:r>
                  </a:p>
                </c:rich>
              </c:tx>
              <c:dLblPos val="bestFit"/>
              <c:showCatName val="1"/>
              <c:showPercent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 средствам электронной связи (интернет-приемная, электронная почта), из них из Управления Президента РФ - 145 обращений</c:v>
                </c:pt>
                <c:pt idx="1">
                  <c:v>Остальные (по почте, телеграмма, принесенные лично)</c:v>
                </c:pt>
                <c:pt idx="2">
                  <c:v>В ходе приемов (личных, выездных)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</c:v>
                </c:pt>
                <c:pt idx="1">
                  <c:v>40</c:v>
                </c:pt>
                <c:pt idx="2">
                  <c:v>11</c:v>
                </c:pt>
              </c:numCache>
            </c:numRef>
          </c:val>
        </c:ser>
        <c:dLbls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066404093750487E-2"/>
          <c:y val="0"/>
          <c:w val="0.67262577889172392"/>
          <c:h val="0.9838338711132189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</c:dPt>
          <c:dLbls>
            <c:dLbl>
              <c:idx val="0"/>
              <c:layout>
                <c:manualLayout>
                  <c:x val="-0.19430903491201187"/>
                  <c:y val="-0.28713133868350593"/>
                </c:manualLayout>
              </c:layout>
              <c:tx>
                <c:rich>
                  <a:bodyPr/>
                  <a:lstStyle/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5. Оборона,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Безопасность,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Законность</a:t>
                    </a:r>
                  </a:p>
                  <a:p>
                    <a:r>
                      <a:rPr lang="ru-RU" sz="1050" baseline="0" dirty="0" smtClean="0">
                        <a:solidFill>
                          <a:schemeClr val="tx1"/>
                        </a:solidFill>
                      </a:rPr>
                      <a:t>1 обращение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2.6940231149970635E-2"/>
                  <c:y val="3.8690236440527548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2. Экономика 14 обращений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2.4419437856174266E-2"/>
                  <c:y val="3.7645101028012912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3. 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ЖКХ</a:t>
                    </a:r>
                  </a:p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 13 обращений</a:t>
                    </a:r>
                  </a:p>
                  <a:p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26393297236009616"/>
                  <c:y val="0.1485063491017310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1. Государство, общество, политика 23  обращения</a:t>
                    </a:r>
                  </a:p>
                  <a:p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0125528962329358"/>
                  <c:y val="5.8769251049058599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4. Социальная </a:t>
                    </a:r>
                  </a:p>
                  <a:p>
                    <a:r>
                      <a:rPr lang="ru-RU" sz="1200" baseline="0" dirty="0" smtClean="0"/>
                      <a:t>сфера </a:t>
                    </a:r>
                  </a:p>
                  <a:p>
                    <a:r>
                      <a:rPr lang="ru-RU" sz="1200" baseline="0" dirty="0" smtClean="0"/>
                      <a:t>8 обращений</a:t>
                    </a:r>
                    <a:r>
                      <a:rPr lang="ru-RU" sz="1200" baseline="0" dirty="0"/>
                      <a:t>
</a:t>
                    </a:r>
                    <a:endParaRPr lang="ru-RU" sz="1500" baseline="0" dirty="0"/>
                  </a:p>
                </c:rich>
              </c:tx>
              <c:showCatName val="1"/>
              <c:showPercent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1. Государство, общество, политика - 23 обращения</c:v>
                </c:pt>
                <c:pt idx="1">
                  <c:v>2. Экономика - 14 обращений</c:v>
                </c:pt>
                <c:pt idx="2">
                  <c:v>3. ЖКХ - 13 обращений</c:v>
                </c:pt>
                <c:pt idx="3">
                  <c:v>4. Социальная сфера - 8 обращений</c:v>
                </c:pt>
                <c:pt idx="4">
                  <c:v>5. Оборона, безопасность, законность - 1 обращение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14</c:v>
                </c:pt>
                <c:pt idx="2">
                  <c:v>13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  <c:holeSize val="18"/>
      </c:doughnutChart>
    </c:plotArea>
    <c:legend>
      <c:legendPos val="tr"/>
      <c:legendEntry>
        <c:idx val="0"/>
        <c:txPr>
          <a:bodyPr rot="0" vert="horz"/>
          <a:lstStyle/>
          <a:p>
            <a:pPr>
              <a:defRPr/>
            </a:pPr>
            <a:endParaRPr lang="ru-RU"/>
          </a:p>
        </c:txPr>
      </c:legendEntry>
      <c:layout>
        <c:manualLayout>
          <c:xMode val="edge"/>
          <c:yMode val="edge"/>
          <c:x val="0.9808558976452304"/>
          <c:y val="0.93006781941770911"/>
          <c:w val="1.9144130468047645E-2"/>
          <c:h val="6.9932183021797933E-2"/>
        </c:manualLayout>
      </c:layout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Проведено приемов Главой Тигильского муниципального района, </a:t>
            </a:r>
            <a:r>
              <a:rPr lang="ru-RU" dirty="0" smtClean="0"/>
              <a:t>должностными лицами </a:t>
            </a:r>
          </a:p>
          <a:p>
            <a:pPr>
              <a:defRPr/>
            </a:pPr>
            <a:r>
              <a:rPr lang="ru-RU" dirty="0" smtClean="0"/>
              <a:t>в Единой приемной Адм</a:t>
            </a:r>
            <a:r>
              <a:rPr lang="ru-RU" b="0" dirty="0" smtClean="0"/>
              <a:t>и</a:t>
            </a:r>
            <a:r>
              <a:rPr lang="ru-RU" dirty="0" smtClean="0"/>
              <a:t>нистрации </a:t>
            </a:r>
            <a:r>
              <a:rPr lang="ru-RU" dirty="0"/>
              <a:t>Тигильского муниципального района.</a:t>
            </a: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5.6394863907830287E-2"/>
          <c:y val="0.28604471064802278"/>
          <c:w val="0.94360513609217"/>
          <c:h val="0.588857177929172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</c:dPt>
          <c:dLbls>
            <c:dLbl>
              <c:idx val="0"/>
              <c:layout>
                <c:manualLayout>
                  <c:x val="-2.7839152053040057E-2"/>
                  <c:y val="-2.06331842256328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 </a:t>
                    </a:r>
                  </a:p>
                  <a:p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приемов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402563028704899E-2"/>
                  <c:y val="-6.877728075210938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личных</a:t>
                    </a:r>
                  </a:p>
                  <a:p>
                    <a:r>
                      <a:rPr lang="ru-RU" dirty="0" smtClean="0"/>
                      <a:t> приемов</a:t>
                    </a: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1 квартал 2022 г.</c:v>
                </c:pt>
                <c:pt idx="1">
                  <c:v>1 квартал 2021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layout>
                <c:manualLayout>
                  <c:x val="4.794520631356896E-2"/>
                  <c:y val="2.2925760250703132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</a:t>
                    </a:r>
                  </a:p>
                  <a:p>
                    <a:r>
                      <a:rPr lang="ru-RU" sz="1400" b="1" dirty="0" smtClean="0"/>
                      <a:t> приёмной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6.0318162781586762E-2"/>
                  <c:y val="-9.1704846180785046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единой </a:t>
                    </a:r>
                  </a:p>
                  <a:p>
                    <a:r>
                      <a:rPr lang="ru-RU" sz="1400" b="1" dirty="0" smtClean="0"/>
                      <a:t>приёмной</a:t>
                    </a: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1 квартал 2022 г.</c:v>
                </c:pt>
                <c:pt idx="1">
                  <c:v>1 квартал 2021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</c:numCache>
            </c:numRef>
          </c:val>
        </c:ser>
        <c:dLbls>
          <c:showVal val="1"/>
        </c:dLbls>
        <c:shape val="box"/>
        <c:axId val="46458752"/>
        <c:axId val="46460288"/>
        <c:axId val="0"/>
      </c:bar3DChart>
      <c:catAx>
        <c:axId val="464587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6460288"/>
        <c:crosses val="autoZero"/>
        <c:auto val="1"/>
        <c:lblAlgn val="ctr"/>
        <c:lblOffset val="100"/>
      </c:catAx>
      <c:valAx>
        <c:axId val="464602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6458752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0.30381</cdr:x>
      <cdr:y>0.4924</cdr:y>
    </cdr:from>
    <cdr:to>
      <cdr:x>0.38226</cdr:x>
      <cdr:y>0.57838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62350" y="2723494"/>
          <a:ext cx="661650" cy="475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</a:t>
          </a:r>
        </a:p>
        <a:p xmlns:a="http://schemas.openxmlformats.org/drawingml/2006/main">
          <a:endParaRPr lang="ru-RU" sz="3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0.51762</cdr:x>
      <cdr:y>0.12116</cdr:y>
    </cdr:from>
    <cdr:to>
      <cdr:x>0.57252</cdr:x>
      <cdr:y>0.24011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65590" y="670109"/>
          <a:ext cx="463029" cy="657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</a:t>
          </a:r>
        </a:p>
      </cdr:txBody>
    </cdr:sp>
  </cdr:relSizeAnchor>
  <cdr:relSizeAnchor xmlns:cdr="http://schemas.openxmlformats.org/drawingml/2006/chartDrawing">
    <cdr:from>
      <cdr:x>0.31443</cdr:x>
      <cdr:y>0.09732</cdr:y>
    </cdr:from>
    <cdr:to>
      <cdr:x>0.39288</cdr:x>
      <cdr:y>0.18331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651950" y="538256"/>
          <a:ext cx="661650" cy="475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</a:p>
        <a:p xmlns:a="http://schemas.openxmlformats.org/drawingml/2006/main">
          <a:endParaRPr lang="ru-RU" sz="32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0.27345</cdr:x>
      <cdr:y>0.6782</cdr:y>
    </cdr:from>
    <cdr:to>
      <cdr:x>0.31638</cdr:x>
      <cdr:y>0.74913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34343" y="4267199"/>
          <a:ext cx="413657" cy="446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0.24407</cdr:x>
      <cdr:y>0.65398</cdr:y>
    </cdr:from>
    <cdr:to>
      <cdr:x>0.29605</cdr:x>
      <cdr:y>0.71972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51315" y="4114798"/>
          <a:ext cx="500743" cy="413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0.31299</cdr:x>
      <cdr:y>0.67128</cdr:y>
    </cdr:from>
    <cdr:to>
      <cdr:x>0.35593</cdr:x>
      <cdr:y>0.74048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15343" y="4223656"/>
          <a:ext cx="413657" cy="43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</a:p>
        <a:p xmlns:a="http://schemas.openxmlformats.org/drawingml/2006/main">
          <a:endParaRPr lang="ru-RU" sz="20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0.4565</cdr:x>
      <cdr:y>0.61419</cdr:y>
    </cdr:from>
    <cdr:to>
      <cdr:x>0.49153</cdr:x>
      <cdr:y>0.68685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7829" y="3864427"/>
          <a:ext cx="337457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0.52316</cdr:x>
      <cdr:y>0.71972</cdr:y>
    </cdr:from>
    <cdr:to>
      <cdr:x>0.55706</cdr:x>
      <cdr:y>0.78028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086" y="4528456"/>
          <a:ext cx="32657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63DD17-A28F-46B1-82E3-3D85FEA0C0F2}" type="datetimeFigureOut">
              <a:rPr lang="ru-RU" smtClean="0"/>
              <a:pPr/>
              <a:t>04.04.2022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E047A8-7E30-4CD1-A7DA-31FE04C1D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2594" y="1177641"/>
            <a:ext cx="9871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2022 года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191" y="4918263"/>
            <a:ext cx="8136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организационной работе и вопросам КМНС Администрации Тигильского муниципального района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6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9537" y="412336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Администрацию Тигильского муниципального района поступило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обращений,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251" y="2473920"/>
            <a:ext cx="7984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Рассмотренных обращений на конец квартала –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563" y="4015286"/>
            <a:ext cx="60926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2021 года поступило </a:t>
            </a:r>
            <a:r>
              <a:rPr lang="ru-RU" sz="3200" b="1" u="sn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(количество обращений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на 13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290136047"/>
              </p:ext>
            </p:extLst>
          </p:nvPr>
        </p:nvGraphicFramePr>
        <p:xfrm>
          <a:off x="7903029" y="3012530"/>
          <a:ext cx="4288971" cy="384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95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4587" y="116726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обращений граждан в Администрацию Тигильского муниципального района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1544755511"/>
              </p:ext>
            </p:extLst>
          </p:nvPr>
        </p:nvGraphicFramePr>
        <p:xfrm>
          <a:off x="3757961" y="1438507"/>
          <a:ext cx="8434039" cy="553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19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тематика обращений граждан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307381061"/>
              </p:ext>
            </p:extLst>
          </p:nvPr>
        </p:nvGraphicFramePr>
        <p:xfrm>
          <a:off x="2579913" y="1024887"/>
          <a:ext cx="9535887" cy="5735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13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594955476"/>
              </p:ext>
            </p:extLst>
          </p:nvPr>
        </p:nvGraphicFramePr>
        <p:xfrm>
          <a:off x="1556657" y="468087"/>
          <a:ext cx="9633857" cy="629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2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610</TotalTime>
  <Words>155</Words>
  <Application>Microsoft Office PowerPoint</Application>
  <PresentationFormat>Произвольный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 Иван Константинович</dc:creator>
  <cp:lastModifiedBy>Image v2.0</cp:lastModifiedBy>
  <cp:revision>77</cp:revision>
  <cp:lastPrinted>2022-03-10T04:51:04Z</cp:lastPrinted>
  <dcterms:created xsi:type="dcterms:W3CDTF">2021-04-14T02:53:06Z</dcterms:created>
  <dcterms:modified xsi:type="dcterms:W3CDTF">2022-04-04T05:08:23Z</dcterms:modified>
</cp:coreProperties>
</file>