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551" r:id="rId1"/>
  </p:sldMasterIdLst>
  <p:notesMasterIdLst>
    <p:notesMasterId r:id="rId29"/>
  </p:notesMasterIdLst>
  <p:sldIdLst>
    <p:sldId id="270" r:id="rId2"/>
    <p:sldId id="378" r:id="rId3"/>
    <p:sldId id="344" r:id="rId4"/>
    <p:sldId id="374" r:id="rId5"/>
    <p:sldId id="268" r:id="rId6"/>
    <p:sldId id="389" r:id="rId7"/>
    <p:sldId id="390" r:id="rId8"/>
    <p:sldId id="342" r:id="rId9"/>
    <p:sldId id="360" r:id="rId10"/>
    <p:sldId id="392" r:id="rId11"/>
    <p:sldId id="352" r:id="rId12"/>
    <p:sldId id="391" r:id="rId13"/>
    <p:sldId id="354" r:id="rId14"/>
    <p:sldId id="393" r:id="rId15"/>
    <p:sldId id="375" r:id="rId16"/>
    <p:sldId id="322" r:id="rId17"/>
    <p:sldId id="316" r:id="rId18"/>
    <p:sldId id="387" r:id="rId19"/>
    <p:sldId id="338" r:id="rId20"/>
    <p:sldId id="388" r:id="rId21"/>
    <p:sldId id="321" r:id="rId22"/>
    <p:sldId id="364" r:id="rId23"/>
    <p:sldId id="320" r:id="rId24"/>
    <p:sldId id="383" r:id="rId25"/>
    <p:sldId id="384" r:id="rId26"/>
    <p:sldId id="385" r:id="rId27"/>
    <p:sldId id="386" r:id="rId28"/>
  </p:sldIdLst>
  <p:sldSz cx="9144000" cy="6858000" type="screen4x3"/>
  <p:notesSz cx="6761163" cy="9942513"/>
  <p:defaultTextStyle>
    <a:defPPr>
      <a:defRPr lang="ru-RU"/>
    </a:defPPr>
    <a:lvl1pPr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p15:clr>
            <a:srgbClr val="A4A3A4"/>
          </p15:clr>
        </p15:guide>
        <p15:guide id="2" pos="21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99"/>
    <a:srgbClr val="FF99CC"/>
    <a:srgbClr val="95332B"/>
    <a:srgbClr val="9C5224"/>
    <a:srgbClr val="91362F"/>
    <a:srgbClr val="FFFF99"/>
    <a:srgbClr val="000000"/>
    <a:srgbClr val="853B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Светлый стиль 2 - акцент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24" autoAdjust="0"/>
    <p:restoredTop sz="99267" autoAdjust="0"/>
  </p:normalViewPr>
  <p:slideViewPr>
    <p:cSldViewPr>
      <p:cViewPr varScale="1">
        <p:scale>
          <a:sx n="90" d="100"/>
          <a:sy n="90" d="100"/>
        </p:scale>
        <p:origin x="876" y="90"/>
      </p:cViewPr>
      <p:guideLst>
        <p:guide orient="horz" pos="2160"/>
        <p:guide pos="2880"/>
      </p:guideLst>
    </p:cSldViewPr>
  </p:slideViewPr>
  <p:outlineViewPr>
    <p:cViewPr>
      <p:scale>
        <a:sx n="33" d="100"/>
        <a:sy n="33" d="100"/>
      </p:scale>
      <p:origin x="108" y="222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6" d="100"/>
          <a:sy n="76" d="100"/>
        </p:scale>
        <p:origin x="-2220" y="-90"/>
      </p:cViewPr>
      <p:guideLst>
        <p:guide orient="horz" pos="3131"/>
        <p:guide pos="212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30525" cy="496888"/>
          </a:xfrm>
          <a:prstGeom prst="rect">
            <a:avLst/>
          </a:prstGeom>
        </p:spPr>
        <p:txBody>
          <a:bodyPr vert="horz" lIns="91440" tIns="45720" rIns="91440" bIns="45720" rtlCol="0"/>
          <a:lstStyle>
            <a:lvl1pPr algn="l">
              <a:defRPr sz="1200">
                <a:latin typeface="Tahoma" pitchFamily="34" charset="0"/>
                <a:cs typeface="Arial" charset="0"/>
              </a:defRPr>
            </a:lvl1pPr>
          </a:lstStyle>
          <a:p>
            <a:pPr>
              <a:defRPr/>
            </a:pPr>
            <a:endParaRPr lang="ru-RU"/>
          </a:p>
        </p:txBody>
      </p:sp>
      <p:sp>
        <p:nvSpPr>
          <p:cNvPr id="3" name="Дата 2"/>
          <p:cNvSpPr>
            <a:spLocks noGrp="1"/>
          </p:cNvSpPr>
          <p:nvPr>
            <p:ph type="dt" idx="1"/>
          </p:nvPr>
        </p:nvSpPr>
        <p:spPr>
          <a:xfrm>
            <a:off x="3829050" y="0"/>
            <a:ext cx="2930525" cy="496888"/>
          </a:xfrm>
          <a:prstGeom prst="rect">
            <a:avLst/>
          </a:prstGeom>
        </p:spPr>
        <p:txBody>
          <a:bodyPr vert="horz" lIns="91440" tIns="45720" rIns="91440" bIns="45720" rtlCol="0"/>
          <a:lstStyle>
            <a:lvl1pPr algn="r">
              <a:defRPr sz="1200">
                <a:latin typeface="Tahoma" pitchFamily="34" charset="0"/>
                <a:cs typeface="Arial" charset="0"/>
              </a:defRPr>
            </a:lvl1pPr>
          </a:lstStyle>
          <a:p>
            <a:pPr>
              <a:defRPr/>
            </a:pPr>
            <a:fld id="{E08DE988-ECBF-4AC5-ABC4-8E0BABC304E7}" type="datetimeFigureOut">
              <a:rPr lang="ru-RU"/>
              <a:pPr>
                <a:defRPr/>
              </a:pPr>
              <a:t>15.12.2021</a:t>
            </a:fld>
            <a:endParaRPr lang="ru-RU"/>
          </a:p>
        </p:txBody>
      </p:sp>
      <p:sp>
        <p:nvSpPr>
          <p:cNvPr id="4" name="Образ слайда 3"/>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76275" y="4722813"/>
            <a:ext cx="5408613" cy="4473575"/>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9444038"/>
            <a:ext cx="2930525" cy="496887"/>
          </a:xfrm>
          <a:prstGeom prst="rect">
            <a:avLst/>
          </a:prstGeom>
        </p:spPr>
        <p:txBody>
          <a:bodyPr vert="horz" lIns="91440" tIns="45720" rIns="91440" bIns="45720" rtlCol="0" anchor="b"/>
          <a:lstStyle>
            <a:lvl1pPr algn="l">
              <a:defRPr sz="1200">
                <a:latin typeface="Tahoma" pitchFamily="34" charset="0"/>
                <a:cs typeface="Arial" charset="0"/>
              </a:defRPr>
            </a:lvl1pPr>
          </a:lstStyle>
          <a:p>
            <a:pPr>
              <a:defRPr/>
            </a:pPr>
            <a:endParaRPr lang="ru-RU"/>
          </a:p>
        </p:txBody>
      </p:sp>
      <p:sp>
        <p:nvSpPr>
          <p:cNvPr id="7" name="Номер слайда 6"/>
          <p:cNvSpPr>
            <a:spLocks noGrp="1"/>
          </p:cNvSpPr>
          <p:nvPr>
            <p:ph type="sldNum" sz="quarter" idx="5"/>
          </p:nvPr>
        </p:nvSpPr>
        <p:spPr>
          <a:xfrm>
            <a:off x="3829050" y="9444038"/>
            <a:ext cx="2930525" cy="4968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C4C7155-61D7-4EFD-BAB1-831CCE9F6E65}" type="slidenum">
              <a:rPr lang="ru-RU" altLang="en-US"/>
              <a:pPr/>
              <a:t>‹#›</a:t>
            </a:fld>
            <a:endParaRPr lang="ru-RU"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3379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CF444FD-5DDE-446A-9E2A-4CFFD08E698A}" type="slidenum">
              <a:rPr lang="ru-RU" altLang="ru-RU">
                <a:latin typeface="Tahoma" panose="020B0604030504040204" pitchFamily="34" charset="0"/>
              </a:rPr>
              <a:pPr eaLnBrk="1" hangingPunct="1">
                <a:spcBef>
                  <a:spcPct val="0"/>
                </a:spcBef>
              </a:pPr>
              <a:t>23</a:t>
            </a:fld>
            <a:endParaRPr lang="ru-RU" altLang="ru-RU">
              <a:latin typeface="Tahoma" panose="020B060403050404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endParaRPr lang="ru-RU" alt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ltLang="ru-RU"/>
          </a:p>
        </p:txBody>
      </p:sp>
      <p:sp>
        <p:nvSpPr>
          <p:cNvPr id="6" name="Номер слайда 5"/>
          <p:cNvSpPr>
            <a:spLocks noGrp="1"/>
          </p:cNvSpPr>
          <p:nvPr>
            <p:ph type="sldNum" sz="quarter" idx="12"/>
          </p:nvPr>
        </p:nvSpPr>
        <p:spPr/>
        <p:txBody>
          <a:bodyPr/>
          <a:lstStyle>
            <a:lvl1pPr>
              <a:defRPr/>
            </a:lvl1pPr>
          </a:lstStyle>
          <a:p>
            <a:fld id="{3FF78E24-F051-4EB7-9C45-0A5C8A247C7D}" type="slidenum">
              <a:rPr lang="ru-RU" altLang="ru-RU"/>
              <a:pPr/>
              <a:t>‹#›</a:t>
            </a:fld>
            <a:endParaRPr lang="ru-RU" altLang="ru-RU"/>
          </a:p>
        </p:txBody>
      </p:sp>
    </p:spTree>
    <p:extLst>
      <p:ext uri="{BB962C8B-B14F-4D97-AF65-F5344CB8AC3E}">
        <p14:creationId xmlns:p14="http://schemas.microsoft.com/office/powerpoint/2010/main" val="2513121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lt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ltLang="ru-RU"/>
          </a:p>
        </p:txBody>
      </p:sp>
      <p:sp>
        <p:nvSpPr>
          <p:cNvPr id="6" name="Номер слайда 5"/>
          <p:cNvSpPr>
            <a:spLocks noGrp="1"/>
          </p:cNvSpPr>
          <p:nvPr>
            <p:ph type="sldNum" sz="quarter" idx="12"/>
          </p:nvPr>
        </p:nvSpPr>
        <p:spPr/>
        <p:txBody>
          <a:bodyPr/>
          <a:lstStyle>
            <a:lvl1pPr>
              <a:defRPr/>
            </a:lvl1pPr>
          </a:lstStyle>
          <a:p>
            <a:fld id="{3DDCB0B8-2C01-4F50-99E4-2FB00F993D2C}" type="slidenum">
              <a:rPr lang="ru-RU" altLang="ru-RU"/>
              <a:pPr/>
              <a:t>‹#›</a:t>
            </a:fld>
            <a:endParaRPr lang="ru-RU" altLang="ru-RU"/>
          </a:p>
        </p:txBody>
      </p:sp>
    </p:spTree>
    <p:extLst>
      <p:ext uri="{BB962C8B-B14F-4D97-AF65-F5344CB8AC3E}">
        <p14:creationId xmlns:p14="http://schemas.microsoft.com/office/powerpoint/2010/main" val="315619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lt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ltLang="ru-RU"/>
          </a:p>
        </p:txBody>
      </p:sp>
      <p:sp>
        <p:nvSpPr>
          <p:cNvPr id="6" name="Номер слайда 5"/>
          <p:cNvSpPr>
            <a:spLocks noGrp="1"/>
          </p:cNvSpPr>
          <p:nvPr>
            <p:ph type="sldNum" sz="quarter" idx="12"/>
          </p:nvPr>
        </p:nvSpPr>
        <p:spPr/>
        <p:txBody>
          <a:bodyPr/>
          <a:lstStyle>
            <a:lvl1pPr>
              <a:defRPr/>
            </a:lvl1pPr>
          </a:lstStyle>
          <a:p>
            <a:fld id="{5FC9A900-622A-4416-BCC2-EBC2F1F9159F}" type="slidenum">
              <a:rPr lang="ru-RU" altLang="ru-RU"/>
              <a:pPr/>
              <a:t>‹#›</a:t>
            </a:fld>
            <a:endParaRPr lang="ru-RU" altLang="ru-RU"/>
          </a:p>
        </p:txBody>
      </p:sp>
    </p:spTree>
    <p:extLst>
      <p:ext uri="{BB962C8B-B14F-4D97-AF65-F5344CB8AC3E}">
        <p14:creationId xmlns:p14="http://schemas.microsoft.com/office/powerpoint/2010/main" val="2149473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cSld name="Заголовок и два объекта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92100"/>
            <a:ext cx="8229600" cy="1384300"/>
          </a:xfrm>
        </p:spPr>
        <p:txBody>
          <a:bodyPr/>
          <a:lstStyle/>
          <a:p>
            <a:r>
              <a:rPr lang="ru-RU" smtClean="0"/>
              <a:t>Образец заголовка</a:t>
            </a:r>
            <a:endParaRPr lang="ru-RU"/>
          </a:p>
        </p:txBody>
      </p:sp>
      <p:sp>
        <p:nvSpPr>
          <p:cNvPr id="3" name="Объект 2"/>
          <p:cNvSpPr>
            <a:spLocks noGrp="1"/>
          </p:cNvSpPr>
          <p:nvPr>
            <p:ph sz="quarter" idx="1"/>
          </p:nvPr>
        </p:nvSpPr>
        <p:spPr>
          <a:xfrm>
            <a:off x="457200" y="1905000"/>
            <a:ext cx="4038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905000"/>
            <a:ext cx="4038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457200" y="4038600"/>
            <a:ext cx="8229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p:txBody>
          <a:bodyPr/>
          <a:lstStyle>
            <a:lvl1pPr>
              <a:defRPr/>
            </a:lvl1pPr>
          </a:lstStyle>
          <a:p>
            <a:pPr>
              <a:defRPr/>
            </a:pPr>
            <a:endParaRPr lang="ru-RU" altLang="ru-RU"/>
          </a:p>
        </p:txBody>
      </p:sp>
      <p:sp>
        <p:nvSpPr>
          <p:cNvPr id="7" name="Rectangle 5"/>
          <p:cNvSpPr>
            <a:spLocks noGrp="1" noChangeArrowheads="1"/>
          </p:cNvSpPr>
          <p:nvPr>
            <p:ph type="ftr" sz="quarter" idx="11"/>
          </p:nvPr>
        </p:nvSpPr>
        <p:spPr/>
        <p:txBody>
          <a:bodyPr/>
          <a:lstStyle>
            <a:lvl1pPr>
              <a:defRPr/>
            </a:lvl1pPr>
          </a:lstStyle>
          <a:p>
            <a:pPr>
              <a:defRPr/>
            </a:pPr>
            <a:endParaRPr lang="ru-RU" altLang="ru-RU"/>
          </a:p>
        </p:txBody>
      </p:sp>
      <p:sp>
        <p:nvSpPr>
          <p:cNvPr id="8" name="Rectangle 6"/>
          <p:cNvSpPr>
            <a:spLocks noGrp="1" noChangeArrowheads="1"/>
          </p:cNvSpPr>
          <p:nvPr>
            <p:ph type="sldNum" sz="quarter" idx="12"/>
          </p:nvPr>
        </p:nvSpPr>
        <p:spPr/>
        <p:txBody>
          <a:bodyPr/>
          <a:lstStyle>
            <a:lvl1pPr>
              <a:defRPr/>
            </a:lvl1pPr>
          </a:lstStyle>
          <a:p>
            <a:fld id="{95C29CB5-549E-42D1-844C-35AA8572A2EC}" type="slidenum">
              <a:rPr lang="ru-RU" altLang="ru-RU"/>
              <a:pPr/>
              <a:t>‹#›</a:t>
            </a:fld>
            <a:endParaRPr lang="ru-RU" altLang="ru-RU"/>
          </a:p>
        </p:txBody>
      </p:sp>
    </p:spTree>
    <p:extLst>
      <p:ext uri="{BB962C8B-B14F-4D97-AF65-F5344CB8AC3E}">
        <p14:creationId xmlns:p14="http://schemas.microsoft.com/office/powerpoint/2010/main" val="2325086882"/>
      </p:ext>
    </p:extLst>
  </p:cSld>
  <p:clrMapOvr>
    <a:masterClrMapping/>
  </p:clrMapOvr>
  <p:transition advClick="0" advTm="25000"/>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cSld name="Заголовок, два объект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92100"/>
            <a:ext cx="8229600" cy="1384300"/>
          </a:xfrm>
        </p:spPr>
        <p:txBody>
          <a:bodyPr/>
          <a:lstStyle/>
          <a:p>
            <a:r>
              <a:rPr lang="ru-RU" smtClean="0"/>
              <a:t>Образец заголовка</a:t>
            </a:r>
            <a:endParaRPr lang="ru-RU"/>
          </a:p>
        </p:txBody>
      </p:sp>
      <p:sp>
        <p:nvSpPr>
          <p:cNvPr id="3" name="Объект 2"/>
          <p:cNvSpPr>
            <a:spLocks noGrp="1"/>
          </p:cNvSpPr>
          <p:nvPr>
            <p:ph sz="quarter" idx="1"/>
          </p:nvPr>
        </p:nvSpPr>
        <p:spPr>
          <a:xfrm>
            <a:off x="457200" y="1905000"/>
            <a:ext cx="4038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57200" y="4038600"/>
            <a:ext cx="4038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4648200" y="19050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p:txBody>
          <a:bodyPr/>
          <a:lstStyle>
            <a:lvl1pPr>
              <a:defRPr/>
            </a:lvl1pPr>
          </a:lstStyle>
          <a:p>
            <a:pPr>
              <a:defRPr/>
            </a:pPr>
            <a:endParaRPr lang="ru-RU" altLang="ru-RU"/>
          </a:p>
        </p:txBody>
      </p:sp>
      <p:sp>
        <p:nvSpPr>
          <p:cNvPr id="7" name="Rectangle 5"/>
          <p:cNvSpPr>
            <a:spLocks noGrp="1" noChangeArrowheads="1"/>
          </p:cNvSpPr>
          <p:nvPr>
            <p:ph type="ftr" sz="quarter" idx="11"/>
          </p:nvPr>
        </p:nvSpPr>
        <p:spPr/>
        <p:txBody>
          <a:bodyPr/>
          <a:lstStyle>
            <a:lvl1pPr>
              <a:defRPr/>
            </a:lvl1pPr>
          </a:lstStyle>
          <a:p>
            <a:pPr>
              <a:defRPr/>
            </a:pPr>
            <a:endParaRPr lang="ru-RU" altLang="ru-RU"/>
          </a:p>
        </p:txBody>
      </p:sp>
      <p:sp>
        <p:nvSpPr>
          <p:cNvPr id="8" name="Rectangle 6"/>
          <p:cNvSpPr>
            <a:spLocks noGrp="1" noChangeArrowheads="1"/>
          </p:cNvSpPr>
          <p:nvPr>
            <p:ph type="sldNum" sz="quarter" idx="12"/>
          </p:nvPr>
        </p:nvSpPr>
        <p:spPr/>
        <p:txBody>
          <a:bodyPr/>
          <a:lstStyle>
            <a:lvl1pPr>
              <a:defRPr/>
            </a:lvl1pPr>
          </a:lstStyle>
          <a:p>
            <a:fld id="{D2C44C19-4CF7-41C8-8253-9BB9872EEAC7}" type="slidenum">
              <a:rPr lang="ru-RU" altLang="ru-RU"/>
              <a:pPr/>
              <a:t>‹#›</a:t>
            </a:fld>
            <a:endParaRPr lang="ru-RU" altLang="ru-RU"/>
          </a:p>
        </p:txBody>
      </p:sp>
    </p:spTree>
    <p:extLst>
      <p:ext uri="{BB962C8B-B14F-4D97-AF65-F5344CB8AC3E}">
        <p14:creationId xmlns:p14="http://schemas.microsoft.com/office/powerpoint/2010/main" val="4287755454"/>
      </p:ext>
    </p:extLst>
  </p:cSld>
  <p:clrMapOvr>
    <a:masterClrMapping/>
  </p:clrMapOvr>
  <p:transition advClick="0" advTm="25000"/>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92100"/>
            <a:ext cx="8229600" cy="13843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905000"/>
            <a:ext cx="8229600" cy="4114800"/>
          </a:xfrm>
        </p:spPr>
        <p:txBody>
          <a:bodyPr rtlCol="0">
            <a:normAutofit/>
          </a:bodyPr>
          <a:lstStyle/>
          <a:p>
            <a:pPr lvl="0"/>
            <a:endParaRPr lang="ru-RU" noProof="0" smtClean="0"/>
          </a:p>
        </p:txBody>
      </p:sp>
      <p:sp>
        <p:nvSpPr>
          <p:cNvPr id="4" name="Rectangle 4"/>
          <p:cNvSpPr>
            <a:spLocks noGrp="1" noChangeArrowheads="1"/>
          </p:cNvSpPr>
          <p:nvPr>
            <p:ph type="dt" sz="half" idx="10"/>
          </p:nvPr>
        </p:nvSpPr>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p:txBody>
          <a:bodyPr/>
          <a:lstStyle>
            <a:lvl1pPr>
              <a:defRPr/>
            </a:lvl1pPr>
          </a:lstStyle>
          <a:p>
            <a:fld id="{D957AADE-1914-4B3C-A194-67A21380D5BC}" type="slidenum">
              <a:rPr lang="ru-RU" altLang="ru-RU"/>
              <a:pPr/>
              <a:t>‹#›</a:t>
            </a:fld>
            <a:endParaRPr lang="ru-RU" altLang="ru-RU"/>
          </a:p>
        </p:txBody>
      </p:sp>
    </p:spTree>
    <p:extLst>
      <p:ext uri="{BB962C8B-B14F-4D97-AF65-F5344CB8AC3E}">
        <p14:creationId xmlns:p14="http://schemas.microsoft.com/office/powerpoint/2010/main" val="1948114974"/>
      </p:ext>
    </p:extLst>
  </p:cSld>
  <p:clrMapOvr>
    <a:masterClrMapping/>
  </p:clrMapOvr>
  <p:transition advClick="0" advTm="25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endParaRPr lang="ru-RU" alt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ltLang="ru-RU"/>
          </a:p>
        </p:txBody>
      </p:sp>
      <p:sp>
        <p:nvSpPr>
          <p:cNvPr id="6" name="Номер слайда 5"/>
          <p:cNvSpPr>
            <a:spLocks noGrp="1"/>
          </p:cNvSpPr>
          <p:nvPr>
            <p:ph type="sldNum" sz="quarter" idx="12"/>
          </p:nvPr>
        </p:nvSpPr>
        <p:spPr/>
        <p:txBody>
          <a:bodyPr/>
          <a:lstStyle>
            <a:lvl1pPr>
              <a:defRPr/>
            </a:lvl1pPr>
          </a:lstStyle>
          <a:p>
            <a:fld id="{9E4CB3CE-08A7-4BBB-BAAD-531BD1DE140E}" type="slidenum">
              <a:rPr lang="ru-RU" altLang="ru-RU"/>
              <a:pPr/>
              <a:t>‹#›</a:t>
            </a:fld>
            <a:endParaRPr lang="ru-RU" altLang="ru-RU"/>
          </a:p>
        </p:txBody>
      </p:sp>
    </p:spTree>
    <p:extLst>
      <p:ext uri="{BB962C8B-B14F-4D97-AF65-F5344CB8AC3E}">
        <p14:creationId xmlns:p14="http://schemas.microsoft.com/office/powerpoint/2010/main" val="1752454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endParaRPr lang="ru-RU" alt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ltLang="ru-RU"/>
          </a:p>
        </p:txBody>
      </p:sp>
      <p:sp>
        <p:nvSpPr>
          <p:cNvPr id="6" name="Номер слайда 5"/>
          <p:cNvSpPr>
            <a:spLocks noGrp="1"/>
          </p:cNvSpPr>
          <p:nvPr>
            <p:ph type="sldNum" sz="quarter" idx="12"/>
          </p:nvPr>
        </p:nvSpPr>
        <p:spPr/>
        <p:txBody>
          <a:bodyPr/>
          <a:lstStyle>
            <a:lvl1pPr>
              <a:defRPr/>
            </a:lvl1pPr>
          </a:lstStyle>
          <a:p>
            <a:fld id="{9C317138-949D-4689-9930-7DD24186C9B7}" type="slidenum">
              <a:rPr lang="ru-RU" altLang="ru-RU"/>
              <a:pPr/>
              <a:t>‹#›</a:t>
            </a:fld>
            <a:endParaRPr lang="ru-RU" altLang="ru-RU"/>
          </a:p>
        </p:txBody>
      </p:sp>
    </p:spTree>
    <p:extLst>
      <p:ext uri="{BB962C8B-B14F-4D97-AF65-F5344CB8AC3E}">
        <p14:creationId xmlns:p14="http://schemas.microsoft.com/office/powerpoint/2010/main" val="464391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endParaRPr lang="ru-RU" alt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ltLang="ru-RU"/>
          </a:p>
        </p:txBody>
      </p:sp>
      <p:sp>
        <p:nvSpPr>
          <p:cNvPr id="7" name="Номер слайда 5"/>
          <p:cNvSpPr>
            <a:spLocks noGrp="1"/>
          </p:cNvSpPr>
          <p:nvPr>
            <p:ph type="sldNum" sz="quarter" idx="12"/>
          </p:nvPr>
        </p:nvSpPr>
        <p:spPr/>
        <p:txBody>
          <a:bodyPr/>
          <a:lstStyle>
            <a:lvl1pPr>
              <a:defRPr/>
            </a:lvl1pPr>
          </a:lstStyle>
          <a:p>
            <a:fld id="{9B33F60F-C710-437F-8FE8-31E0067B5F4D}" type="slidenum">
              <a:rPr lang="ru-RU" altLang="ru-RU"/>
              <a:pPr/>
              <a:t>‹#›</a:t>
            </a:fld>
            <a:endParaRPr lang="ru-RU" altLang="ru-RU"/>
          </a:p>
        </p:txBody>
      </p:sp>
    </p:spTree>
    <p:extLst>
      <p:ext uri="{BB962C8B-B14F-4D97-AF65-F5344CB8AC3E}">
        <p14:creationId xmlns:p14="http://schemas.microsoft.com/office/powerpoint/2010/main" val="514229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endParaRPr lang="ru-RU" alt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ltLang="ru-RU"/>
          </a:p>
        </p:txBody>
      </p:sp>
      <p:sp>
        <p:nvSpPr>
          <p:cNvPr id="9" name="Номер слайда 5"/>
          <p:cNvSpPr>
            <a:spLocks noGrp="1"/>
          </p:cNvSpPr>
          <p:nvPr>
            <p:ph type="sldNum" sz="quarter" idx="12"/>
          </p:nvPr>
        </p:nvSpPr>
        <p:spPr/>
        <p:txBody>
          <a:bodyPr/>
          <a:lstStyle>
            <a:lvl1pPr>
              <a:defRPr/>
            </a:lvl1pPr>
          </a:lstStyle>
          <a:p>
            <a:fld id="{A46B2F40-9F17-46D1-A18D-A7DB87A47F60}" type="slidenum">
              <a:rPr lang="ru-RU" altLang="ru-RU"/>
              <a:pPr/>
              <a:t>‹#›</a:t>
            </a:fld>
            <a:endParaRPr lang="ru-RU" altLang="ru-RU"/>
          </a:p>
        </p:txBody>
      </p:sp>
    </p:spTree>
    <p:extLst>
      <p:ext uri="{BB962C8B-B14F-4D97-AF65-F5344CB8AC3E}">
        <p14:creationId xmlns:p14="http://schemas.microsoft.com/office/powerpoint/2010/main" val="2775771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endParaRPr lang="ru-RU" alt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ltLang="ru-RU"/>
          </a:p>
        </p:txBody>
      </p:sp>
      <p:sp>
        <p:nvSpPr>
          <p:cNvPr id="5" name="Номер слайда 5"/>
          <p:cNvSpPr>
            <a:spLocks noGrp="1"/>
          </p:cNvSpPr>
          <p:nvPr>
            <p:ph type="sldNum" sz="quarter" idx="12"/>
          </p:nvPr>
        </p:nvSpPr>
        <p:spPr/>
        <p:txBody>
          <a:bodyPr/>
          <a:lstStyle>
            <a:lvl1pPr>
              <a:defRPr/>
            </a:lvl1pPr>
          </a:lstStyle>
          <a:p>
            <a:fld id="{AF79D042-6F01-4C5F-820E-B0928C6FCBDD}" type="slidenum">
              <a:rPr lang="ru-RU" altLang="ru-RU"/>
              <a:pPr/>
              <a:t>‹#›</a:t>
            </a:fld>
            <a:endParaRPr lang="ru-RU" altLang="ru-RU"/>
          </a:p>
        </p:txBody>
      </p:sp>
    </p:spTree>
    <p:extLst>
      <p:ext uri="{BB962C8B-B14F-4D97-AF65-F5344CB8AC3E}">
        <p14:creationId xmlns:p14="http://schemas.microsoft.com/office/powerpoint/2010/main" val="2334015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endParaRPr lang="ru-RU" alt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ltLang="ru-RU"/>
          </a:p>
        </p:txBody>
      </p:sp>
      <p:sp>
        <p:nvSpPr>
          <p:cNvPr id="4" name="Номер слайда 5"/>
          <p:cNvSpPr>
            <a:spLocks noGrp="1"/>
          </p:cNvSpPr>
          <p:nvPr>
            <p:ph type="sldNum" sz="quarter" idx="12"/>
          </p:nvPr>
        </p:nvSpPr>
        <p:spPr/>
        <p:txBody>
          <a:bodyPr/>
          <a:lstStyle>
            <a:lvl1pPr>
              <a:defRPr/>
            </a:lvl1pPr>
          </a:lstStyle>
          <a:p>
            <a:fld id="{B2A047A2-7348-4F8B-AA20-FFF0C7933432}" type="slidenum">
              <a:rPr lang="ru-RU" altLang="ru-RU"/>
              <a:pPr/>
              <a:t>‹#›</a:t>
            </a:fld>
            <a:endParaRPr lang="ru-RU" altLang="ru-RU"/>
          </a:p>
        </p:txBody>
      </p:sp>
    </p:spTree>
    <p:extLst>
      <p:ext uri="{BB962C8B-B14F-4D97-AF65-F5344CB8AC3E}">
        <p14:creationId xmlns:p14="http://schemas.microsoft.com/office/powerpoint/2010/main" val="2458684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lt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ltLang="ru-RU"/>
          </a:p>
        </p:txBody>
      </p:sp>
      <p:sp>
        <p:nvSpPr>
          <p:cNvPr id="7" name="Номер слайда 5"/>
          <p:cNvSpPr>
            <a:spLocks noGrp="1"/>
          </p:cNvSpPr>
          <p:nvPr>
            <p:ph type="sldNum" sz="quarter" idx="12"/>
          </p:nvPr>
        </p:nvSpPr>
        <p:spPr/>
        <p:txBody>
          <a:bodyPr/>
          <a:lstStyle>
            <a:lvl1pPr>
              <a:defRPr/>
            </a:lvl1pPr>
          </a:lstStyle>
          <a:p>
            <a:fld id="{14C5C68D-278F-414D-B254-999D9E5AB5F6}" type="slidenum">
              <a:rPr lang="ru-RU" altLang="ru-RU"/>
              <a:pPr/>
              <a:t>‹#›</a:t>
            </a:fld>
            <a:endParaRPr lang="ru-RU" altLang="ru-RU"/>
          </a:p>
        </p:txBody>
      </p:sp>
    </p:spTree>
    <p:extLst>
      <p:ext uri="{BB962C8B-B14F-4D97-AF65-F5344CB8AC3E}">
        <p14:creationId xmlns:p14="http://schemas.microsoft.com/office/powerpoint/2010/main" val="2642330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lt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ltLang="ru-RU"/>
          </a:p>
        </p:txBody>
      </p:sp>
      <p:sp>
        <p:nvSpPr>
          <p:cNvPr id="7" name="Номер слайда 5"/>
          <p:cNvSpPr>
            <a:spLocks noGrp="1"/>
          </p:cNvSpPr>
          <p:nvPr>
            <p:ph type="sldNum" sz="quarter" idx="12"/>
          </p:nvPr>
        </p:nvSpPr>
        <p:spPr/>
        <p:txBody>
          <a:bodyPr/>
          <a:lstStyle>
            <a:lvl1pPr>
              <a:defRPr/>
            </a:lvl1pPr>
          </a:lstStyle>
          <a:p>
            <a:fld id="{1BF52432-3ADA-4779-998E-B4CFAA2F05F0}" type="slidenum">
              <a:rPr lang="ru-RU" altLang="ru-RU"/>
              <a:pPr/>
              <a:t>‹#›</a:t>
            </a:fld>
            <a:endParaRPr lang="ru-RU" altLang="ru-RU"/>
          </a:p>
        </p:txBody>
      </p:sp>
    </p:spTree>
    <p:extLst>
      <p:ext uri="{BB962C8B-B14F-4D97-AF65-F5344CB8AC3E}">
        <p14:creationId xmlns:p14="http://schemas.microsoft.com/office/powerpoint/2010/main" val="1132628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Arial" charset="0"/>
              </a:defRPr>
            </a:lvl1pPr>
          </a:lstStyle>
          <a:p>
            <a:pPr>
              <a:defRPr/>
            </a:pPr>
            <a:endParaRPr lang="ru-RU" alt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Arial" charset="0"/>
              </a:defRPr>
            </a:lvl1pPr>
          </a:lstStyle>
          <a:p>
            <a:pPr>
              <a:defRPr/>
            </a:pPr>
            <a:endParaRPr lang="ru-RU" alt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069B11BF-0B1C-44A3-B9CC-987E0E3EE7E9}"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6637" r:id="rId1"/>
    <p:sldLayoutId id="2147486638" r:id="rId2"/>
    <p:sldLayoutId id="2147486639" r:id="rId3"/>
    <p:sldLayoutId id="2147486640" r:id="rId4"/>
    <p:sldLayoutId id="2147486641" r:id="rId5"/>
    <p:sldLayoutId id="2147486642" r:id="rId6"/>
    <p:sldLayoutId id="2147486643" r:id="rId7"/>
    <p:sldLayoutId id="2147486644" r:id="rId8"/>
    <p:sldLayoutId id="2147486645" r:id="rId9"/>
    <p:sldLayoutId id="2147486646" r:id="rId10"/>
    <p:sldLayoutId id="2147486647" r:id="rId11"/>
    <p:sldLayoutId id="2147486648" r:id="rId12"/>
    <p:sldLayoutId id="2147486649" r:id="rId13"/>
    <p:sldLayoutId id="2147486650"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14.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6.png"/><Relationship Id="rId5" Type="http://schemas.openxmlformats.org/officeDocument/2006/relationships/oleObject" Target="../embeddings/oleObject3.bin"/><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8.png"/><Relationship Id="rId4" Type="http://schemas.openxmlformats.org/officeDocument/2006/relationships/oleObject" Target="../embeddings/oleObject4.bin"/></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9.png"/><Relationship Id="rId5" Type="http://schemas.openxmlformats.org/officeDocument/2006/relationships/oleObject" Target="../embeddings/oleObject5.bin"/><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21.png"/><Relationship Id="rId5" Type="http://schemas.openxmlformats.org/officeDocument/2006/relationships/oleObject" Target="../embeddings/oleObject6.bin"/><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4.xml"/><Relationship Id="rId1" Type="http://schemas.openxmlformats.org/officeDocument/2006/relationships/vmlDrawing" Target="../drawings/vmlDrawing7.vml"/><Relationship Id="rId6" Type="http://schemas.openxmlformats.org/officeDocument/2006/relationships/image" Target="../media/image22.png"/><Relationship Id="rId5" Type="http://schemas.openxmlformats.org/officeDocument/2006/relationships/oleObject" Target="../embeddings/oleObject7.bin"/><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png"/><Relationship Id="rId7" Type="http://schemas.openxmlformats.org/officeDocument/2006/relationships/oleObject" Target="../embeddings/oleObject9.bin"/><Relationship Id="rId2" Type="http://schemas.openxmlformats.org/officeDocument/2006/relationships/slideLayout" Target="../slideLayouts/slideLayout4.xml"/><Relationship Id="rId1" Type="http://schemas.openxmlformats.org/officeDocument/2006/relationships/vmlDrawing" Target="../drawings/vmlDrawing8.vml"/><Relationship Id="rId6" Type="http://schemas.openxmlformats.org/officeDocument/2006/relationships/image" Target="../media/image24.png"/><Relationship Id="rId5" Type="http://schemas.openxmlformats.org/officeDocument/2006/relationships/oleObject" Target="../embeddings/oleObject8.bin"/><Relationship Id="rId10" Type="http://schemas.openxmlformats.org/officeDocument/2006/relationships/image" Target="../media/image26.png"/><Relationship Id="rId4" Type="http://schemas.openxmlformats.org/officeDocument/2006/relationships/image" Target="../media/image23.jpeg"/><Relationship Id="rId9" Type="http://schemas.openxmlformats.org/officeDocument/2006/relationships/oleObject" Target="../embeddings/oleObject10.bin"/></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4.xml"/><Relationship Id="rId1" Type="http://schemas.openxmlformats.org/officeDocument/2006/relationships/vmlDrawing" Target="../drawings/vmlDrawing9.vml"/><Relationship Id="rId6" Type="http://schemas.openxmlformats.org/officeDocument/2006/relationships/image" Target="../media/image27.png"/><Relationship Id="rId5" Type="http://schemas.openxmlformats.org/officeDocument/2006/relationships/oleObject" Target="../embeddings/oleObject11.bin"/><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hyperlink" Target="mailto:raifo_05@mail.ru" TargetMode="External"/><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3.png"/><Relationship Id="rId5" Type="http://schemas.openxmlformats.org/officeDocument/2006/relationships/oleObject" Target="../embeddings/oleObject1.bin"/><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7"/>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30163" y="0"/>
            <a:ext cx="89408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6" descr="Y:\Бюджетный отдел\БЮДЖЕТ ДЛЯ ГРАЖДАН\презен.примерные\77_bi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3412" y="865980"/>
            <a:ext cx="2182812" cy="50530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5123" name="Picture 7" descr="Y:\Бюджетный отдел\БЮДЖЕТ ДЛЯ ГРАЖДАН\презен.примерные\522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752475"/>
            <a:ext cx="2341562" cy="17399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8" descr="Y:\Бюджетный отдел\БЮДЖЕТ ДЛЯ ГРАЖДАН\презен.примерные\37f5648f8a7ed011c6570b4e617ecb8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950" y="2708275"/>
            <a:ext cx="3095625" cy="13303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Подзаголовок 3"/>
          <p:cNvSpPr txBox="1">
            <a:spLocks/>
          </p:cNvSpPr>
          <p:nvPr/>
        </p:nvSpPr>
        <p:spPr>
          <a:xfrm>
            <a:off x="1258888" y="0"/>
            <a:ext cx="6697662" cy="692150"/>
          </a:xfrm>
          <a:prstGeom prst="rect">
            <a:avLst/>
          </a:prstGeom>
        </p:spPr>
        <p:txBody>
          <a:bodyPr/>
          <a:lst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pPr marL="0" indent="0" algn="ctr">
              <a:buFontTx/>
              <a:buNone/>
              <a:defRPr/>
            </a:pPr>
            <a:r>
              <a:rPr lang="ru-RU" altLang="ru-RU" sz="4400" b="1" kern="0" dirty="0" smtClean="0">
                <a:solidFill>
                  <a:srgbClr val="0070C0"/>
                </a:solidFill>
                <a:effectLst/>
                <a:latin typeface="Times New Roman" pitchFamily="18" charset="0"/>
              </a:rPr>
              <a:t>Бюджет для граждан</a:t>
            </a:r>
            <a:endParaRPr lang="ru-RU" altLang="ru-RU" sz="4400" b="1" kern="0" dirty="0" smtClean="0">
              <a:solidFill>
                <a:srgbClr val="0070C0"/>
              </a:solidFill>
              <a:effectLst/>
            </a:endParaRPr>
          </a:p>
        </p:txBody>
      </p:sp>
      <p:sp>
        <p:nvSpPr>
          <p:cNvPr id="5127" name="TextBox 1"/>
          <p:cNvSpPr txBox="1">
            <a:spLocks noChangeArrowheads="1"/>
          </p:cNvSpPr>
          <p:nvPr/>
        </p:nvSpPr>
        <p:spPr bwMode="auto">
          <a:xfrm>
            <a:off x="468313" y="5876925"/>
            <a:ext cx="83518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2000" i="1">
                <a:latin typeface="Times New Roman" panose="02020603050405020304" pitchFamily="18" charset="0"/>
                <a:cs typeface="Times New Roman" panose="02020603050405020304" pitchFamily="18" charset="0"/>
              </a:rPr>
              <a:t>К ПРОЕКТУ БЮДЖЕТА ТИГИЛЬСКОГО МУНИЦИПАЛЬНОГО РАЙОНА НА 2022 ГОД И НА ПЛАНОВЫЙ ПЕРИОД 2023 И 2024 ГОДОВ</a:t>
            </a:r>
          </a:p>
        </p:txBody>
      </p:sp>
      <p:pic>
        <p:nvPicPr>
          <p:cNvPr id="3" name="Рисунок 6" descr="http://xn--80aeoh0abk1byf.xn--p1ai/upload/iblock/5ca/5ca993059f6c25ae19eea6d5358c0c77.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02114" y="769268"/>
            <a:ext cx="2546350" cy="1739900"/>
          </a:xfrm>
          <a:prstGeom prst="rect">
            <a:avLst/>
          </a:prstGeom>
          <a:ln>
            <a:noFill/>
          </a:ln>
          <a:effectLst>
            <a:softEdge rad="112500"/>
          </a:effectLst>
        </p:spPr>
        <p:style>
          <a:lnRef idx="1">
            <a:schemeClr val="accent1"/>
          </a:lnRef>
          <a:fillRef idx="2">
            <a:schemeClr val="accent1"/>
          </a:fillRef>
          <a:effectRef idx="1">
            <a:schemeClr val="accent1"/>
          </a:effectRef>
          <a:fontRef idx="minor">
            <a:schemeClr val="dk1"/>
          </a:fontRef>
        </p:style>
      </p:pic>
      <p:pic>
        <p:nvPicPr>
          <p:cNvPr id="5128" name="Picture 2"/>
          <p:cNvPicPr>
            <a:picLocks noChangeAspect="1" noChangeArrowheads="1"/>
          </p:cNvPicPr>
          <p:nvPr/>
        </p:nvPicPr>
        <p:blipFill>
          <a:blip r:embed="rId8">
            <a:extLst>
              <a:ext uri="{28A0092B-C50C-407E-A947-70E740481C1C}">
                <a14:useLocalDpi xmlns:a14="http://schemas.microsoft.com/office/drawing/2010/main" val="0"/>
              </a:ext>
            </a:extLst>
          </a:blip>
          <a:srcRect l="50793" t="33221" r="14362" b="30603"/>
          <a:stretch>
            <a:fillRect/>
          </a:stretch>
        </p:blipFill>
        <p:spPr bwMode="auto">
          <a:xfrm>
            <a:off x="6011863" y="2708275"/>
            <a:ext cx="2952750" cy="13684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Заголовок 1"/>
          <p:cNvSpPr>
            <a:spLocks noGrp="1"/>
          </p:cNvSpPr>
          <p:nvPr>
            <p:ph type="title"/>
          </p:nvPr>
        </p:nvSpPr>
        <p:spPr>
          <a:xfrm>
            <a:off x="6034088" y="2640013"/>
            <a:ext cx="1306512" cy="460375"/>
          </a:xfrm>
        </p:spPr>
        <p:txBody>
          <a:bodyPr/>
          <a:lstStyle/>
          <a:p>
            <a:pPr eaLnBrk="1" hangingPunct="1"/>
            <a:r>
              <a:rPr lang="ru-RU" altLang="ru-RU" sz="1200" b="1" i="1" smtClean="0">
                <a:solidFill>
                  <a:srgbClr val="9C5224"/>
                </a:solidFill>
                <a:latin typeface="Times New Roman" panose="02020603050405020304" pitchFamily="18" charset="0"/>
                <a:cs typeface="Times New Roman" panose="02020603050405020304" pitchFamily="18" charset="0"/>
              </a:rPr>
              <a:t>ВОЯМПОЛКА</a:t>
            </a:r>
          </a:p>
        </p:txBody>
      </p:sp>
      <p:sp>
        <p:nvSpPr>
          <p:cNvPr id="11" name="Заголовок 1"/>
          <p:cNvSpPr txBox="1">
            <a:spLocks/>
          </p:cNvSpPr>
          <p:nvPr/>
        </p:nvSpPr>
        <p:spPr bwMode="auto">
          <a:xfrm>
            <a:off x="80963" y="2646363"/>
            <a:ext cx="1871662"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defRPr/>
            </a:pPr>
            <a:r>
              <a:rPr lang="ru-RU" sz="1200" b="1" i="1" kern="0" dirty="0" smtClean="0">
                <a:solidFill>
                  <a:srgbClr val="9C5224"/>
                </a:solidFill>
                <a:effectLst/>
                <a:latin typeface="Times New Roman" panose="02020603050405020304" pitchFamily="18" charset="0"/>
                <a:cs typeface="Times New Roman" panose="02020603050405020304" pitchFamily="18" charset="0"/>
              </a:rPr>
              <a:t>УСТЬ -ХАЙРЮЗОВО</a:t>
            </a:r>
            <a:endParaRPr lang="ru-RU" sz="1200" b="1" i="1" kern="0" dirty="0">
              <a:solidFill>
                <a:srgbClr val="9C5224"/>
              </a:solidFill>
              <a:effectLst/>
              <a:latin typeface="Times New Roman" panose="02020603050405020304" pitchFamily="18" charset="0"/>
              <a:cs typeface="Times New Roman" panose="02020603050405020304" pitchFamily="18" charset="0"/>
            </a:endParaRPr>
          </a:p>
        </p:txBody>
      </p:sp>
      <p:pic>
        <p:nvPicPr>
          <p:cNvPr id="5131" name="Рисунок 11" descr="http://xn----8sbnb2abpeyg0n.xn--p1ai/upload/iblock/ddf/ddf88fe3e4a45b4f36202b4f83eab9d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2138" y="4262437"/>
            <a:ext cx="2341562" cy="15414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13" name="Заголовок 1"/>
          <p:cNvSpPr txBox="1">
            <a:spLocks/>
          </p:cNvSpPr>
          <p:nvPr/>
        </p:nvSpPr>
        <p:spPr bwMode="auto">
          <a:xfrm>
            <a:off x="827088" y="4313238"/>
            <a:ext cx="1871662"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defRPr/>
            </a:pPr>
            <a:r>
              <a:rPr lang="ru-RU" sz="1200" b="1" i="1" kern="0" dirty="0" smtClean="0">
                <a:solidFill>
                  <a:srgbClr val="9C5224"/>
                </a:solidFill>
                <a:effectLst/>
                <a:latin typeface="Times New Roman" panose="02020603050405020304" pitchFamily="18" charset="0"/>
                <a:cs typeface="Times New Roman" panose="02020603050405020304" pitchFamily="18" charset="0"/>
              </a:rPr>
              <a:t>ЛЕСНАЯ</a:t>
            </a:r>
            <a:endParaRPr lang="ru-RU" sz="1200" b="1" i="1" kern="0" dirty="0">
              <a:solidFill>
                <a:srgbClr val="9C5224"/>
              </a:solidFill>
              <a:effectLst/>
              <a:latin typeface="Times New Roman" panose="02020603050405020304" pitchFamily="18" charset="0"/>
              <a:cs typeface="Times New Roman" panose="02020603050405020304" pitchFamily="18" charset="0"/>
            </a:endParaRPr>
          </a:p>
        </p:txBody>
      </p:sp>
      <p:pic>
        <p:nvPicPr>
          <p:cNvPr id="5133" name="Picture 9" descr="https://opt-10749.ssl.1c-bitrix-cdn.ru/upload/iblock/995/9956b0ac0c430ed80c4ce64d3de99245.jpg?14404255608388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99188" y="4262438"/>
            <a:ext cx="2476500" cy="16017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15" name="Заголовок 1"/>
          <p:cNvSpPr txBox="1">
            <a:spLocks/>
          </p:cNvSpPr>
          <p:nvPr/>
        </p:nvSpPr>
        <p:spPr bwMode="auto">
          <a:xfrm>
            <a:off x="6202363" y="4321175"/>
            <a:ext cx="1306512"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defRPr/>
            </a:pPr>
            <a:r>
              <a:rPr lang="ru-RU" sz="1200" b="1" i="1" kern="0" dirty="0" smtClean="0">
                <a:solidFill>
                  <a:srgbClr val="FFFF00"/>
                </a:solidFill>
                <a:effectLst/>
                <a:latin typeface="Times New Roman" panose="02020603050405020304" pitchFamily="18" charset="0"/>
                <a:cs typeface="Times New Roman" panose="02020603050405020304" pitchFamily="18" charset="0"/>
              </a:rPr>
              <a:t>СЕДАНКА</a:t>
            </a:r>
            <a:endParaRPr lang="ru-RU" sz="1200" b="1" i="1" kern="0" dirty="0">
              <a:solidFill>
                <a:srgbClr val="FFFF00"/>
              </a:solidFill>
              <a:effectLst/>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ransition advClick="0" advTm="1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Диаграмма 7"/>
          <p:cNvGraphicFramePr>
            <a:graphicFrameLocks/>
          </p:cNvGraphicFramePr>
          <p:nvPr/>
        </p:nvGraphicFramePr>
        <p:xfrm>
          <a:off x="0" y="1262063"/>
          <a:ext cx="9036050" cy="5595937"/>
        </p:xfrm>
        <a:graphic>
          <a:graphicData uri="http://schemas.openxmlformats.org/presentationml/2006/ole">
            <mc:AlternateContent xmlns:mc="http://schemas.openxmlformats.org/markup-compatibility/2006">
              <mc:Choice xmlns:v="urn:schemas-microsoft-com:vml" Requires="v">
                <p:oleObj spid="_x0000_s14342" r:id="rId3" imgW="9035055" imgH="5596613" progId="Excel.Chart.8">
                  <p:embed/>
                </p:oleObj>
              </mc:Choice>
              <mc:Fallback>
                <p:oleObj r:id="rId3" imgW="9035055" imgH="5596613" progId="Excel.Chart.8">
                  <p:embed/>
                  <p:pic>
                    <p:nvPicPr>
                      <p:cNvPr id="0" name="Диаграмма 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62063"/>
                        <a:ext cx="9036050" cy="559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339" name="Заголовок 16"/>
          <p:cNvSpPr>
            <a:spLocks noGrp="1"/>
          </p:cNvSpPr>
          <p:nvPr/>
        </p:nvSpPr>
        <p:spPr bwMode="auto">
          <a:xfrm>
            <a:off x="0" y="1543050"/>
            <a:ext cx="1079500"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900" b="1">
                <a:solidFill>
                  <a:srgbClr val="0070C0"/>
                </a:solidFill>
              </a:rPr>
              <a:t>тыс. рублях</a:t>
            </a:r>
          </a:p>
        </p:txBody>
      </p:sp>
      <p:pic>
        <p:nvPicPr>
          <p:cNvPr id="1434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0638"/>
            <a:ext cx="1257300" cy="153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Заголовок 16"/>
          <p:cNvSpPr>
            <a:spLocks noGrp="1"/>
          </p:cNvSpPr>
          <p:nvPr>
            <p:ph type="title"/>
          </p:nvPr>
        </p:nvSpPr>
        <p:spPr>
          <a:xfrm>
            <a:off x="827088" y="38100"/>
            <a:ext cx="8245475" cy="792163"/>
          </a:xfrm>
        </p:spPr>
        <p:txBody>
          <a:bodyPr rtlCol="0">
            <a:normAutofit/>
          </a:bodyPr>
          <a:lstStyle/>
          <a:p>
            <a:pPr eaLnBrk="1" fontAlgn="auto" hangingPunct="1">
              <a:spcAft>
                <a:spcPts val="0"/>
              </a:spcAft>
              <a:defRPr/>
            </a:pPr>
            <a:r>
              <a:rPr lang="ru-RU" sz="2400" b="1" dirty="0">
                <a:solidFill>
                  <a:schemeClr val="tx2">
                    <a:lumMod val="60000"/>
                    <a:lumOff val="40000"/>
                  </a:schemeClr>
                </a:solidFill>
                <a:latin typeface="Times New Roman" panose="02020603050405020304" pitchFamily="18" charset="0"/>
                <a:cs typeface="Times New Roman" panose="02020603050405020304" pitchFamily="18" charset="0"/>
              </a:rPr>
              <a:t>Динамика налоговых доходов бюджета в </a:t>
            </a:r>
            <a:r>
              <a:rPr lang="ru-RU" sz="2400" b="1" dirty="0" smtClean="0">
                <a:solidFill>
                  <a:schemeClr val="tx2">
                    <a:lumMod val="60000"/>
                    <a:lumOff val="40000"/>
                  </a:schemeClr>
                </a:solidFill>
                <a:latin typeface="Times New Roman" panose="02020603050405020304" pitchFamily="18" charset="0"/>
                <a:cs typeface="Times New Roman" panose="02020603050405020304" pitchFamily="18" charset="0"/>
              </a:rPr>
              <a:t>2023-2024 </a:t>
            </a:r>
            <a:r>
              <a:rPr lang="ru-RU" sz="2400" b="1" dirty="0">
                <a:solidFill>
                  <a:schemeClr val="tx2">
                    <a:lumMod val="60000"/>
                    <a:lumOff val="40000"/>
                  </a:schemeClr>
                </a:solidFill>
                <a:latin typeface="Times New Roman" panose="02020603050405020304" pitchFamily="18" charset="0"/>
                <a:cs typeface="Times New Roman" panose="02020603050405020304" pitchFamily="18" charset="0"/>
              </a:rPr>
              <a:t>годах</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7"/>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44450"/>
            <a:ext cx="9123363" cy="6754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2"/>
          <p:cNvSpPr txBox="1">
            <a:spLocks noChangeArrowheads="1"/>
          </p:cNvSpPr>
          <p:nvPr/>
        </p:nvSpPr>
        <p:spPr bwMode="auto">
          <a:xfrm>
            <a:off x="827088" y="44450"/>
            <a:ext cx="817245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defRPr/>
            </a:pPr>
            <a:r>
              <a:rPr lang="ru-RU" altLang="ru-RU" sz="2500" b="1" kern="0" dirty="0">
                <a:solidFill>
                  <a:schemeClr val="tx2">
                    <a:lumMod val="60000"/>
                    <a:lumOff val="40000"/>
                  </a:schemeClr>
                </a:solidFill>
                <a:effectLst/>
                <a:latin typeface="Times New Roman" panose="02020603050405020304" pitchFamily="18" charset="0"/>
                <a:cs typeface="Times New Roman" panose="02020603050405020304" pitchFamily="18" charset="0"/>
              </a:rPr>
              <a:t>Структура </a:t>
            </a:r>
            <a:r>
              <a:rPr lang="ru-RU" altLang="ru-RU" sz="2500" b="1" kern="0" dirty="0" smtClean="0">
                <a:solidFill>
                  <a:schemeClr val="tx2">
                    <a:lumMod val="60000"/>
                    <a:lumOff val="40000"/>
                  </a:schemeClr>
                </a:solidFill>
                <a:effectLst/>
                <a:latin typeface="Times New Roman" panose="02020603050405020304" pitchFamily="18" charset="0"/>
                <a:cs typeface="Times New Roman" panose="02020603050405020304" pitchFamily="18" charset="0"/>
              </a:rPr>
              <a:t>неналоговых </a:t>
            </a:r>
            <a:r>
              <a:rPr lang="ru-RU" altLang="ru-RU" sz="2500" b="1" kern="0" dirty="0">
                <a:solidFill>
                  <a:schemeClr val="tx2">
                    <a:lumMod val="60000"/>
                    <a:lumOff val="40000"/>
                  </a:schemeClr>
                </a:solidFill>
                <a:effectLst/>
                <a:latin typeface="Times New Roman" panose="02020603050405020304" pitchFamily="18" charset="0"/>
                <a:cs typeface="Times New Roman" panose="02020603050405020304" pitchFamily="18" charset="0"/>
              </a:rPr>
              <a:t>доходов бюджета на </a:t>
            </a:r>
            <a:r>
              <a:rPr lang="ru-RU" altLang="ru-RU" sz="2500" b="1" kern="0" dirty="0" smtClean="0">
                <a:solidFill>
                  <a:schemeClr val="tx2">
                    <a:lumMod val="60000"/>
                    <a:lumOff val="40000"/>
                  </a:schemeClr>
                </a:solidFill>
                <a:effectLst/>
                <a:latin typeface="Times New Roman" panose="02020603050405020304" pitchFamily="18" charset="0"/>
                <a:cs typeface="Times New Roman" panose="02020603050405020304" pitchFamily="18" charset="0"/>
              </a:rPr>
              <a:t>2022 </a:t>
            </a:r>
            <a:r>
              <a:rPr lang="ru-RU" altLang="ru-RU" sz="2500" b="1" kern="0" dirty="0">
                <a:solidFill>
                  <a:schemeClr val="tx2">
                    <a:lumMod val="60000"/>
                    <a:lumOff val="40000"/>
                  </a:schemeClr>
                </a:solidFill>
                <a:effectLst/>
                <a:latin typeface="Times New Roman" panose="02020603050405020304" pitchFamily="18" charset="0"/>
                <a:cs typeface="Times New Roman" panose="02020603050405020304" pitchFamily="18" charset="0"/>
              </a:rPr>
              <a:t>год</a:t>
            </a:r>
          </a:p>
        </p:txBody>
      </p:sp>
      <p:pic>
        <p:nvPicPr>
          <p:cNvPr id="15364"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0825" y="5151438"/>
            <a:ext cx="1223963" cy="135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365" name="Заголовок 16"/>
          <p:cNvSpPr>
            <a:spLocks noGrp="1"/>
          </p:cNvSpPr>
          <p:nvPr/>
        </p:nvSpPr>
        <p:spPr bwMode="auto">
          <a:xfrm>
            <a:off x="8034338" y="6484938"/>
            <a:ext cx="1079500"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000" b="1">
                <a:solidFill>
                  <a:srgbClr val="0070C0"/>
                </a:solidFill>
              </a:rPr>
              <a:t>тыс. рублях</a:t>
            </a:r>
          </a:p>
        </p:txBody>
      </p:sp>
      <p:graphicFrame>
        <p:nvGraphicFramePr>
          <p:cNvPr id="15366" name="Диаграмма 6"/>
          <p:cNvGraphicFramePr>
            <a:graphicFrameLocks/>
          </p:cNvGraphicFramePr>
          <p:nvPr/>
        </p:nvGraphicFramePr>
        <p:xfrm>
          <a:off x="776288" y="649288"/>
          <a:ext cx="7734300" cy="5548312"/>
        </p:xfrm>
        <a:graphic>
          <a:graphicData uri="http://schemas.openxmlformats.org/presentationml/2006/ole">
            <mc:AlternateContent xmlns:mc="http://schemas.openxmlformats.org/markup-compatibility/2006">
              <mc:Choice xmlns:v="urn:schemas-microsoft-com:vml" Requires="v">
                <p:oleObj spid="_x0000_s15369" r:id="rId5" imgW="7736494" imgH="5547841" progId="Excel.Chart.8">
                  <p:embed/>
                </p:oleObj>
              </mc:Choice>
              <mc:Fallback>
                <p:oleObj r:id="rId5" imgW="7736494" imgH="5547841" progId="Excel.Chart.8">
                  <p:embed/>
                  <p:pic>
                    <p:nvPicPr>
                      <p:cNvPr id="0" name="Диаграмма 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6288" y="649288"/>
                        <a:ext cx="7734300" cy="554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67" name="TextBox 2"/>
          <p:cNvSpPr txBox="1">
            <a:spLocks noChangeArrowheads="1"/>
          </p:cNvSpPr>
          <p:nvPr/>
        </p:nvSpPr>
        <p:spPr bwMode="auto">
          <a:xfrm>
            <a:off x="539750" y="6308725"/>
            <a:ext cx="52244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800" b="1">
                <a:solidFill>
                  <a:srgbClr val="0070C0"/>
                </a:solidFill>
                <a:latin typeface="Tahoma" panose="020B0604030504040204" pitchFamily="34" charset="0"/>
              </a:rPr>
              <a:t>Всего неналоговых доходов: 2 223,50500</a:t>
            </a:r>
          </a:p>
        </p:txBody>
      </p:sp>
      <p:cxnSp>
        <p:nvCxnSpPr>
          <p:cNvPr id="6" name="Прямая соединительная линия 5"/>
          <p:cNvCxnSpPr/>
          <p:nvPr/>
        </p:nvCxnSpPr>
        <p:spPr>
          <a:xfrm flipH="1" flipV="1">
            <a:off x="1835150" y="1628775"/>
            <a:ext cx="144463" cy="215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6"/>
          <p:cNvSpPr txBox="1">
            <a:spLocks/>
          </p:cNvSpPr>
          <p:nvPr/>
        </p:nvSpPr>
        <p:spPr>
          <a:xfrm>
            <a:off x="468313" y="115888"/>
            <a:ext cx="8539162" cy="850900"/>
          </a:xfrm>
          <a:prstGeom prst="rect">
            <a:avLst/>
          </a:prstGeom>
        </p:spPr>
        <p:txBody>
          <a:bodyP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ru-RU" sz="2400" b="1" dirty="0" smtClean="0">
                <a:solidFill>
                  <a:schemeClr val="tx2">
                    <a:lumMod val="60000"/>
                    <a:lumOff val="40000"/>
                  </a:schemeClr>
                </a:solidFill>
                <a:latin typeface="Times New Roman" panose="02020603050405020304" pitchFamily="18" charset="0"/>
                <a:cs typeface="Times New Roman" panose="02020603050405020304" pitchFamily="18" charset="0"/>
              </a:rPr>
              <a:t>Динамика неналоговых доходов бюджета в 2023-2024 годах</a:t>
            </a:r>
            <a:endParaRPr lang="ru-RU" sz="2400"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pic>
        <p:nvPicPr>
          <p:cNvPr id="1638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6850" y="5084763"/>
            <a:ext cx="1223963" cy="135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388" name="Заголовок 16"/>
          <p:cNvSpPr>
            <a:spLocks noGrp="1"/>
          </p:cNvSpPr>
          <p:nvPr/>
        </p:nvSpPr>
        <p:spPr bwMode="auto">
          <a:xfrm>
            <a:off x="8064500" y="6437313"/>
            <a:ext cx="1079500"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000" b="1">
                <a:solidFill>
                  <a:srgbClr val="0070C0"/>
                </a:solidFill>
              </a:rPr>
              <a:t>тыс. рублях</a:t>
            </a:r>
          </a:p>
        </p:txBody>
      </p:sp>
      <p:graphicFrame>
        <p:nvGraphicFramePr>
          <p:cNvPr id="16389" name="Диаграмма 5"/>
          <p:cNvGraphicFramePr>
            <a:graphicFrameLocks/>
          </p:cNvGraphicFramePr>
          <p:nvPr/>
        </p:nvGraphicFramePr>
        <p:xfrm>
          <a:off x="107950" y="836613"/>
          <a:ext cx="8899525" cy="5600700"/>
        </p:xfrm>
        <a:graphic>
          <a:graphicData uri="http://schemas.openxmlformats.org/presentationml/2006/ole">
            <mc:AlternateContent xmlns:mc="http://schemas.openxmlformats.org/markup-compatibility/2006">
              <mc:Choice xmlns:v="urn:schemas-microsoft-com:vml" Requires="v">
                <p:oleObj spid="_x0000_s16390" r:id="rId4" imgW="8900931" imgH="5602710" progId="Excel.Chart.8">
                  <p:embed/>
                </p:oleObj>
              </mc:Choice>
              <mc:Fallback>
                <p:oleObj r:id="rId4" imgW="8900931" imgH="5602710" progId="Excel.Chart.8">
                  <p:embed/>
                  <p:pic>
                    <p:nvPicPr>
                      <p:cNvPr id="0" name="Диаграмма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950" y="836613"/>
                        <a:ext cx="8899525" cy="560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7"/>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09538" y="3175"/>
            <a:ext cx="893921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2"/>
          <p:cNvSpPr txBox="1">
            <a:spLocks noChangeArrowheads="1"/>
          </p:cNvSpPr>
          <p:nvPr/>
        </p:nvSpPr>
        <p:spPr bwMode="auto">
          <a:xfrm>
            <a:off x="1979613" y="115888"/>
            <a:ext cx="7056437"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lgn="ctr" eaLnBrk="1" fontAlgn="auto" hangingPunct="1">
              <a:spcAft>
                <a:spcPts val="0"/>
              </a:spcAft>
              <a:defRPr/>
            </a:pPr>
            <a:r>
              <a:rPr lang="ru-RU" altLang="ru-RU" sz="2400" b="1" dirty="0">
                <a:solidFill>
                  <a:schemeClr val="tx2">
                    <a:lumMod val="60000"/>
                    <a:lumOff val="40000"/>
                  </a:schemeClr>
                </a:solidFill>
                <a:effectLst/>
                <a:latin typeface="Times New Roman" panose="02020603050405020304" pitchFamily="18" charset="0"/>
                <a:cs typeface="Times New Roman" panose="02020603050405020304" pitchFamily="18" charset="0"/>
              </a:rPr>
              <a:t>Структура безвозмездных поступлений от других бюджетов бюджетной системы РФ на 2022 год</a:t>
            </a:r>
          </a:p>
        </p:txBody>
      </p:sp>
      <p:pic>
        <p:nvPicPr>
          <p:cNvPr id="1741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175"/>
            <a:ext cx="1873250" cy="158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413" name="Заголовок 16"/>
          <p:cNvSpPr>
            <a:spLocks noGrp="1"/>
          </p:cNvSpPr>
          <p:nvPr/>
        </p:nvSpPr>
        <p:spPr bwMode="auto">
          <a:xfrm>
            <a:off x="0" y="1587500"/>
            <a:ext cx="1079500"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000" b="1">
                <a:solidFill>
                  <a:srgbClr val="0070C0"/>
                </a:solidFill>
              </a:rPr>
              <a:t>тыс. рублях</a:t>
            </a:r>
          </a:p>
        </p:txBody>
      </p:sp>
      <p:graphicFrame>
        <p:nvGraphicFramePr>
          <p:cNvPr id="17414" name="Диаграмма 7"/>
          <p:cNvGraphicFramePr>
            <a:graphicFrameLocks/>
          </p:cNvGraphicFramePr>
          <p:nvPr/>
        </p:nvGraphicFramePr>
        <p:xfrm>
          <a:off x="776288" y="1001713"/>
          <a:ext cx="8094662" cy="5141912"/>
        </p:xfrm>
        <a:graphic>
          <a:graphicData uri="http://schemas.openxmlformats.org/presentationml/2006/ole">
            <mc:AlternateContent xmlns:mc="http://schemas.openxmlformats.org/markup-compatibility/2006">
              <mc:Choice xmlns:v="urn:schemas-microsoft-com:vml" Requires="v">
                <p:oleObj spid="_x0000_s17416" r:id="rId5" imgW="8096190" imgH="5145470" progId="Excel.Chart.8">
                  <p:embed/>
                </p:oleObj>
              </mc:Choice>
              <mc:Fallback>
                <p:oleObj r:id="rId5" imgW="8096190" imgH="5145470" progId="Excel.Chart.8">
                  <p:embed/>
                  <p:pic>
                    <p:nvPicPr>
                      <p:cNvPr id="0" name="Диаграмма 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6288" y="1001713"/>
                        <a:ext cx="8094662" cy="514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415" name="Прямоугольник 1"/>
          <p:cNvSpPr>
            <a:spLocks noChangeArrowheads="1"/>
          </p:cNvSpPr>
          <p:nvPr/>
        </p:nvSpPr>
        <p:spPr bwMode="auto">
          <a:xfrm>
            <a:off x="561975" y="6119813"/>
            <a:ext cx="5553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800">
                <a:solidFill>
                  <a:srgbClr val="0070C0"/>
                </a:solidFill>
                <a:latin typeface="Tahoma" panose="020B0604030504040204" pitchFamily="34" charset="0"/>
              </a:rPr>
              <a:t>Всего безвозмездных поступлений: 697 837,01355</a:t>
            </a: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7"/>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09538" y="115888"/>
            <a:ext cx="8939212" cy="662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2051050" y="115888"/>
            <a:ext cx="6864350" cy="1201737"/>
          </a:xfrm>
          <a:prstGeom prst="rect">
            <a:avLst/>
          </a:prstGeom>
          <a:solidFill>
            <a:schemeClr val="bg1"/>
          </a:solidFill>
        </p:spPr>
        <p:txBody>
          <a:bodyPr>
            <a:spAutoFit/>
          </a:bodyPr>
          <a:lstStyle/>
          <a:p>
            <a:pPr algn="ctr" fontAlgn="auto">
              <a:spcAft>
                <a:spcPts val="0"/>
              </a:spcAft>
              <a:defRPr/>
            </a:pPr>
            <a:r>
              <a:rPr lang="ru-RU" sz="2400" b="1" dirty="0">
                <a:solidFill>
                  <a:schemeClr val="tx2">
                    <a:lumMod val="60000"/>
                    <a:lumOff val="40000"/>
                  </a:schemeClr>
                </a:solidFill>
                <a:latin typeface="Times New Roman" panose="02020603050405020304" pitchFamily="18" charset="0"/>
                <a:ea typeface="+mj-ea"/>
                <a:cs typeface="Times New Roman" panose="02020603050405020304" pitchFamily="18" charset="0"/>
              </a:rPr>
              <a:t>Динамика </a:t>
            </a:r>
            <a:r>
              <a:rPr lang="ru-RU" altLang="ru-RU" sz="2400" b="1" dirty="0">
                <a:solidFill>
                  <a:schemeClr val="tx2">
                    <a:lumMod val="60000"/>
                    <a:lumOff val="40000"/>
                  </a:schemeClr>
                </a:solidFill>
                <a:latin typeface="Times New Roman" panose="02020603050405020304" pitchFamily="18" charset="0"/>
                <a:ea typeface="+mj-ea"/>
                <a:cs typeface="Times New Roman" panose="02020603050405020304" pitchFamily="18" charset="0"/>
              </a:rPr>
              <a:t>безвозмездных поступлений от других бюджетов бюджетной системы РФ </a:t>
            </a:r>
            <a:r>
              <a:rPr lang="ru-RU" sz="2400" b="1" dirty="0">
                <a:solidFill>
                  <a:schemeClr val="tx2">
                    <a:lumMod val="60000"/>
                    <a:lumOff val="40000"/>
                  </a:schemeClr>
                </a:solidFill>
                <a:latin typeface="Times New Roman" panose="02020603050405020304" pitchFamily="18" charset="0"/>
                <a:ea typeface="+mj-ea"/>
                <a:cs typeface="Times New Roman" panose="02020603050405020304" pitchFamily="18" charset="0"/>
              </a:rPr>
              <a:t>в 2022-2024 годах</a:t>
            </a:r>
          </a:p>
        </p:txBody>
      </p:sp>
      <p:pic>
        <p:nvPicPr>
          <p:cNvPr id="1843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873250" cy="158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8437" name="Диаграмма 5"/>
          <p:cNvGraphicFramePr>
            <a:graphicFrameLocks/>
          </p:cNvGraphicFramePr>
          <p:nvPr/>
        </p:nvGraphicFramePr>
        <p:xfrm>
          <a:off x="417513" y="1577975"/>
          <a:ext cx="8453437" cy="4926013"/>
        </p:xfrm>
        <a:graphic>
          <a:graphicData uri="http://schemas.openxmlformats.org/presentationml/2006/ole">
            <mc:AlternateContent xmlns:mc="http://schemas.openxmlformats.org/markup-compatibility/2006">
              <mc:Choice xmlns:v="urn:schemas-microsoft-com:vml" Requires="v">
                <p:oleObj spid="_x0000_s18439" r:id="rId5" imgW="8455885" imgH="4925995" progId="Excel.Chart.8">
                  <p:embed/>
                </p:oleObj>
              </mc:Choice>
              <mc:Fallback>
                <p:oleObj r:id="rId5" imgW="8455885" imgH="4925995" progId="Excel.Chart.8">
                  <p:embed/>
                  <p:pic>
                    <p:nvPicPr>
                      <p:cNvPr id="0" name="Диаграмма 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513" y="1577975"/>
                        <a:ext cx="8453437" cy="492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Прямоугольник 4"/>
          <p:cNvSpPr/>
          <p:nvPr/>
        </p:nvSpPr>
        <p:spPr>
          <a:xfrm>
            <a:off x="111125" y="1716088"/>
            <a:ext cx="830263" cy="246062"/>
          </a:xfrm>
          <a:prstGeom prst="rect">
            <a:avLst/>
          </a:prstGeom>
        </p:spPr>
        <p:txBody>
          <a:bodyPr wrap="none">
            <a:spAutoFit/>
          </a:bodyPr>
          <a:lstStyle/>
          <a:p>
            <a:pPr>
              <a:defRPr/>
            </a:pPr>
            <a:r>
              <a:rPr lang="ru-RU" sz="1000" b="1" dirty="0">
                <a:solidFill>
                  <a:srgbClr val="0070C0"/>
                </a:solidFill>
                <a:latin typeface="+mn-lt"/>
                <a:cs typeface="Arial" charset="0"/>
              </a:rPr>
              <a:t>тыс. рублях</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7"/>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0163" y="28575"/>
            <a:ext cx="8939212" cy="6829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a:spLocks noChangeArrowheads="1"/>
          </p:cNvSpPr>
          <p:nvPr/>
        </p:nvSpPr>
        <p:spPr bwMode="auto">
          <a:xfrm>
            <a:off x="107950" y="188913"/>
            <a:ext cx="87852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auto" hangingPunct="1">
              <a:spcBef>
                <a:spcPct val="0"/>
              </a:spcBef>
              <a:spcAft>
                <a:spcPts val="0"/>
              </a:spcAft>
              <a:buFontTx/>
              <a:buNone/>
              <a:defRPr/>
            </a:pPr>
            <a:r>
              <a:rPr lang="ru-RU" altLang="ru-RU" sz="2400" b="1" dirty="0">
                <a:solidFill>
                  <a:schemeClr val="tx2">
                    <a:lumMod val="60000"/>
                    <a:lumOff val="40000"/>
                  </a:schemeClr>
                </a:solidFill>
                <a:latin typeface="Times New Roman" panose="02020603050405020304" pitchFamily="18" charset="0"/>
                <a:ea typeface="+mj-ea"/>
                <a:cs typeface="Times New Roman" panose="02020603050405020304" pitchFamily="18" charset="0"/>
              </a:rPr>
              <a:t>Информация об объеме дотаций на выравнивание бюджетной</a:t>
            </a:r>
          </a:p>
          <a:p>
            <a:pPr algn="ctr" eaLnBrk="1" fontAlgn="auto" hangingPunct="1">
              <a:spcBef>
                <a:spcPct val="0"/>
              </a:spcBef>
              <a:spcAft>
                <a:spcPts val="0"/>
              </a:spcAft>
              <a:buFontTx/>
              <a:buNone/>
              <a:defRPr/>
            </a:pPr>
            <a:r>
              <a:rPr lang="ru-RU" altLang="ru-RU" sz="2400" b="1" dirty="0">
                <a:solidFill>
                  <a:schemeClr val="tx2">
                    <a:lumMod val="60000"/>
                    <a:lumOff val="40000"/>
                  </a:schemeClr>
                </a:solidFill>
                <a:latin typeface="Times New Roman" panose="02020603050405020304" pitchFamily="18" charset="0"/>
                <a:ea typeface="+mj-ea"/>
                <a:cs typeface="Times New Roman" panose="02020603050405020304" pitchFamily="18" charset="0"/>
              </a:rPr>
              <a:t>обеспеченности бюджету Тигильского района с 2018 года</a:t>
            </a:r>
          </a:p>
        </p:txBody>
      </p:sp>
      <p:graphicFrame>
        <p:nvGraphicFramePr>
          <p:cNvPr id="3" name="Таблица 2"/>
          <p:cNvGraphicFramePr>
            <a:graphicFrameLocks noGrp="1"/>
          </p:cNvGraphicFramePr>
          <p:nvPr/>
        </p:nvGraphicFramePr>
        <p:xfrm>
          <a:off x="276225" y="1557338"/>
          <a:ext cx="8472488" cy="4464050"/>
        </p:xfrm>
        <a:graphic>
          <a:graphicData uri="http://schemas.openxmlformats.org/drawingml/2006/table">
            <a:tbl>
              <a:tblPr firstRow="1" bandRow="1">
                <a:tableStyleId>{5C22544A-7EE6-4342-B048-85BDC9FD1C3A}</a:tableStyleId>
              </a:tblPr>
              <a:tblGrid>
                <a:gridCol w="2506863">
                  <a:extLst>
                    <a:ext uri="{9D8B030D-6E8A-4147-A177-3AD203B41FA5}">
                      <a16:colId xmlns:a16="http://schemas.microsoft.com/office/drawing/2014/main" val="20000"/>
                    </a:ext>
                  </a:extLst>
                </a:gridCol>
                <a:gridCol w="3458762">
                  <a:extLst>
                    <a:ext uri="{9D8B030D-6E8A-4147-A177-3AD203B41FA5}">
                      <a16:colId xmlns:a16="http://schemas.microsoft.com/office/drawing/2014/main" val="20001"/>
                    </a:ext>
                  </a:extLst>
                </a:gridCol>
                <a:gridCol w="2506863">
                  <a:extLst>
                    <a:ext uri="{9D8B030D-6E8A-4147-A177-3AD203B41FA5}">
                      <a16:colId xmlns:a16="http://schemas.microsoft.com/office/drawing/2014/main" val="20002"/>
                    </a:ext>
                  </a:extLst>
                </a:gridCol>
              </a:tblGrid>
              <a:tr h="1994371">
                <a:tc>
                  <a:txBody>
                    <a:bodyPr/>
                    <a:lstStyle/>
                    <a:p>
                      <a:pPr algn="ctr" rtl="0" fontAlgn="ctr"/>
                      <a:r>
                        <a:rPr lang="ru-RU" sz="2000" u="none" strike="noStrike" dirty="0">
                          <a:effectLst/>
                        </a:rPr>
                        <a:t>Год</a:t>
                      </a:r>
                      <a:endParaRPr lang="ru-RU" sz="2000" b="1" i="0" u="none" strike="noStrike" dirty="0">
                        <a:effectLst/>
                        <a:latin typeface="Calibri"/>
                      </a:endParaRPr>
                    </a:p>
                  </a:txBody>
                  <a:tcPr marL="9525" marR="9525" marT="9524" marB="0" anchor="ctr"/>
                </a:tc>
                <a:tc>
                  <a:txBody>
                    <a:bodyPr/>
                    <a:lstStyle/>
                    <a:p>
                      <a:pPr algn="ctr" rtl="0" fontAlgn="ctr"/>
                      <a:r>
                        <a:rPr lang="ru-RU" sz="2000" u="none" strike="noStrike" dirty="0">
                          <a:effectLst/>
                        </a:rPr>
                        <a:t>Объем дотаций на </a:t>
                      </a:r>
                      <a:br>
                        <a:rPr lang="ru-RU" sz="2000" u="none" strike="noStrike" dirty="0">
                          <a:effectLst/>
                        </a:rPr>
                      </a:br>
                      <a:r>
                        <a:rPr lang="ru-RU" sz="2000" u="none" strike="noStrike" dirty="0">
                          <a:effectLst/>
                        </a:rPr>
                        <a:t>выравнивание бюджетной</a:t>
                      </a:r>
                      <a:br>
                        <a:rPr lang="ru-RU" sz="2000" u="none" strike="noStrike" dirty="0">
                          <a:effectLst/>
                        </a:rPr>
                      </a:br>
                      <a:r>
                        <a:rPr lang="ru-RU" sz="2000" u="none" strike="noStrike" dirty="0">
                          <a:effectLst/>
                        </a:rPr>
                        <a:t>обеспеченности, тыс. рублей</a:t>
                      </a:r>
                      <a:br>
                        <a:rPr lang="ru-RU" sz="2000" u="none" strike="noStrike" dirty="0">
                          <a:effectLst/>
                        </a:rPr>
                      </a:br>
                      <a:endParaRPr lang="ru-RU" sz="2000" b="1" i="0" u="none" strike="noStrike" dirty="0">
                        <a:effectLst/>
                        <a:latin typeface="Calibri"/>
                      </a:endParaRPr>
                    </a:p>
                  </a:txBody>
                  <a:tcPr marL="9525" marR="9525" marT="9524" marB="0" anchor="ctr"/>
                </a:tc>
                <a:tc>
                  <a:txBody>
                    <a:bodyPr/>
                    <a:lstStyle/>
                    <a:p>
                      <a:pPr algn="ctr" rtl="0" fontAlgn="ctr"/>
                      <a:r>
                        <a:rPr lang="ru-RU" sz="2000" u="none" strike="noStrike" dirty="0">
                          <a:effectLst/>
                        </a:rPr>
                        <a:t>Отношение к прошлому</a:t>
                      </a:r>
                      <a:br>
                        <a:rPr lang="ru-RU" sz="2000" u="none" strike="noStrike" dirty="0">
                          <a:effectLst/>
                        </a:rPr>
                      </a:br>
                      <a:r>
                        <a:rPr lang="ru-RU" sz="2000" u="none" strike="noStrike" dirty="0">
                          <a:effectLst/>
                        </a:rPr>
                        <a:t>году, %</a:t>
                      </a:r>
                      <a:br>
                        <a:rPr lang="ru-RU" sz="2000" u="none" strike="noStrike" dirty="0">
                          <a:effectLst/>
                        </a:rPr>
                      </a:br>
                      <a:endParaRPr lang="ru-RU" sz="2000" b="1" i="0" u="none" strike="noStrike" dirty="0">
                        <a:effectLst/>
                        <a:latin typeface="Calibri"/>
                      </a:endParaRPr>
                    </a:p>
                  </a:txBody>
                  <a:tcPr marL="9525" marR="9525" marT="9524" marB="0" anchor="ctr"/>
                </a:tc>
                <a:extLst>
                  <a:ext uri="{0D108BD9-81ED-4DB2-BD59-A6C34878D82A}">
                    <a16:rowId xmlns:a16="http://schemas.microsoft.com/office/drawing/2014/main" val="10000"/>
                  </a:ext>
                </a:extLst>
              </a:tr>
              <a:tr h="493936">
                <a:tc>
                  <a:txBody>
                    <a:bodyPr/>
                    <a:lstStyle/>
                    <a:p>
                      <a:pPr algn="ctr" rtl="0" fontAlgn="ctr"/>
                      <a:r>
                        <a:rPr lang="ru-RU" sz="2000" u="none" strike="noStrike" dirty="0">
                          <a:effectLst/>
                        </a:rPr>
                        <a:t>2018</a:t>
                      </a:r>
                      <a:endParaRPr lang="ru-RU" sz="2000" b="0" i="0" u="none" strike="noStrike" dirty="0">
                        <a:effectLst/>
                        <a:latin typeface="Calibri"/>
                      </a:endParaRPr>
                    </a:p>
                  </a:txBody>
                  <a:tcPr marL="9525" marR="9525" marT="9524" marB="0" anchor="ctr"/>
                </a:tc>
                <a:tc>
                  <a:txBody>
                    <a:bodyPr/>
                    <a:lstStyle/>
                    <a:p>
                      <a:pPr algn="ctr" rtl="0" fontAlgn="ctr"/>
                      <a:r>
                        <a:rPr lang="ru-RU" sz="2000" u="none" strike="noStrike">
                          <a:effectLst/>
                        </a:rPr>
                        <a:t>160 416,00000</a:t>
                      </a:r>
                      <a:endParaRPr lang="ru-RU" sz="2000" b="0" i="0" u="none" strike="noStrike">
                        <a:effectLst/>
                        <a:latin typeface="Calibri"/>
                      </a:endParaRPr>
                    </a:p>
                  </a:txBody>
                  <a:tcPr marL="9525" marR="9525" marT="9524" marB="0" anchor="ctr"/>
                </a:tc>
                <a:tc>
                  <a:txBody>
                    <a:bodyPr/>
                    <a:lstStyle/>
                    <a:p>
                      <a:pPr algn="ctr" rtl="0" fontAlgn="ctr"/>
                      <a:endParaRPr lang="ru-RU" sz="2000" b="0" i="0" u="none" strike="noStrike" dirty="0">
                        <a:effectLst/>
                        <a:latin typeface="Calibri"/>
                      </a:endParaRPr>
                    </a:p>
                  </a:txBody>
                  <a:tcPr marL="9525" marR="9525" marT="9524" marB="0" anchor="ctr"/>
                </a:tc>
                <a:extLst>
                  <a:ext uri="{0D108BD9-81ED-4DB2-BD59-A6C34878D82A}">
                    <a16:rowId xmlns:a16="http://schemas.microsoft.com/office/drawing/2014/main" val="10001"/>
                  </a:ext>
                </a:extLst>
              </a:tr>
              <a:tr h="493936">
                <a:tc>
                  <a:txBody>
                    <a:bodyPr/>
                    <a:lstStyle/>
                    <a:p>
                      <a:pPr algn="ctr" rtl="0" fontAlgn="ctr"/>
                      <a:r>
                        <a:rPr lang="ru-RU" sz="2000" u="none" strike="noStrike" dirty="0">
                          <a:effectLst/>
                        </a:rPr>
                        <a:t>2019</a:t>
                      </a:r>
                      <a:endParaRPr lang="ru-RU" sz="2000" b="0" i="0" u="none" strike="noStrike" dirty="0">
                        <a:effectLst/>
                        <a:latin typeface="Calibri"/>
                      </a:endParaRPr>
                    </a:p>
                  </a:txBody>
                  <a:tcPr marL="9525" marR="9525" marT="9524" marB="0" anchor="ctr"/>
                </a:tc>
                <a:tc>
                  <a:txBody>
                    <a:bodyPr/>
                    <a:lstStyle/>
                    <a:p>
                      <a:pPr algn="ctr" rtl="0" fontAlgn="ctr"/>
                      <a:r>
                        <a:rPr lang="ru-RU" sz="2000" u="none" strike="noStrike" dirty="0">
                          <a:effectLst/>
                        </a:rPr>
                        <a:t>155 298,00000</a:t>
                      </a:r>
                      <a:endParaRPr lang="ru-RU" sz="2000" b="0" i="0" u="none" strike="noStrike" dirty="0">
                        <a:effectLst/>
                        <a:latin typeface="Calibri"/>
                      </a:endParaRPr>
                    </a:p>
                  </a:txBody>
                  <a:tcPr marL="9525" marR="9525" marT="9524" marB="0" anchor="ctr"/>
                </a:tc>
                <a:tc>
                  <a:txBody>
                    <a:bodyPr/>
                    <a:lstStyle/>
                    <a:p>
                      <a:pPr algn="ctr" rtl="0" fontAlgn="ctr"/>
                      <a:r>
                        <a:rPr lang="ru-RU" sz="2000" u="none" strike="noStrike" dirty="0">
                          <a:effectLst/>
                        </a:rPr>
                        <a:t>-3</a:t>
                      </a:r>
                      <a:endParaRPr lang="ru-RU" sz="2000" b="0" i="0" u="none" strike="noStrike" dirty="0">
                        <a:effectLst/>
                        <a:latin typeface="Calibri"/>
                      </a:endParaRPr>
                    </a:p>
                  </a:txBody>
                  <a:tcPr marL="9525" marR="9525" marT="9524" marB="0" anchor="ctr"/>
                </a:tc>
                <a:extLst>
                  <a:ext uri="{0D108BD9-81ED-4DB2-BD59-A6C34878D82A}">
                    <a16:rowId xmlns:a16="http://schemas.microsoft.com/office/drawing/2014/main" val="10002"/>
                  </a:ext>
                </a:extLst>
              </a:tr>
              <a:tr h="493936">
                <a:tc>
                  <a:txBody>
                    <a:bodyPr/>
                    <a:lstStyle/>
                    <a:p>
                      <a:pPr algn="ctr" rtl="0" fontAlgn="ctr"/>
                      <a:r>
                        <a:rPr lang="ru-RU" sz="2000" u="none" strike="noStrike" dirty="0">
                          <a:effectLst/>
                        </a:rPr>
                        <a:t>2020</a:t>
                      </a:r>
                      <a:endParaRPr lang="ru-RU" sz="2000" b="0" i="0" u="none" strike="noStrike" dirty="0">
                        <a:effectLst/>
                        <a:latin typeface="Calibri"/>
                      </a:endParaRPr>
                    </a:p>
                  </a:txBody>
                  <a:tcPr marL="9525" marR="9525" marT="9524" marB="0" anchor="ctr"/>
                </a:tc>
                <a:tc>
                  <a:txBody>
                    <a:bodyPr/>
                    <a:lstStyle/>
                    <a:p>
                      <a:pPr algn="ctr" rtl="0" fontAlgn="ctr"/>
                      <a:r>
                        <a:rPr lang="ru-RU" sz="2000" u="none" strike="noStrike" dirty="0">
                          <a:effectLst/>
                        </a:rPr>
                        <a:t>173 039,00000</a:t>
                      </a:r>
                      <a:endParaRPr lang="ru-RU" sz="2000" b="0" i="0" u="none" strike="noStrike" dirty="0">
                        <a:effectLst/>
                        <a:latin typeface="Calibri"/>
                      </a:endParaRPr>
                    </a:p>
                  </a:txBody>
                  <a:tcPr marL="9525" marR="9525" marT="9524" marB="0" anchor="ctr"/>
                </a:tc>
                <a:tc>
                  <a:txBody>
                    <a:bodyPr/>
                    <a:lstStyle/>
                    <a:p>
                      <a:pPr algn="ctr" rtl="0" fontAlgn="ctr"/>
                      <a:r>
                        <a:rPr lang="ru-RU" sz="2000" u="none" strike="noStrike" dirty="0">
                          <a:effectLst/>
                        </a:rPr>
                        <a:t>12</a:t>
                      </a:r>
                      <a:endParaRPr lang="ru-RU" sz="2000" b="0" i="0" u="none" strike="noStrike" dirty="0">
                        <a:effectLst/>
                        <a:latin typeface="Calibri"/>
                      </a:endParaRPr>
                    </a:p>
                  </a:txBody>
                  <a:tcPr marL="9525" marR="9525" marT="9524" marB="0" anchor="ctr"/>
                </a:tc>
                <a:extLst>
                  <a:ext uri="{0D108BD9-81ED-4DB2-BD59-A6C34878D82A}">
                    <a16:rowId xmlns:a16="http://schemas.microsoft.com/office/drawing/2014/main" val="10003"/>
                  </a:ext>
                </a:extLst>
              </a:tr>
              <a:tr h="493936">
                <a:tc>
                  <a:txBody>
                    <a:bodyPr/>
                    <a:lstStyle/>
                    <a:p>
                      <a:pPr algn="ctr" rtl="0" fontAlgn="ctr"/>
                      <a:r>
                        <a:rPr lang="ru-RU" sz="2000" u="none" strike="noStrike" dirty="0">
                          <a:effectLst/>
                        </a:rPr>
                        <a:t>2021</a:t>
                      </a:r>
                      <a:endParaRPr lang="ru-RU" sz="2000" b="0" i="0" u="none" strike="noStrike" dirty="0">
                        <a:effectLst/>
                        <a:latin typeface="Calibri"/>
                      </a:endParaRPr>
                    </a:p>
                  </a:txBody>
                  <a:tcPr marL="9525" marR="9525" marT="9524" marB="0" anchor="ctr"/>
                </a:tc>
                <a:tc>
                  <a:txBody>
                    <a:bodyPr/>
                    <a:lstStyle/>
                    <a:p>
                      <a:pPr algn="ctr" rtl="0" fontAlgn="ctr"/>
                      <a:r>
                        <a:rPr lang="ru-RU" sz="2000" u="none" strike="noStrike" dirty="0">
                          <a:effectLst/>
                        </a:rPr>
                        <a:t>167 211,00000</a:t>
                      </a:r>
                      <a:endParaRPr lang="ru-RU" sz="2000" b="0" i="0" u="none" strike="noStrike" dirty="0">
                        <a:effectLst/>
                        <a:latin typeface="Calibri"/>
                      </a:endParaRPr>
                    </a:p>
                  </a:txBody>
                  <a:tcPr marL="9525" marR="9525" marT="9524" marB="0" anchor="ctr"/>
                </a:tc>
                <a:tc>
                  <a:txBody>
                    <a:bodyPr/>
                    <a:lstStyle/>
                    <a:p>
                      <a:pPr algn="ctr" rtl="0" fontAlgn="ctr"/>
                      <a:r>
                        <a:rPr lang="ru-RU" sz="2000" u="none" strike="noStrike" dirty="0">
                          <a:effectLst/>
                        </a:rPr>
                        <a:t>-3</a:t>
                      </a:r>
                      <a:endParaRPr lang="ru-RU" sz="2000" b="0" i="0" u="none" strike="noStrike" dirty="0">
                        <a:effectLst/>
                        <a:latin typeface="Calibri"/>
                      </a:endParaRPr>
                    </a:p>
                  </a:txBody>
                  <a:tcPr marL="9525" marR="9525" marT="9524" marB="0" anchor="ctr"/>
                </a:tc>
                <a:extLst>
                  <a:ext uri="{0D108BD9-81ED-4DB2-BD59-A6C34878D82A}">
                    <a16:rowId xmlns:a16="http://schemas.microsoft.com/office/drawing/2014/main" val="10004"/>
                  </a:ext>
                </a:extLst>
              </a:tr>
              <a:tr h="493936">
                <a:tc>
                  <a:txBody>
                    <a:bodyPr/>
                    <a:lstStyle/>
                    <a:p>
                      <a:pPr algn="ctr" rtl="0" fontAlgn="ctr"/>
                      <a:r>
                        <a:rPr lang="ru-RU" sz="2000" u="none" strike="noStrike" dirty="0" smtClean="0">
                          <a:effectLst/>
                        </a:rPr>
                        <a:t>2022</a:t>
                      </a:r>
                      <a:endParaRPr lang="ru-RU" sz="2000" b="0" i="0" u="none" strike="noStrike" dirty="0">
                        <a:effectLst/>
                        <a:latin typeface="Calibri"/>
                      </a:endParaRPr>
                    </a:p>
                  </a:txBody>
                  <a:tcPr marL="9525" marR="9525" marT="9524" marB="0" anchor="ctr"/>
                </a:tc>
                <a:tc>
                  <a:txBody>
                    <a:bodyPr/>
                    <a:lstStyle/>
                    <a:p>
                      <a:pPr algn="ctr" rtl="0" fontAlgn="ctr"/>
                      <a:r>
                        <a:rPr lang="ru-RU" sz="2000" u="none" strike="noStrike" dirty="0" smtClean="0">
                          <a:effectLst/>
                        </a:rPr>
                        <a:t>142 090,00000</a:t>
                      </a:r>
                      <a:endParaRPr lang="ru-RU" sz="2000" b="0" i="0" u="none" strike="noStrike" dirty="0">
                        <a:effectLst/>
                        <a:latin typeface="Calibri"/>
                      </a:endParaRPr>
                    </a:p>
                  </a:txBody>
                  <a:tcPr marL="9525" marR="9525" marT="9524" marB="0" anchor="ctr"/>
                </a:tc>
                <a:tc>
                  <a:txBody>
                    <a:bodyPr/>
                    <a:lstStyle/>
                    <a:p>
                      <a:pPr algn="ctr" rtl="0" fontAlgn="ctr"/>
                      <a:r>
                        <a:rPr lang="ru-RU" sz="2000" u="none" strike="noStrike" dirty="0" smtClean="0">
                          <a:effectLst/>
                        </a:rPr>
                        <a:t>-15</a:t>
                      </a:r>
                      <a:endParaRPr lang="ru-RU" sz="2000" b="0" i="0" u="none" strike="noStrike" dirty="0">
                        <a:effectLst/>
                        <a:latin typeface="Calibri"/>
                      </a:endParaRPr>
                    </a:p>
                  </a:txBody>
                  <a:tcPr marL="9525" marR="9525" marT="9524" marB="0" anchor="ctr"/>
                </a:tc>
                <a:extLst>
                  <a:ext uri="{0D108BD9-81ED-4DB2-BD59-A6C34878D82A}">
                    <a16:rowId xmlns:a16="http://schemas.microsoft.com/office/drawing/2014/main" val="10005"/>
                  </a:ext>
                </a:extLst>
              </a:tr>
            </a:tbl>
          </a:graphicData>
        </a:graphic>
      </p:graphicFrame>
      <p:sp>
        <p:nvSpPr>
          <p:cNvPr id="5" name="Прямоугольник 4"/>
          <p:cNvSpPr/>
          <p:nvPr/>
        </p:nvSpPr>
        <p:spPr>
          <a:xfrm>
            <a:off x="7740650" y="1268413"/>
            <a:ext cx="830263" cy="246062"/>
          </a:xfrm>
          <a:prstGeom prst="rect">
            <a:avLst/>
          </a:prstGeom>
        </p:spPr>
        <p:txBody>
          <a:bodyPr wrap="none">
            <a:spAutoFit/>
          </a:bodyPr>
          <a:lstStyle/>
          <a:p>
            <a:pPr>
              <a:defRPr/>
            </a:pPr>
            <a:r>
              <a:rPr lang="ru-RU" sz="1000" b="1" dirty="0">
                <a:solidFill>
                  <a:srgbClr val="0070C0"/>
                </a:solidFill>
                <a:latin typeface="+mn-lt"/>
                <a:cs typeface="Arial" charset="0"/>
              </a:rPr>
              <a:t>тыс. рублях</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7"/>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4288" y="0"/>
            <a:ext cx="8939212" cy="681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Заголовок 1"/>
          <p:cNvSpPr>
            <a:spLocks noGrp="1"/>
          </p:cNvSpPr>
          <p:nvPr>
            <p:ph type="title"/>
          </p:nvPr>
        </p:nvSpPr>
        <p:spPr>
          <a:xfrm>
            <a:off x="914400" y="277813"/>
            <a:ext cx="7772400" cy="847725"/>
          </a:xfrm>
          <a:solidFill>
            <a:schemeClr val="bg1"/>
          </a:solidFill>
        </p:spPr>
        <p:txBody>
          <a:bodyPr rtlCol="0">
            <a:normAutofit/>
          </a:bodyPr>
          <a:lstStyle/>
          <a:p>
            <a:pPr eaLnBrk="1" fontAlgn="auto" hangingPunct="1">
              <a:spcAft>
                <a:spcPts val="0"/>
              </a:spcAft>
              <a:defRPr/>
            </a:pPr>
            <a:r>
              <a:rPr lang="ru-RU" altLang="ru-RU" sz="3000" b="1" dirty="0">
                <a:solidFill>
                  <a:schemeClr val="tx2">
                    <a:lumMod val="60000"/>
                    <a:lumOff val="40000"/>
                  </a:schemeClr>
                </a:solidFill>
                <a:latin typeface="Times New Roman" panose="02020603050405020304" pitchFamily="18" charset="0"/>
                <a:cs typeface="Times New Roman" panose="02020603050405020304" pitchFamily="18" charset="0"/>
              </a:rPr>
              <a:t>Расходы бюджета</a:t>
            </a:r>
          </a:p>
        </p:txBody>
      </p:sp>
      <p:sp>
        <p:nvSpPr>
          <p:cNvPr id="11" name="Объект 2"/>
          <p:cNvSpPr>
            <a:spLocks noGrp="1"/>
          </p:cNvSpPr>
          <p:nvPr>
            <p:ph sz="quarter" idx="1"/>
          </p:nvPr>
        </p:nvSpPr>
        <p:spPr>
          <a:xfrm>
            <a:off x="250825" y="1412875"/>
            <a:ext cx="8569325" cy="4718050"/>
          </a:xfrm>
          <a:solidFill>
            <a:schemeClr val="bg2">
              <a:lumMod val="90000"/>
            </a:schemeClr>
          </a:solidFill>
        </p:spPr>
        <p:txBody>
          <a:bodyPr rtlCol="0">
            <a:normAutofit/>
          </a:bodyPr>
          <a:lstStyle/>
          <a:p>
            <a:pPr marL="365760" indent="-283464" eaLnBrk="1" fontAlgn="auto" hangingPunct="1">
              <a:spcAft>
                <a:spcPts val="0"/>
              </a:spcAft>
              <a:buFont typeface="Wingdings 2"/>
              <a:buChar char=""/>
              <a:defRPr/>
            </a:pPr>
            <a:r>
              <a:rPr lang="ru-RU" sz="2000" b="1" dirty="0" smtClean="0">
                <a:solidFill>
                  <a:srgbClr val="0070C0"/>
                </a:solidFill>
                <a:latin typeface="Cambria" panose="02040503050406030204" pitchFamily="18" charset="0"/>
              </a:rPr>
              <a:t>Расходы бюджета </a:t>
            </a:r>
            <a:r>
              <a:rPr lang="ru-RU" sz="2000" dirty="0" smtClean="0">
                <a:solidFill>
                  <a:schemeClr val="accent4">
                    <a:lumMod val="10000"/>
                  </a:schemeClr>
                </a:solidFill>
                <a:latin typeface="Cambria" panose="02040503050406030204" pitchFamily="18" charset="0"/>
              </a:rPr>
              <a:t>– выплачиваемые из бюджета денежные средства.</a:t>
            </a:r>
          </a:p>
          <a:p>
            <a:pPr marL="82296" indent="0" eaLnBrk="1" fontAlgn="auto" hangingPunct="1">
              <a:spcAft>
                <a:spcPts val="0"/>
              </a:spcAft>
              <a:buFont typeface="Arial" charset="0"/>
              <a:buNone/>
              <a:defRPr/>
            </a:pPr>
            <a:endParaRPr lang="ru-RU" sz="2000" dirty="0" smtClean="0">
              <a:solidFill>
                <a:schemeClr val="accent4">
                  <a:lumMod val="10000"/>
                </a:schemeClr>
              </a:solidFill>
              <a:latin typeface="Cambria" panose="02040503050406030204" pitchFamily="18" charset="0"/>
            </a:endParaRPr>
          </a:p>
          <a:p>
            <a:pPr marL="0" indent="0" algn="just" eaLnBrk="1" fontAlgn="auto" hangingPunct="1">
              <a:spcAft>
                <a:spcPts val="0"/>
              </a:spcAft>
              <a:buFont typeface="Wingdings" pitchFamily="2" charset="2"/>
              <a:buNone/>
              <a:defRPr/>
            </a:pPr>
            <a:r>
              <a:rPr lang="ru-RU" sz="2000" u="sng" dirty="0" smtClean="0">
                <a:solidFill>
                  <a:schemeClr val="accent4">
                    <a:lumMod val="10000"/>
                  </a:schemeClr>
                </a:solidFill>
                <a:latin typeface="Cambria" panose="02040503050406030204" pitchFamily="18" charset="0"/>
              </a:rPr>
              <a:t>Объём расходов </a:t>
            </a:r>
            <a:r>
              <a:rPr lang="ru-RU" sz="2000" dirty="0" smtClean="0">
                <a:solidFill>
                  <a:schemeClr val="accent4">
                    <a:lumMod val="10000"/>
                  </a:schemeClr>
                </a:solidFill>
                <a:latin typeface="Cambria" panose="02040503050406030204" pitchFamily="18" charset="0"/>
              </a:rPr>
              <a:t>определяется исходя из объёма средств, необходимых для исполнения установленных законодательством полномочий органов местного самоуправления </a:t>
            </a:r>
            <a:r>
              <a:rPr lang="ru-RU" sz="2000" dirty="0" err="1" smtClean="0">
                <a:solidFill>
                  <a:schemeClr val="accent4">
                    <a:lumMod val="10000"/>
                  </a:schemeClr>
                </a:solidFill>
                <a:latin typeface="Cambria" panose="02040503050406030204" pitchFamily="18" charset="0"/>
              </a:rPr>
              <a:t>Тигильского</a:t>
            </a:r>
            <a:r>
              <a:rPr lang="ru-RU" sz="2000" dirty="0" smtClean="0">
                <a:solidFill>
                  <a:schemeClr val="accent4">
                    <a:lumMod val="10000"/>
                  </a:schemeClr>
                </a:solidFill>
                <a:latin typeface="Cambria" panose="02040503050406030204" pitchFamily="18" charset="0"/>
              </a:rPr>
              <a:t> муниципального района.</a:t>
            </a:r>
          </a:p>
          <a:p>
            <a:pPr marL="0" indent="0" eaLnBrk="1" fontAlgn="auto" hangingPunct="1">
              <a:spcAft>
                <a:spcPts val="0"/>
              </a:spcAft>
              <a:buFont typeface="Wingdings" pitchFamily="2" charset="2"/>
              <a:buNone/>
              <a:defRPr/>
            </a:pPr>
            <a:r>
              <a:rPr lang="ru-RU" sz="2000" dirty="0" smtClean="0">
                <a:solidFill>
                  <a:schemeClr val="accent4">
                    <a:lumMod val="10000"/>
                  </a:schemeClr>
                </a:solidFill>
                <a:latin typeface="Cambria" panose="02040503050406030204" pitchFamily="18" charset="0"/>
              </a:rPr>
              <a:t> </a:t>
            </a:r>
          </a:p>
          <a:p>
            <a:pPr marL="0" indent="0" eaLnBrk="1" fontAlgn="auto" hangingPunct="1">
              <a:spcAft>
                <a:spcPts val="0"/>
              </a:spcAft>
              <a:buFont typeface="Wingdings" pitchFamily="2" charset="2"/>
              <a:buNone/>
              <a:defRPr/>
            </a:pPr>
            <a:r>
              <a:rPr lang="ru-RU" sz="2000" dirty="0" smtClean="0">
                <a:solidFill>
                  <a:schemeClr val="accent4">
                    <a:lumMod val="10000"/>
                  </a:schemeClr>
                </a:solidFill>
                <a:latin typeface="Cambria" panose="02040503050406030204" pitchFamily="18" charset="0"/>
              </a:rPr>
              <a:t>Расходы бюджета района </a:t>
            </a:r>
            <a:r>
              <a:rPr lang="ru-RU" sz="2000" u="sng" dirty="0" smtClean="0">
                <a:solidFill>
                  <a:schemeClr val="accent4">
                    <a:lumMod val="10000"/>
                  </a:schemeClr>
                </a:solidFill>
                <a:latin typeface="Cambria" panose="02040503050406030204" pitchFamily="18" charset="0"/>
              </a:rPr>
              <a:t>классифицируются</a:t>
            </a:r>
            <a:r>
              <a:rPr lang="ru-RU" sz="2000" dirty="0" smtClean="0">
                <a:solidFill>
                  <a:schemeClr val="accent4">
                    <a:lumMod val="10000"/>
                  </a:schemeClr>
                </a:solidFill>
                <a:latin typeface="Cambria" panose="02040503050406030204" pitchFamily="18" charset="0"/>
              </a:rPr>
              <a:t>:</a:t>
            </a:r>
          </a:p>
          <a:p>
            <a:pPr marL="0" indent="0" eaLnBrk="1" fontAlgn="auto" hangingPunct="1">
              <a:spcAft>
                <a:spcPts val="0"/>
              </a:spcAft>
              <a:buFont typeface="Wingdings" pitchFamily="2" charset="2"/>
              <a:buNone/>
              <a:defRPr/>
            </a:pPr>
            <a:r>
              <a:rPr lang="ru-RU" sz="2000" dirty="0" smtClean="0">
                <a:solidFill>
                  <a:schemeClr val="accent4">
                    <a:lumMod val="10000"/>
                  </a:schemeClr>
                </a:solidFill>
                <a:latin typeface="Cambria" panose="02040503050406030204" pitchFamily="18" charset="0"/>
              </a:rPr>
              <a:t>	•по разделам и подразделам;</a:t>
            </a:r>
          </a:p>
          <a:p>
            <a:pPr marL="0" indent="0" eaLnBrk="1" fontAlgn="auto" hangingPunct="1">
              <a:spcAft>
                <a:spcPts val="0"/>
              </a:spcAft>
              <a:buFont typeface="Wingdings" pitchFamily="2" charset="2"/>
              <a:buNone/>
              <a:defRPr/>
            </a:pPr>
            <a:r>
              <a:rPr lang="ru-RU" sz="2000" dirty="0" smtClean="0">
                <a:solidFill>
                  <a:schemeClr val="accent4">
                    <a:lumMod val="10000"/>
                  </a:schemeClr>
                </a:solidFill>
                <a:latin typeface="Cambria" panose="02040503050406030204" pitchFamily="18" charset="0"/>
              </a:rPr>
              <a:t>	•по главным распорядителям средств бюджета района;</a:t>
            </a:r>
          </a:p>
          <a:p>
            <a:pPr marL="0" indent="0" eaLnBrk="1" fontAlgn="auto" hangingPunct="1">
              <a:spcAft>
                <a:spcPts val="0"/>
              </a:spcAft>
              <a:buFont typeface="Wingdings" pitchFamily="2" charset="2"/>
              <a:buNone/>
              <a:defRPr/>
            </a:pPr>
            <a:r>
              <a:rPr lang="ru-RU" sz="2000" dirty="0" smtClean="0">
                <a:solidFill>
                  <a:schemeClr val="accent4">
                    <a:lumMod val="10000"/>
                  </a:schemeClr>
                </a:solidFill>
                <a:latin typeface="Cambria" panose="02040503050406030204" pitchFamily="18" charset="0"/>
              </a:rPr>
              <a:t>	•по муниципальным  программам Тигильского муниципального               района.</a:t>
            </a:r>
            <a:endParaRPr lang="ru-RU" sz="2000" dirty="0">
              <a:solidFill>
                <a:schemeClr val="accent4">
                  <a:lumMod val="10000"/>
                </a:schemeClr>
              </a:solidFill>
              <a:latin typeface="Cambria" panose="02040503050406030204" pitchFamily="18" charset="0"/>
            </a:endParaRPr>
          </a:p>
        </p:txBody>
      </p:sp>
    </p:spTree>
  </p:cSld>
  <p:clrMapOvr>
    <a:masterClrMapping/>
  </p:clrMapOvr>
  <p:transition advClick="0" advTm="25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7"/>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9525"/>
            <a:ext cx="9144000" cy="684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7" name="Picture 6" descr="C:\Users\tihonova-en\Desktop\attestat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1725" y="0"/>
            <a:ext cx="1692275"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title"/>
          </p:nvPr>
        </p:nvSpPr>
        <p:spPr>
          <a:xfrm>
            <a:off x="19050" y="0"/>
            <a:ext cx="8351838" cy="615950"/>
          </a:xfrm>
        </p:spPr>
        <p:txBody>
          <a:bodyPr rtlCol="0">
            <a:normAutofit/>
          </a:bodyPr>
          <a:lstStyle/>
          <a:p>
            <a:pPr eaLnBrk="1" fontAlgn="auto" hangingPunct="1">
              <a:spcAft>
                <a:spcPts val="0"/>
              </a:spcAft>
              <a:defRPr/>
            </a:pPr>
            <a:r>
              <a:rPr lang="ru-RU" altLang="ru-RU" sz="2400" b="1" dirty="0">
                <a:solidFill>
                  <a:schemeClr val="tx2">
                    <a:lumMod val="60000"/>
                    <a:lumOff val="40000"/>
                  </a:schemeClr>
                </a:solidFill>
                <a:latin typeface="Times New Roman" panose="02020603050405020304" pitchFamily="18" charset="0"/>
                <a:cs typeface="Times New Roman" panose="02020603050405020304" pitchFamily="18" charset="0"/>
              </a:rPr>
              <a:t>Структура расходов районного бюджета на 2022 год.</a:t>
            </a:r>
          </a:p>
        </p:txBody>
      </p:sp>
      <p:sp>
        <p:nvSpPr>
          <p:cNvPr id="3" name="TextBox 2"/>
          <p:cNvSpPr txBox="1"/>
          <p:nvPr/>
        </p:nvSpPr>
        <p:spPr>
          <a:xfrm>
            <a:off x="8101013" y="1454150"/>
            <a:ext cx="830262" cy="246063"/>
          </a:xfrm>
          <a:prstGeom prst="rect">
            <a:avLst/>
          </a:prstGeom>
          <a:noFill/>
        </p:spPr>
        <p:txBody>
          <a:bodyPr wrap="none">
            <a:spAutoFit/>
          </a:bodyPr>
          <a:lstStyle/>
          <a:p>
            <a:pPr>
              <a:defRPr/>
            </a:pPr>
            <a:r>
              <a:rPr lang="ru-RU" sz="1000" b="1" dirty="0">
                <a:solidFill>
                  <a:srgbClr val="0070C0"/>
                </a:solidFill>
                <a:latin typeface="+mn-lt"/>
                <a:cs typeface="Times New Roman" panose="02020603050405020304" pitchFamily="18" charset="0"/>
              </a:rPr>
              <a:t>тыс. рублях</a:t>
            </a:r>
          </a:p>
        </p:txBody>
      </p:sp>
      <p:graphicFrame>
        <p:nvGraphicFramePr>
          <p:cNvPr id="21510" name="Диаграмма 5"/>
          <p:cNvGraphicFramePr>
            <a:graphicFrameLocks/>
          </p:cNvGraphicFramePr>
          <p:nvPr/>
        </p:nvGraphicFramePr>
        <p:xfrm>
          <a:off x="704850" y="569913"/>
          <a:ext cx="7880350" cy="6223000"/>
        </p:xfrm>
        <a:graphic>
          <a:graphicData uri="http://schemas.openxmlformats.org/presentationml/2006/ole">
            <mc:AlternateContent xmlns:mc="http://schemas.openxmlformats.org/markup-compatibility/2006">
              <mc:Choice xmlns:v="urn:schemas-microsoft-com:vml" Requires="v">
                <p:oleObj spid="_x0000_s21514" r:id="rId5" imgW="7876715" imgH="6224555" progId="Excel.Chart.8">
                  <p:embed/>
                </p:oleObj>
              </mc:Choice>
              <mc:Fallback>
                <p:oleObj r:id="rId5" imgW="7876715" imgH="6224555" progId="Excel.Chart.8">
                  <p:embed/>
                  <p:pic>
                    <p:nvPicPr>
                      <p:cNvPr id="0" name="Диаграмма 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4850" y="569913"/>
                        <a:ext cx="7880350" cy="622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5" name="Соединительная линия уступом 4"/>
          <p:cNvCxnSpPr/>
          <p:nvPr/>
        </p:nvCxnSpPr>
        <p:spPr>
          <a:xfrm rot="16200000" flipV="1">
            <a:off x="6335712" y="5553076"/>
            <a:ext cx="288925" cy="215900"/>
          </a:xfrm>
          <a:prstGeom prst="bentConnector3">
            <a:avLst/>
          </a:prstGeom>
          <a:ln>
            <a:tailEnd type="arrow"/>
          </a:ln>
        </p:spPr>
        <p:style>
          <a:lnRef idx="1">
            <a:schemeClr val="dk1"/>
          </a:lnRef>
          <a:fillRef idx="0">
            <a:schemeClr val="dk1"/>
          </a:fillRef>
          <a:effectRef idx="0">
            <a:schemeClr val="dk1"/>
          </a:effectRef>
          <a:fontRef idx="minor">
            <a:schemeClr val="tx1"/>
          </a:fontRef>
        </p:style>
      </p:cxnSp>
      <p:cxnSp>
        <p:nvCxnSpPr>
          <p:cNvPr id="10" name="Соединительная линия уступом 9"/>
          <p:cNvCxnSpPr/>
          <p:nvPr/>
        </p:nvCxnSpPr>
        <p:spPr>
          <a:xfrm rot="10800000">
            <a:off x="6659563" y="5080000"/>
            <a:ext cx="288925" cy="220663"/>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12" name="Соединительная линия уступом 11"/>
          <p:cNvCxnSpPr/>
          <p:nvPr/>
        </p:nvCxnSpPr>
        <p:spPr>
          <a:xfrm rot="10800000" flipV="1">
            <a:off x="7019925" y="4581525"/>
            <a:ext cx="431800" cy="142875"/>
          </a:xfrm>
          <a:prstGeom prst="bentConnector3">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7"/>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61925" y="0"/>
            <a:ext cx="8939213" cy="6742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1" name="Picture 6" descr="C:\Users\tihonova-en\Desktop\attestat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1725" y="0"/>
            <a:ext cx="1692275"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nvSpPr>
        <p:spPr bwMode="auto">
          <a:xfrm>
            <a:off x="0" y="115888"/>
            <a:ext cx="9144000"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 typeface="Arial" charset="0"/>
              <a:buNone/>
              <a:defRPr/>
            </a:pPr>
            <a:r>
              <a:rPr lang="ru-RU" altLang="ru-RU" sz="2400" b="1" dirty="0">
                <a:solidFill>
                  <a:schemeClr val="tx2">
                    <a:lumMod val="60000"/>
                    <a:lumOff val="40000"/>
                  </a:schemeClr>
                </a:solidFill>
                <a:latin typeface="Times New Roman" panose="02020603050405020304" pitchFamily="18" charset="0"/>
                <a:ea typeface="+mj-ea"/>
                <a:cs typeface="Times New Roman" panose="02020603050405020304" pitchFamily="18" charset="0"/>
              </a:rPr>
              <a:t>Формирование местного бюджета </a:t>
            </a:r>
            <a:br>
              <a:rPr lang="ru-RU" altLang="ru-RU" sz="2400" b="1" dirty="0">
                <a:solidFill>
                  <a:schemeClr val="tx2">
                    <a:lumMod val="60000"/>
                    <a:lumOff val="40000"/>
                  </a:schemeClr>
                </a:solidFill>
                <a:latin typeface="Times New Roman" panose="02020603050405020304" pitchFamily="18" charset="0"/>
                <a:ea typeface="+mj-ea"/>
                <a:cs typeface="Times New Roman" panose="02020603050405020304" pitchFamily="18" charset="0"/>
              </a:rPr>
            </a:br>
            <a:r>
              <a:rPr lang="ru-RU" altLang="ru-RU" sz="2400" b="1" dirty="0">
                <a:solidFill>
                  <a:schemeClr val="tx2">
                    <a:lumMod val="60000"/>
                    <a:lumOff val="40000"/>
                  </a:schemeClr>
                </a:solidFill>
                <a:latin typeface="Times New Roman" panose="02020603050405020304" pitchFamily="18" charset="0"/>
                <a:ea typeface="+mj-ea"/>
                <a:cs typeface="Times New Roman" panose="02020603050405020304" pitchFamily="18" charset="0"/>
              </a:rPr>
              <a:t>по муниципальным программам в 2022 - 2024 годах </a:t>
            </a:r>
          </a:p>
        </p:txBody>
      </p:sp>
      <p:graphicFrame>
        <p:nvGraphicFramePr>
          <p:cNvPr id="22533" name="Диаграмма 13"/>
          <p:cNvGraphicFramePr>
            <a:graphicFrameLocks/>
          </p:cNvGraphicFramePr>
          <p:nvPr/>
        </p:nvGraphicFramePr>
        <p:xfrm>
          <a:off x="4089400" y="930275"/>
          <a:ext cx="4997450" cy="1779588"/>
        </p:xfrm>
        <a:graphic>
          <a:graphicData uri="http://schemas.openxmlformats.org/presentationml/2006/ole">
            <mc:AlternateContent xmlns:mc="http://schemas.openxmlformats.org/markup-compatibility/2006">
              <mc:Choice xmlns:v="urn:schemas-microsoft-com:vml" Requires="v">
                <p:oleObj spid="_x0000_s22585" r:id="rId5" imgW="4999153" imgH="1774090" progId="Excel.Chart.8">
                  <p:embed/>
                </p:oleObj>
              </mc:Choice>
              <mc:Fallback>
                <p:oleObj r:id="rId5" imgW="4999153" imgH="1774090" progId="Excel.Chart.8">
                  <p:embed/>
                  <p:pic>
                    <p:nvPicPr>
                      <p:cNvPr id="0" name="Диаграмма 1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89400" y="930275"/>
                        <a:ext cx="4997450" cy="177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534" name="Диаграмма 14"/>
          <p:cNvGraphicFramePr>
            <a:graphicFrameLocks/>
          </p:cNvGraphicFramePr>
          <p:nvPr/>
        </p:nvGraphicFramePr>
        <p:xfrm>
          <a:off x="3873500" y="2801938"/>
          <a:ext cx="5141913" cy="1685925"/>
        </p:xfrm>
        <a:graphic>
          <a:graphicData uri="http://schemas.openxmlformats.org/presentationml/2006/ole">
            <mc:AlternateContent xmlns:mc="http://schemas.openxmlformats.org/markup-compatibility/2006">
              <mc:Choice xmlns:v="urn:schemas-microsoft-com:vml" Requires="v">
                <p:oleObj spid="_x0000_s22586" r:id="rId7" imgW="5145470" imgH="1682642" progId="Excel.Chart.8">
                  <p:embed/>
                </p:oleObj>
              </mc:Choice>
              <mc:Fallback>
                <p:oleObj r:id="rId7" imgW="5145470" imgH="1682642" progId="Excel.Chart.8">
                  <p:embed/>
                  <p:pic>
                    <p:nvPicPr>
                      <p:cNvPr id="0" name="Диаграмма 14"/>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73500" y="2801938"/>
                        <a:ext cx="5141913"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535" name="Диаграмма 15"/>
          <p:cNvGraphicFramePr>
            <a:graphicFrameLocks/>
          </p:cNvGraphicFramePr>
          <p:nvPr/>
        </p:nvGraphicFramePr>
        <p:xfrm>
          <a:off x="3944938" y="4673600"/>
          <a:ext cx="5070475" cy="1614488"/>
        </p:xfrm>
        <a:graphic>
          <a:graphicData uri="http://schemas.openxmlformats.org/presentationml/2006/ole">
            <mc:AlternateContent xmlns:mc="http://schemas.openxmlformats.org/markup-compatibility/2006">
              <mc:Choice xmlns:v="urn:schemas-microsoft-com:vml" Requires="v">
                <p:oleObj spid="_x0000_s22587" r:id="rId9" imgW="5072312" imgH="1615580" progId="Excel.Chart.8">
                  <p:embed/>
                </p:oleObj>
              </mc:Choice>
              <mc:Fallback>
                <p:oleObj r:id="rId9" imgW="5072312" imgH="1615580" progId="Excel.Chart.8">
                  <p:embed/>
                  <p:pic>
                    <p:nvPicPr>
                      <p:cNvPr id="0" name="Диаграмма 15"/>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44938" y="4673600"/>
                        <a:ext cx="5070475"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Таблица 8"/>
          <p:cNvGraphicFramePr>
            <a:graphicFrameLocks noGrp="1"/>
          </p:cNvGraphicFramePr>
          <p:nvPr/>
        </p:nvGraphicFramePr>
        <p:xfrm>
          <a:off x="323850" y="1196975"/>
          <a:ext cx="3816350" cy="1295400"/>
        </p:xfrm>
        <a:graphic>
          <a:graphicData uri="http://schemas.openxmlformats.org/drawingml/2006/table">
            <a:tbl>
              <a:tblPr/>
              <a:tblGrid>
                <a:gridCol w="2529089">
                  <a:extLst>
                    <a:ext uri="{9D8B030D-6E8A-4147-A177-3AD203B41FA5}">
                      <a16:colId xmlns:a16="http://schemas.microsoft.com/office/drawing/2014/main" val="20000"/>
                    </a:ext>
                  </a:extLst>
                </a:gridCol>
                <a:gridCol w="1287261">
                  <a:extLst>
                    <a:ext uri="{9D8B030D-6E8A-4147-A177-3AD203B41FA5}">
                      <a16:colId xmlns:a16="http://schemas.microsoft.com/office/drawing/2014/main" val="20001"/>
                    </a:ext>
                  </a:extLst>
                </a:gridCol>
              </a:tblGrid>
              <a:tr h="431800">
                <a:tc>
                  <a:txBody>
                    <a:bodyPr/>
                    <a:lstStyle/>
                    <a:p>
                      <a:pPr algn="ctr" fontAlgn="t"/>
                      <a:r>
                        <a:rPr lang="ru-RU" sz="1400" b="1" i="1" u="none" strike="noStrike" dirty="0">
                          <a:effectLst/>
                          <a:latin typeface="Times New Roman" panose="02020603050405020304" pitchFamily="18" charset="0"/>
                          <a:cs typeface="Times New Roman" panose="02020603050405020304" pitchFamily="18" charset="0"/>
                        </a:rPr>
                        <a:t>Наименование</a:t>
                      </a:r>
                    </a:p>
                  </a:txBody>
                  <a:tcPr marL="9525" marR="9525" marT="95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400" b="1" i="1" u="none" strike="noStrike" dirty="0">
                          <a:effectLst/>
                          <a:latin typeface="Times New Roman" panose="02020603050405020304" pitchFamily="18" charset="0"/>
                          <a:cs typeface="Times New Roman" panose="02020603050405020304" pitchFamily="18" charset="0"/>
                        </a:rPr>
                        <a:t>2022 год</a:t>
                      </a:r>
                    </a:p>
                  </a:txBody>
                  <a:tcPr marL="9525" marR="9525" marT="95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31800">
                <a:tc>
                  <a:txBody>
                    <a:bodyPr/>
                    <a:lstStyle/>
                    <a:p>
                      <a:pPr algn="l" fontAlgn="t"/>
                      <a:r>
                        <a:rPr lang="ru-RU" sz="1400" b="0" i="1" u="none" strike="noStrike" dirty="0">
                          <a:effectLst/>
                          <a:latin typeface="Times New Roman" panose="02020603050405020304" pitchFamily="18" charset="0"/>
                          <a:cs typeface="Times New Roman" panose="02020603050405020304" pitchFamily="18" charset="0"/>
                        </a:rPr>
                        <a:t>Муниципальная программа</a:t>
                      </a:r>
                    </a:p>
                  </a:txBody>
                  <a:tcPr marL="9525" marR="9525" marT="95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ru-RU" sz="1400" b="1" i="1" u="none" strike="noStrike" dirty="0">
                          <a:solidFill>
                            <a:srgbClr val="000000"/>
                          </a:solidFill>
                          <a:effectLst/>
                          <a:latin typeface="Times New Roman" panose="02020603050405020304" pitchFamily="18" charset="0"/>
                          <a:cs typeface="Times New Roman" panose="02020603050405020304" pitchFamily="18" charset="0"/>
                        </a:rPr>
                        <a:t>  818 930,51855</a:t>
                      </a: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10001"/>
                  </a:ext>
                </a:extLst>
              </a:tr>
              <a:tr h="431800">
                <a:tc>
                  <a:txBody>
                    <a:bodyPr/>
                    <a:lstStyle/>
                    <a:p>
                      <a:pPr algn="l" fontAlgn="t"/>
                      <a:r>
                        <a:rPr lang="ru-RU" sz="1400" b="0" i="1" u="none" strike="noStrike">
                          <a:effectLst/>
                          <a:latin typeface="Times New Roman" panose="02020603050405020304" pitchFamily="18" charset="0"/>
                          <a:cs typeface="Times New Roman" panose="02020603050405020304" pitchFamily="18" charset="0"/>
                        </a:rPr>
                        <a:t>Непрограммные расходы</a:t>
                      </a:r>
                    </a:p>
                  </a:txBody>
                  <a:tcPr marL="9525" marR="9525" marT="95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ctr"/>
                      <a:r>
                        <a:rPr lang="ru-RU" sz="1400" b="1" i="1" u="none" strike="noStrike" dirty="0">
                          <a:solidFill>
                            <a:srgbClr val="000000"/>
                          </a:solidFill>
                          <a:effectLst/>
                          <a:latin typeface="Times New Roman" panose="02020603050405020304" pitchFamily="18" charset="0"/>
                          <a:cs typeface="Times New Roman" panose="02020603050405020304" pitchFamily="18" charset="0"/>
                        </a:rPr>
                        <a:t>  1 850,85000</a:t>
                      </a:r>
                    </a:p>
                  </a:txBody>
                  <a:tcPr marL="9525" marR="9525" marT="9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2"/>
                  </a:ext>
                </a:extLst>
              </a:tr>
            </a:tbl>
          </a:graphicData>
        </a:graphic>
      </p:graphicFrame>
      <p:graphicFrame>
        <p:nvGraphicFramePr>
          <p:cNvPr id="10" name="Таблица 9"/>
          <p:cNvGraphicFramePr>
            <a:graphicFrameLocks noGrp="1"/>
          </p:cNvGraphicFramePr>
          <p:nvPr/>
        </p:nvGraphicFramePr>
        <p:xfrm>
          <a:off x="323850" y="2997200"/>
          <a:ext cx="3816350" cy="1460500"/>
        </p:xfrm>
        <a:graphic>
          <a:graphicData uri="http://schemas.openxmlformats.org/drawingml/2006/table">
            <a:tbl>
              <a:tblPr/>
              <a:tblGrid>
                <a:gridCol w="2529089">
                  <a:extLst>
                    <a:ext uri="{9D8B030D-6E8A-4147-A177-3AD203B41FA5}">
                      <a16:colId xmlns:a16="http://schemas.microsoft.com/office/drawing/2014/main" val="20000"/>
                    </a:ext>
                  </a:extLst>
                </a:gridCol>
                <a:gridCol w="1287261">
                  <a:extLst>
                    <a:ext uri="{9D8B030D-6E8A-4147-A177-3AD203B41FA5}">
                      <a16:colId xmlns:a16="http://schemas.microsoft.com/office/drawing/2014/main" val="20001"/>
                    </a:ext>
                  </a:extLst>
                </a:gridCol>
              </a:tblGrid>
              <a:tr h="408256">
                <a:tc>
                  <a:txBody>
                    <a:bodyPr/>
                    <a:lstStyle/>
                    <a:p>
                      <a:pPr marL="0" algn="ctr" defTabSz="914400" rtl="0" eaLnBrk="1" fontAlgn="ctr" latinLnBrk="0" hangingPunct="1"/>
                      <a:r>
                        <a:rPr lang="ru-RU" sz="1400" b="1" i="1" u="none" strike="noStrike" kern="1200" dirty="0">
                          <a:solidFill>
                            <a:srgbClr val="000000"/>
                          </a:solidFill>
                          <a:effectLst/>
                          <a:latin typeface="Times New Roman" panose="02020603050405020304" pitchFamily="18" charset="0"/>
                          <a:ea typeface="+mn-ea"/>
                          <a:cs typeface="Times New Roman" panose="02020603050405020304" pitchFamily="18" charset="0"/>
                        </a:rPr>
                        <a:t>Наименование</a:t>
                      </a:r>
                    </a:p>
                  </a:txBody>
                  <a:tcPr marL="9525" marR="9525" marT="9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ru-RU" sz="1400" b="1" i="1" u="none" strike="noStrike" kern="1200" dirty="0">
                          <a:solidFill>
                            <a:srgbClr val="000000"/>
                          </a:solidFill>
                          <a:effectLst/>
                          <a:latin typeface="Times New Roman" panose="02020603050405020304" pitchFamily="18" charset="0"/>
                          <a:ea typeface="+mn-ea"/>
                          <a:cs typeface="Times New Roman" panose="02020603050405020304" pitchFamily="18" charset="0"/>
                        </a:rPr>
                        <a:t>2023 год </a:t>
                      </a:r>
                    </a:p>
                  </a:txBody>
                  <a:tcPr marL="9525" marR="9525" marT="9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11519">
                <a:tc>
                  <a:txBody>
                    <a:bodyPr/>
                    <a:lstStyle/>
                    <a:p>
                      <a:pPr marL="0" algn="l" defTabSz="914400" rtl="0" eaLnBrk="1" fontAlgn="ctr" latinLnBrk="0" hangingPunct="1"/>
                      <a:r>
                        <a:rPr lang="ru-RU" sz="1400" b="0" i="1" u="none" strike="noStrike" kern="1200" dirty="0">
                          <a:solidFill>
                            <a:srgbClr val="000000"/>
                          </a:solidFill>
                          <a:effectLst/>
                          <a:latin typeface="Times New Roman" panose="02020603050405020304" pitchFamily="18" charset="0"/>
                          <a:ea typeface="+mn-ea"/>
                          <a:cs typeface="Times New Roman" panose="02020603050405020304" pitchFamily="18" charset="0"/>
                        </a:rPr>
                        <a:t>Муниципальная программа</a:t>
                      </a:r>
                    </a:p>
                  </a:txBody>
                  <a:tcPr marL="9525" marR="9525" marT="9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marL="0" algn="r" defTabSz="914400" rtl="0" eaLnBrk="1" fontAlgn="ctr" latinLnBrk="0" hangingPunct="1"/>
                      <a:r>
                        <a:rPr lang="ru-RU" sz="1400" b="1" i="1" u="none" strike="noStrike" kern="1200" dirty="0">
                          <a:solidFill>
                            <a:srgbClr val="000000"/>
                          </a:solidFill>
                          <a:effectLst/>
                          <a:latin typeface="Times New Roman" panose="02020603050405020304" pitchFamily="18" charset="0"/>
                          <a:ea typeface="+mn-ea"/>
                          <a:cs typeface="Times New Roman" panose="02020603050405020304" pitchFamily="18" charset="0"/>
                        </a:rPr>
                        <a:t>  798 971,43340</a:t>
                      </a:r>
                    </a:p>
                  </a:txBody>
                  <a:tcPr marL="9525" marR="9525" marT="95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10001"/>
                  </a:ext>
                </a:extLst>
              </a:tr>
              <a:tr h="359887">
                <a:tc>
                  <a:txBody>
                    <a:bodyPr/>
                    <a:lstStyle/>
                    <a:p>
                      <a:pPr marL="0" algn="l" defTabSz="914400" rtl="0" eaLnBrk="1" fontAlgn="ctr" latinLnBrk="0" hangingPunct="1"/>
                      <a:r>
                        <a:rPr lang="ru-RU" sz="1400" b="0" i="1" u="none" strike="noStrike" kern="1200" dirty="0">
                          <a:solidFill>
                            <a:srgbClr val="000000"/>
                          </a:solidFill>
                          <a:effectLst/>
                          <a:latin typeface="Times New Roman" panose="02020603050405020304" pitchFamily="18" charset="0"/>
                          <a:ea typeface="+mn-ea"/>
                          <a:cs typeface="Times New Roman" panose="02020603050405020304" pitchFamily="18" charset="0"/>
                        </a:rPr>
                        <a:t>Непрограммные расходы</a:t>
                      </a:r>
                    </a:p>
                  </a:txBody>
                  <a:tcPr marL="9525" marR="9525" marT="9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3300"/>
                    </a:solidFill>
                  </a:tcPr>
                </a:tc>
                <a:tc>
                  <a:txBody>
                    <a:bodyPr/>
                    <a:lstStyle/>
                    <a:p>
                      <a:pPr marL="0" algn="r" defTabSz="914400" rtl="0" eaLnBrk="1" fontAlgn="ctr" latinLnBrk="0" hangingPunct="1"/>
                      <a:r>
                        <a:rPr lang="ru-RU" sz="1400" b="1" i="1" u="none" strike="noStrike" kern="1200" dirty="0">
                          <a:solidFill>
                            <a:srgbClr val="000000"/>
                          </a:solidFill>
                          <a:effectLst/>
                          <a:latin typeface="Times New Roman" panose="02020603050405020304" pitchFamily="18" charset="0"/>
                          <a:ea typeface="+mn-ea"/>
                          <a:cs typeface="Times New Roman" panose="02020603050405020304" pitchFamily="18" charset="0"/>
                        </a:rPr>
                        <a:t>  2 061,20000</a:t>
                      </a:r>
                    </a:p>
                  </a:txBody>
                  <a:tcPr marL="9525" marR="9525" marT="95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3300"/>
                    </a:solidFill>
                  </a:tcPr>
                </a:tc>
                <a:extLst>
                  <a:ext uri="{0D108BD9-81ED-4DB2-BD59-A6C34878D82A}">
                    <a16:rowId xmlns:a16="http://schemas.microsoft.com/office/drawing/2014/main" val="10002"/>
                  </a:ext>
                </a:extLst>
              </a:tr>
              <a:tr h="380838">
                <a:tc>
                  <a:txBody>
                    <a:bodyPr/>
                    <a:lstStyle/>
                    <a:p>
                      <a:pPr marL="0" algn="r" defTabSz="914400" rtl="0" eaLnBrk="1" fontAlgn="ctr" latinLnBrk="0" hangingPunct="1"/>
                      <a:r>
                        <a:rPr lang="ru-RU" sz="1400" b="0" i="1" u="none" strike="noStrike" kern="1200" dirty="0">
                          <a:solidFill>
                            <a:srgbClr val="000000"/>
                          </a:solidFill>
                          <a:effectLst/>
                          <a:latin typeface="Times New Roman" panose="02020603050405020304" pitchFamily="18" charset="0"/>
                          <a:ea typeface="+mn-ea"/>
                          <a:cs typeface="Times New Roman" panose="02020603050405020304" pitchFamily="18" charset="0"/>
                        </a:rPr>
                        <a:t>Условно утвержденные расходы</a:t>
                      </a:r>
                    </a:p>
                  </a:txBody>
                  <a:tcPr marL="9525" marR="9525" marT="9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marL="0" algn="r" defTabSz="914400" rtl="0" eaLnBrk="1" fontAlgn="ctr" latinLnBrk="0" hangingPunct="1"/>
                      <a:r>
                        <a:rPr lang="ru-RU" sz="1400" b="1" i="1" u="none" strike="noStrike" kern="1200" dirty="0">
                          <a:solidFill>
                            <a:srgbClr val="000000"/>
                          </a:solidFill>
                          <a:effectLst/>
                          <a:latin typeface="Times New Roman" panose="02020603050405020304" pitchFamily="18" charset="0"/>
                          <a:ea typeface="+mn-ea"/>
                          <a:cs typeface="Times New Roman" panose="02020603050405020304" pitchFamily="18" charset="0"/>
                        </a:rPr>
                        <a:t>  7 619,86900</a:t>
                      </a:r>
                    </a:p>
                  </a:txBody>
                  <a:tcPr marL="9525" marR="9525" marT="95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3"/>
                  </a:ext>
                </a:extLst>
              </a:tr>
            </a:tbl>
          </a:graphicData>
        </a:graphic>
      </p:graphicFrame>
      <p:graphicFrame>
        <p:nvGraphicFramePr>
          <p:cNvPr id="11" name="Таблица 10"/>
          <p:cNvGraphicFramePr>
            <a:graphicFrameLocks noGrp="1"/>
          </p:cNvGraphicFramePr>
          <p:nvPr/>
        </p:nvGraphicFramePr>
        <p:xfrm>
          <a:off x="323850" y="4941888"/>
          <a:ext cx="3816350" cy="1460500"/>
        </p:xfrm>
        <a:graphic>
          <a:graphicData uri="http://schemas.openxmlformats.org/drawingml/2006/table">
            <a:tbl>
              <a:tblPr/>
              <a:tblGrid>
                <a:gridCol w="2529090">
                  <a:extLst>
                    <a:ext uri="{9D8B030D-6E8A-4147-A177-3AD203B41FA5}">
                      <a16:colId xmlns:a16="http://schemas.microsoft.com/office/drawing/2014/main" val="20000"/>
                    </a:ext>
                  </a:extLst>
                </a:gridCol>
                <a:gridCol w="1287260">
                  <a:extLst>
                    <a:ext uri="{9D8B030D-6E8A-4147-A177-3AD203B41FA5}">
                      <a16:colId xmlns:a16="http://schemas.microsoft.com/office/drawing/2014/main" val="20001"/>
                    </a:ext>
                  </a:extLst>
                </a:gridCol>
              </a:tblGrid>
              <a:tr h="336278">
                <a:tc>
                  <a:txBody>
                    <a:bodyPr/>
                    <a:lstStyle/>
                    <a:p>
                      <a:pPr marL="0" algn="ctr" defTabSz="914400" rtl="0" eaLnBrk="1" fontAlgn="ctr" latinLnBrk="0" hangingPunct="1"/>
                      <a:r>
                        <a:rPr lang="ru-RU" sz="1400" b="1" i="1" u="none" strike="noStrike" kern="1200" dirty="0">
                          <a:solidFill>
                            <a:srgbClr val="000000"/>
                          </a:solidFill>
                          <a:effectLst/>
                          <a:latin typeface="Times New Roman" panose="02020603050405020304" pitchFamily="18" charset="0"/>
                          <a:ea typeface="+mn-ea"/>
                          <a:cs typeface="Times New Roman" panose="02020603050405020304" pitchFamily="18" charset="0"/>
                        </a:rPr>
                        <a:t>Наименование</a:t>
                      </a:r>
                    </a:p>
                  </a:txBody>
                  <a:tcPr marL="9525" marR="9525" marT="9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ru-RU" sz="1400" b="1" i="1" u="none" strike="noStrike" kern="1200">
                          <a:solidFill>
                            <a:srgbClr val="000000"/>
                          </a:solidFill>
                          <a:effectLst/>
                          <a:latin typeface="Times New Roman" panose="02020603050405020304" pitchFamily="18" charset="0"/>
                          <a:ea typeface="+mn-ea"/>
                          <a:cs typeface="Times New Roman" panose="02020603050405020304" pitchFamily="18" charset="0"/>
                        </a:rPr>
                        <a:t>2024 год</a:t>
                      </a:r>
                    </a:p>
                  </a:txBody>
                  <a:tcPr marL="9525" marR="9525" marT="9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3496">
                <a:tc>
                  <a:txBody>
                    <a:bodyPr/>
                    <a:lstStyle/>
                    <a:p>
                      <a:pPr marL="0" algn="l" defTabSz="914400" rtl="0" eaLnBrk="1" fontAlgn="ctr" latinLnBrk="0" hangingPunct="1"/>
                      <a:r>
                        <a:rPr lang="ru-RU" sz="1400" b="0" i="1" u="none" strike="noStrike" kern="1200" dirty="0">
                          <a:solidFill>
                            <a:srgbClr val="000000"/>
                          </a:solidFill>
                          <a:effectLst/>
                          <a:latin typeface="Times New Roman" panose="02020603050405020304" pitchFamily="18" charset="0"/>
                          <a:ea typeface="+mn-ea"/>
                          <a:cs typeface="Times New Roman" panose="02020603050405020304" pitchFamily="18" charset="0"/>
                        </a:rPr>
                        <a:t>Муниципальная программа</a:t>
                      </a:r>
                    </a:p>
                  </a:txBody>
                  <a:tcPr marL="9525" marR="9525" marT="9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marL="0" algn="r" defTabSz="914400" rtl="0" eaLnBrk="1" fontAlgn="ctr" latinLnBrk="0" hangingPunct="1"/>
                      <a:r>
                        <a:rPr lang="ru-RU" sz="1400" b="1" i="1" u="none" strike="noStrike" kern="1200">
                          <a:solidFill>
                            <a:srgbClr val="000000"/>
                          </a:solidFill>
                          <a:effectLst/>
                          <a:latin typeface="Times New Roman" panose="02020603050405020304" pitchFamily="18" charset="0"/>
                          <a:ea typeface="+mn-ea"/>
                          <a:cs typeface="Times New Roman" panose="02020603050405020304" pitchFamily="18" charset="0"/>
                        </a:rPr>
                        <a:t>  790 996,63437</a:t>
                      </a:r>
                    </a:p>
                  </a:txBody>
                  <a:tcPr marL="9525" marR="9525" marT="95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val="10001"/>
                  </a:ext>
                </a:extLst>
              </a:tr>
              <a:tr h="359887">
                <a:tc>
                  <a:txBody>
                    <a:bodyPr/>
                    <a:lstStyle/>
                    <a:p>
                      <a:pPr marL="0" algn="l" defTabSz="914400" rtl="0" eaLnBrk="1" fontAlgn="ctr" latinLnBrk="0" hangingPunct="1"/>
                      <a:r>
                        <a:rPr lang="ru-RU" sz="1400" b="0" i="1" u="none" strike="noStrike" kern="1200" dirty="0">
                          <a:solidFill>
                            <a:srgbClr val="000000"/>
                          </a:solidFill>
                          <a:effectLst/>
                          <a:latin typeface="Times New Roman" panose="02020603050405020304" pitchFamily="18" charset="0"/>
                          <a:ea typeface="+mn-ea"/>
                          <a:cs typeface="Times New Roman" panose="02020603050405020304" pitchFamily="18" charset="0"/>
                        </a:rPr>
                        <a:t>Непрограммные расходы</a:t>
                      </a:r>
                    </a:p>
                  </a:txBody>
                  <a:tcPr marL="9525" marR="9525" marT="9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marL="0" algn="r" defTabSz="914400" rtl="0" eaLnBrk="1" fontAlgn="ctr" latinLnBrk="0" hangingPunct="1"/>
                      <a:r>
                        <a:rPr lang="ru-RU" sz="1400" b="1" i="1" u="none" strike="noStrike" kern="1200" dirty="0">
                          <a:solidFill>
                            <a:srgbClr val="000000"/>
                          </a:solidFill>
                          <a:effectLst/>
                          <a:latin typeface="Times New Roman" panose="02020603050405020304" pitchFamily="18" charset="0"/>
                          <a:ea typeface="+mn-ea"/>
                          <a:cs typeface="Times New Roman" panose="02020603050405020304" pitchFamily="18" charset="0"/>
                        </a:rPr>
                        <a:t>  1 929,90000</a:t>
                      </a:r>
                    </a:p>
                  </a:txBody>
                  <a:tcPr marL="9525" marR="9525" marT="95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2"/>
                  </a:ext>
                </a:extLst>
              </a:tr>
              <a:tr h="380838">
                <a:tc>
                  <a:txBody>
                    <a:bodyPr/>
                    <a:lstStyle/>
                    <a:p>
                      <a:pPr marL="0" algn="r" defTabSz="914400" rtl="0" eaLnBrk="1" fontAlgn="ctr" latinLnBrk="0" hangingPunct="1"/>
                      <a:r>
                        <a:rPr lang="ru-RU" sz="1400" b="0" i="1" u="none" strike="noStrike" kern="1200" dirty="0">
                          <a:solidFill>
                            <a:srgbClr val="000000"/>
                          </a:solidFill>
                          <a:effectLst/>
                          <a:latin typeface="Times New Roman" panose="02020603050405020304" pitchFamily="18" charset="0"/>
                          <a:ea typeface="+mn-ea"/>
                          <a:cs typeface="Times New Roman" panose="02020603050405020304" pitchFamily="18" charset="0"/>
                        </a:rPr>
                        <a:t>Условно утвержденные расходы</a:t>
                      </a:r>
                    </a:p>
                  </a:txBody>
                  <a:tcPr marL="9525" marR="9525" marT="952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marL="0" algn="r" defTabSz="914400" rtl="0" eaLnBrk="1" fontAlgn="ctr" latinLnBrk="0" hangingPunct="1"/>
                      <a:r>
                        <a:rPr lang="ru-RU" sz="1400" b="1" i="1" u="none" strike="noStrike" kern="1200" dirty="0">
                          <a:solidFill>
                            <a:srgbClr val="000000"/>
                          </a:solidFill>
                          <a:effectLst/>
                          <a:latin typeface="Times New Roman" panose="02020603050405020304" pitchFamily="18" charset="0"/>
                          <a:ea typeface="+mn-ea"/>
                          <a:cs typeface="Times New Roman" panose="02020603050405020304" pitchFamily="18" charset="0"/>
                        </a:rPr>
                        <a:t>  14 368,63800</a:t>
                      </a:r>
                    </a:p>
                  </a:txBody>
                  <a:tcPr marL="9525" marR="9525" marT="95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3"/>
                  </a:ext>
                </a:extLst>
              </a:tr>
            </a:tbl>
          </a:graphicData>
        </a:graphic>
      </p:graphicFrame>
      <p:sp>
        <p:nvSpPr>
          <p:cNvPr id="21" name="TextBox 20"/>
          <p:cNvSpPr txBox="1"/>
          <p:nvPr/>
        </p:nvSpPr>
        <p:spPr>
          <a:xfrm>
            <a:off x="8101013" y="1454150"/>
            <a:ext cx="830262" cy="246063"/>
          </a:xfrm>
          <a:prstGeom prst="rect">
            <a:avLst/>
          </a:prstGeom>
          <a:noFill/>
        </p:spPr>
        <p:txBody>
          <a:bodyPr wrap="none">
            <a:spAutoFit/>
          </a:bodyPr>
          <a:lstStyle/>
          <a:p>
            <a:pPr>
              <a:defRPr/>
            </a:pPr>
            <a:r>
              <a:rPr lang="ru-RU" sz="1000" b="1" dirty="0">
                <a:solidFill>
                  <a:srgbClr val="0070C0"/>
                </a:solidFill>
                <a:latin typeface="+mn-lt"/>
                <a:cs typeface="Times New Roman" panose="02020603050405020304" pitchFamily="18" charset="0"/>
              </a:rPr>
              <a:t>тыс. рублях</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7"/>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23363" cy="681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8754" name="Rectangle 2"/>
          <p:cNvSpPr>
            <a:spLocks noGrp="1" noChangeArrowheads="1"/>
          </p:cNvSpPr>
          <p:nvPr>
            <p:ph type="title"/>
          </p:nvPr>
        </p:nvSpPr>
        <p:spPr>
          <a:xfrm>
            <a:off x="122238" y="122238"/>
            <a:ext cx="9001125" cy="1009650"/>
          </a:xfrm>
          <a:solidFill>
            <a:schemeClr val="bg1"/>
          </a:solidFill>
        </p:spPr>
        <p:txBody>
          <a:bodyPr rtlCol="0">
            <a:noAutofit/>
          </a:bodyPr>
          <a:lstStyle/>
          <a:p>
            <a:pPr eaLnBrk="1" hangingPunct="1">
              <a:defRPr/>
            </a:pPr>
            <a:r>
              <a:rPr lang="ru-RU" altLang="ru-RU" sz="2400" b="1" dirty="0">
                <a:solidFill>
                  <a:schemeClr val="tx2">
                    <a:lumMod val="60000"/>
                    <a:lumOff val="40000"/>
                  </a:schemeClr>
                </a:solidFill>
                <a:latin typeface="Times New Roman" panose="02020603050405020304" pitchFamily="18" charset="0"/>
                <a:cs typeface="Times New Roman" panose="02020603050405020304" pitchFamily="18" charset="0"/>
              </a:rPr>
              <a:t>Распределение бюджетных ассигнований на реализацию муниципальных программ  Тигильского муниципального района  на 2022 год и на плановый период  2023-2024 годов</a:t>
            </a:r>
          </a:p>
        </p:txBody>
      </p:sp>
      <p:graphicFrame>
        <p:nvGraphicFramePr>
          <p:cNvPr id="2" name="Таблица 1"/>
          <p:cNvGraphicFramePr>
            <a:graphicFrameLocks noGrp="1"/>
          </p:cNvGraphicFramePr>
          <p:nvPr/>
        </p:nvGraphicFramePr>
        <p:xfrm>
          <a:off x="282575" y="1412875"/>
          <a:ext cx="8642350" cy="5238750"/>
        </p:xfrm>
        <a:graphic>
          <a:graphicData uri="http://schemas.openxmlformats.org/drawingml/2006/table">
            <a:tbl>
              <a:tblPr/>
              <a:tblGrid>
                <a:gridCol w="406381">
                  <a:extLst>
                    <a:ext uri="{9D8B030D-6E8A-4147-A177-3AD203B41FA5}">
                      <a16:colId xmlns:a16="http://schemas.microsoft.com/office/drawing/2014/main" val="20000"/>
                    </a:ext>
                  </a:extLst>
                </a:gridCol>
                <a:gridCol w="4334724">
                  <a:extLst>
                    <a:ext uri="{9D8B030D-6E8A-4147-A177-3AD203B41FA5}">
                      <a16:colId xmlns:a16="http://schemas.microsoft.com/office/drawing/2014/main" val="20001"/>
                    </a:ext>
                  </a:extLst>
                </a:gridCol>
                <a:gridCol w="1300415">
                  <a:extLst>
                    <a:ext uri="{9D8B030D-6E8A-4147-A177-3AD203B41FA5}">
                      <a16:colId xmlns:a16="http://schemas.microsoft.com/office/drawing/2014/main" val="20002"/>
                    </a:ext>
                  </a:extLst>
                </a:gridCol>
                <a:gridCol w="1300415">
                  <a:extLst>
                    <a:ext uri="{9D8B030D-6E8A-4147-A177-3AD203B41FA5}">
                      <a16:colId xmlns:a16="http://schemas.microsoft.com/office/drawing/2014/main" val="20003"/>
                    </a:ext>
                  </a:extLst>
                </a:gridCol>
                <a:gridCol w="1300415">
                  <a:extLst>
                    <a:ext uri="{9D8B030D-6E8A-4147-A177-3AD203B41FA5}">
                      <a16:colId xmlns:a16="http://schemas.microsoft.com/office/drawing/2014/main" val="20004"/>
                    </a:ext>
                  </a:extLst>
                </a:gridCol>
              </a:tblGrid>
              <a:tr h="623562">
                <a:tc>
                  <a:txBody>
                    <a:bodyPr/>
                    <a:lstStyle/>
                    <a:p>
                      <a:pPr algn="ctr" fontAlgn="ctr"/>
                      <a:r>
                        <a:rPr lang="ru-RU" sz="1000" b="1" i="1" u="none" strike="noStrike" dirty="0">
                          <a:solidFill>
                            <a:srgbClr val="000000"/>
                          </a:solidFill>
                          <a:effectLst/>
                          <a:latin typeface="Times New Roman"/>
                        </a:rPr>
                        <a:t>МП</a:t>
                      </a:r>
                    </a:p>
                  </a:txBody>
                  <a:tcPr marL="9126" marR="9126" marT="91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ru-RU" sz="1200" b="1" i="1" u="none" strike="noStrike" dirty="0">
                          <a:solidFill>
                            <a:srgbClr val="000000"/>
                          </a:solidFill>
                          <a:effectLst/>
                          <a:latin typeface="Times New Roman"/>
                        </a:rPr>
                        <a:t>Наименование муниципальной программы/подпрограммы</a:t>
                      </a:r>
                    </a:p>
                  </a:txBody>
                  <a:tcPr marL="9126" marR="9126" marT="91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ru-RU" sz="1200" b="1" i="1" u="none" strike="noStrike" dirty="0">
                          <a:solidFill>
                            <a:srgbClr val="000000"/>
                          </a:solidFill>
                          <a:effectLst/>
                          <a:latin typeface="Times New Roman"/>
                        </a:rPr>
                        <a:t>Годовой объем ассигнований на 2022 год</a:t>
                      </a:r>
                    </a:p>
                  </a:txBody>
                  <a:tcPr marL="9126" marR="9126" marT="91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ru-RU" sz="1200" b="1" i="1" u="none" strike="noStrike" dirty="0">
                          <a:solidFill>
                            <a:srgbClr val="000000"/>
                          </a:solidFill>
                          <a:effectLst/>
                          <a:latin typeface="Times New Roman"/>
                        </a:rPr>
                        <a:t>Годовой объем ассигнований на 2023 год</a:t>
                      </a:r>
                    </a:p>
                  </a:txBody>
                  <a:tcPr marL="9126" marR="9126" marT="91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ru-RU" sz="1200" b="1" i="1" u="none" strike="noStrike" dirty="0">
                          <a:solidFill>
                            <a:srgbClr val="000000"/>
                          </a:solidFill>
                          <a:effectLst/>
                          <a:latin typeface="Times New Roman"/>
                        </a:rPr>
                        <a:t>Годовой объем ассигнований на 2024 год</a:t>
                      </a:r>
                    </a:p>
                  </a:txBody>
                  <a:tcPr marL="9126" marR="9126" marT="91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0"/>
                  </a:ext>
                </a:extLst>
              </a:tr>
              <a:tr h="187085">
                <a:tc>
                  <a:txBody>
                    <a:bodyPr/>
                    <a:lstStyle/>
                    <a:p>
                      <a:pPr algn="ctr" fontAlgn="ctr"/>
                      <a:r>
                        <a:rPr lang="ru-RU" sz="1000" b="0" i="0" u="none" strike="noStrike" dirty="0">
                          <a:solidFill>
                            <a:srgbClr val="000000"/>
                          </a:solidFill>
                          <a:effectLst/>
                          <a:latin typeface="Times New Roman"/>
                        </a:rPr>
                        <a:t>1</a:t>
                      </a:r>
                    </a:p>
                  </a:txBody>
                  <a:tcPr marL="9126" marR="9126" marT="91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ru-RU" sz="1000" b="0" i="0" u="none" strike="noStrike" dirty="0">
                          <a:solidFill>
                            <a:srgbClr val="000000"/>
                          </a:solidFill>
                          <a:effectLst/>
                          <a:latin typeface="Times New Roman"/>
                        </a:rPr>
                        <a:t>2</a:t>
                      </a:r>
                    </a:p>
                  </a:txBody>
                  <a:tcPr marL="9126" marR="9126" marT="91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ru-RU" sz="1000" b="0" i="0" u="none" strike="noStrike" dirty="0">
                          <a:solidFill>
                            <a:srgbClr val="000000"/>
                          </a:solidFill>
                          <a:effectLst/>
                          <a:latin typeface="Times New Roman"/>
                        </a:rPr>
                        <a:t>3</a:t>
                      </a:r>
                    </a:p>
                  </a:txBody>
                  <a:tcPr marL="9126" marR="9126" marT="91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ru-RU" sz="1000" b="0" i="0" u="none" strike="noStrike">
                          <a:solidFill>
                            <a:srgbClr val="000000"/>
                          </a:solidFill>
                          <a:effectLst/>
                          <a:latin typeface="Times New Roman"/>
                        </a:rPr>
                        <a:t>4</a:t>
                      </a:r>
                    </a:p>
                  </a:txBody>
                  <a:tcPr marL="9126" marR="9126" marT="91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ru-RU" sz="1000" b="0" i="0" u="none" strike="noStrike">
                          <a:solidFill>
                            <a:srgbClr val="000000"/>
                          </a:solidFill>
                          <a:effectLst/>
                          <a:latin typeface="Times New Roman"/>
                        </a:rPr>
                        <a:t>5</a:t>
                      </a:r>
                    </a:p>
                  </a:txBody>
                  <a:tcPr marL="9126" marR="9126" marT="91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1"/>
                  </a:ext>
                </a:extLst>
              </a:tr>
              <a:tr h="574654">
                <a:tc>
                  <a:txBody>
                    <a:bodyPr/>
                    <a:lstStyle/>
                    <a:p>
                      <a:pPr algn="ctr" fontAlgn="ctr"/>
                      <a:r>
                        <a:rPr lang="ru-RU" sz="1200" b="0" i="0" u="none" strike="noStrike" dirty="0">
                          <a:solidFill>
                            <a:srgbClr val="000000"/>
                          </a:solidFill>
                          <a:effectLst/>
                          <a:latin typeface="Times New Roman"/>
                        </a:rPr>
                        <a:t>01</a:t>
                      </a:r>
                    </a:p>
                  </a:txBody>
                  <a:tcPr marL="9126" marR="9126" marT="91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l" fontAlgn="ctr"/>
                      <a:r>
                        <a:rPr lang="ru-RU" sz="1400" b="0" i="0" u="none" strike="noStrike" dirty="0">
                          <a:solidFill>
                            <a:srgbClr val="000000"/>
                          </a:solidFill>
                          <a:effectLst/>
                          <a:latin typeface="Times New Roman"/>
                        </a:rPr>
                        <a:t>Муниципальная программа "Развитие образования в Тигильском муниципальном районе"</a:t>
                      </a:r>
                    </a:p>
                  </a:txBody>
                  <a:tcPr marL="9126" marR="9126" marT="91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r" fontAlgn="ctr"/>
                      <a:r>
                        <a:rPr lang="ru-RU" sz="1400" b="0" i="0" u="none" strike="noStrike" dirty="0">
                          <a:solidFill>
                            <a:srgbClr val="000000"/>
                          </a:solidFill>
                          <a:effectLst/>
                          <a:latin typeface="Times New Roman"/>
                        </a:rPr>
                        <a:t>  531 439,02990</a:t>
                      </a:r>
                    </a:p>
                  </a:txBody>
                  <a:tcPr marL="9126" marR="9126" marT="91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r" fontAlgn="ctr"/>
                      <a:r>
                        <a:rPr lang="ru-RU" sz="1400" b="0" i="0" u="none" strike="noStrike" dirty="0">
                          <a:solidFill>
                            <a:srgbClr val="000000"/>
                          </a:solidFill>
                          <a:effectLst/>
                          <a:latin typeface="Times New Roman"/>
                        </a:rPr>
                        <a:t>  540 742,97762</a:t>
                      </a:r>
                    </a:p>
                  </a:txBody>
                  <a:tcPr marL="9126" marR="9126" marT="91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r" fontAlgn="ctr"/>
                      <a:r>
                        <a:rPr lang="ru-RU" sz="1400" b="0" i="0" u="none" strike="noStrike" dirty="0">
                          <a:solidFill>
                            <a:srgbClr val="000000"/>
                          </a:solidFill>
                          <a:effectLst/>
                          <a:latin typeface="Times New Roman"/>
                        </a:rPr>
                        <a:t>  511 529,14959</a:t>
                      </a:r>
                    </a:p>
                  </a:txBody>
                  <a:tcPr marL="9126" marR="9126" marT="91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2"/>
                  </a:ext>
                </a:extLst>
              </a:tr>
              <a:tr h="583285">
                <a:tc>
                  <a:txBody>
                    <a:bodyPr/>
                    <a:lstStyle/>
                    <a:p>
                      <a:pPr algn="ctr" fontAlgn="ctr"/>
                      <a:r>
                        <a:rPr lang="ru-RU" sz="1200" b="0" i="0" u="none" strike="noStrike" dirty="0">
                          <a:solidFill>
                            <a:srgbClr val="000000"/>
                          </a:solidFill>
                          <a:effectLst/>
                          <a:latin typeface="Times New Roman"/>
                        </a:rPr>
                        <a:t>02</a:t>
                      </a:r>
                    </a:p>
                  </a:txBody>
                  <a:tcPr marL="9126" marR="9126" marT="91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l" fontAlgn="ctr"/>
                      <a:r>
                        <a:rPr lang="ru-RU" sz="1400" b="0" i="0" u="none" strike="noStrike" dirty="0">
                          <a:solidFill>
                            <a:srgbClr val="000000"/>
                          </a:solidFill>
                          <a:effectLst/>
                          <a:latin typeface="Times New Roman"/>
                        </a:rPr>
                        <a:t>Муниципальная программа "Развитие культуры в Тигильском муниципальном районе"</a:t>
                      </a:r>
                    </a:p>
                  </a:txBody>
                  <a:tcPr marL="9126" marR="9126" marT="91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r" fontAlgn="ctr"/>
                      <a:r>
                        <a:rPr lang="ru-RU" sz="1400" b="0" i="0" u="none" strike="noStrike" dirty="0">
                          <a:solidFill>
                            <a:srgbClr val="000000"/>
                          </a:solidFill>
                          <a:effectLst/>
                          <a:latin typeface="Times New Roman"/>
                        </a:rPr>
                        <a:t>  72 506,80261</a:t>
                      </a:r>
                    </a:p>
                  </a:txBody>
                  <a:tcPr marL="9126" marR="9126" marT="91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r" fontAlgn="ctr"/>
                      <a:r>
                        <a:rPr lang="ru-RU" sz="1400" b="0" i="0" u="none" strike="noStrike" dirty="0">
                          <a:solidFill>
                            <a:srgbClr val="000000"/>
                          </a:solidFill>
                          <a:effectLst/>
                          <a:latin typeface="Times New Roman"/>
                        </a:rPr>
                        <a:t>  68 276,73200</a:t>
                      </a:r>
                    </a:p>
                  </a:txBody>
                  <a:tcPr marL="9126" marR="9126" marT="91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r" fontAlgn="ctr"/>
                      <a:r>
                        <a:rPr lang="ru-RU" sz="1400" b="0" i="0" u="none" strike="noStrike" dirty="0">
                          <a:solidFill>
                            <a:srgbClr val="000000"/>
                          </a:solidFill>
                          <a:effectLst/>
                          <a:latin typeface="Times New Roman"/>
                        </a:rPr>
                        <a:t>  68 732,57200</a:t>
                      </a:r>
                    </a:p>
                  </a:txBody>
                  <a:tcPr marL="9126" marR="9126" marT="91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3"/>
                  </a:ext>
                </a:extLst>
              </a:tr>
              <a:tr h="665837">
                <a:tc>
                  <a:txBody>
                    <a:bodyPr/>
                    <a:lstStyle/>
                    <a:p>
                      <a:pPr algn="ctr" fontAlgn="ctr"/>
                      <a:r>
                        <a:rPr lang="ru-RU" sz="1200" b="0" i="0" u="none" strike="noStrike" dirty="0">
                          <a:solidFill>
                            <a:srgbClr val="000000"/>
                          </a:solidFill>
                          <a:effectLst/>
                          <a:latin typeface="Times New Roman"/>
                        </a:rPr>
                        <a:t>03</a:t>
                      </a:r>
                    </a:p>
                  </a:txBody>
                  <a:tcPr marL="9126" marR="9126" marT="91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l" fontAlgn="ctr"/>
                      <a:r>
                        <a:rPr lang="ru-RU" sz="1400" b="0" i="0" u="none" strike="noStrike">
                          <a:solidFill>
                            <a:srgbClr val="000000"/>
                          </a:solidFill>
                          <a:effectLst/>
                          <a:latin typeface="Times New Roman"/>
                        </a:rPr>
                        <a:t>Муниципальная программа "Развитие физической культуры и спорта в Тигильском муниципальном районе"</a:t>
                      </a:r>
                    </a:p>
                  </a:txBody>
                  <a:tcPr marL="9126" marR="9126" marT="91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r" fontAlgn="ctr"/>
                      <a:r>
                        <a:rPr lang="ru-RU" sz="1400" b="0" i="0" u="none" strike="noStrike">
                          <a:solidFill>
                            <a:srgbClr val="000000"/>
                          </a:solidFill>
                          <a:effectLst/>
                          <a:latin typeface="Times New Roman"/>
                        </a:rPr>
                        <a:t>   504,60578</a:t>
                      </a:r>
                    </a:p>
                  </a:txBody>
                  <a:tcPr marL="9126" marR="9126" marT="91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r" fontAlgn="ctr"/>
                      <a:r>
                        <a:rPr lang="ru-RU" sz="1400" b="0" i="0" u="none" strike="noStrike" dirty="0">
                          <a:solidFill>
                            <a:srgbClr val="000000"/>
                          </a:solidFill>
                          <a:effectLst/>
                          <a:latin typeface="Times New Roman"/>
                        </a:rPr>
                        <a:t>  1 704,60578</a:t>
                      </a:r>
                    </a:p>
                  </a:txBody>
                  <a:tcPr marL="9126" marR="9126" marT="91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r" fontAlgn="ctr"/>
                      <a:r>
                        <a:rPr lang="ru-RU" sz="1400" b="0" i="0" u="none" strike="noStrike" dirty="0">
                          <a:solidFill>
                            <a:srgbClr val="000000"/>
                          </a:solidFill>
                          <a:effectLst/>
                          <a:latin typeface="Times New Roman"/>
                        </a:rPr>
                        <a:t>  1 804,60578</a:t>
                      </a:r>
                    </a:p>
                  </a:txBody>
                  <a:tcPr marL="9126" marR="9126" marT="91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4"/>
                  </a:ext>
                </a:extLst>
              </a:tr>
              <a:tr h="862564">
                <a:tc>
                  <a:txBody>
                    <a:bodyPr/>
                    <a:lstStyle/>
                    <a:p>
                      <a:pPr algn="ctr" fontAlgn="ctr"/>
                      <a:r>
                        <a:rPr lang="ru-RU" sz="1200" b="0" i="0" u="none" strike="noStrike" dirty="0">
                          <a:solidFill>
                            <a:srgbClr val="000000"/>
                          </a:solidFill>
                          <a:effectLst/>
                          <a:latin typeface="Times New Roman"/>
                        </a:rPr>
                        <a:t>04</a:t>
                      </a:r>
                    </a:p>
                  </a:txBody>
                  <a:tcPr marL="9126" marR="9126" marT="91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l" fontAlgn="ctr"/>
                      <a:r>
                        <a:rPr lang="ru-RU" sz="1400" b="0" i="0" u="none" strike="noStrike" dirty="0">
                          <a:solidFill>
                            <a:srgbClr val="000000"/>
                          </a:solidFill>
                          <a:effectLst/>
                          <a:latin typeface="Times New Roman"/>
                        </a:rPr>
                        <a:t>Муниципальная программа "Обеспечение населения доступным и комфортным жильем, строительство объектов социальной сферы в Тигильском муниципальном районе"</a:t>
                      </a:r>
                    </a:p>
                  </a:txBody>
                  <a:tcPr marL="9126" marR="9126" marT="91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r" fontAlgn="ctr"/>
                      <a:r>
                        <a:rPr lang="ru-RU" sz="1400" b="0" i="0" u="none" strike="noStrike">
                          <a:solidFill>
                            <a:srgbClr val="000000"/>
                          </a:solidFill>
                          <a:effectLst/>
                          <a:latin typeface="Times New Roman"/>
                        </a:rPr>
                        <a:t>  5 663,02000</a:t>
                      </a:r>
                    </a:p>
                  </a:txBody>
                  <a:tcPr marL="9126" marR="9126" marT="91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r" fontAlgn="ctr"/>
                      <a:r>
                        <a:rPr lang="ru-RU" sz="1400" b="0" i="0" u="none" strike="noStrike">
                          <a:solidFill>
                            <a:srgbClr val="000000"/>
                          </a:solidFill>
                          <a:effectLst/>
                          <a:latin typeface="Times New Roman"/>
                        </a:rPr>
                        <a:t>  5 091,22000</a:t>
                      </a:r>
                    </a:p>
                  </a:txBody>
                  <a:tcPr marL="9126" marR="9126" marT="91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r" fontAlgn="ctr"/>
                      <a:r>
                        <a:rPr lang="ru-RU" sz="1400" b="0" i="0" u="none" strike="noStrike" dirty="0">
                          <a:solidFill>
                            <a:srgbClr val="000000"/>
                          </a:solidFill>
                          <a:effectLst/>
                          <a:latin typeface="Times New Roman"/>
                        </a:rPr>
                        <a:t>  3 699,42000</a:t>
                      </a:r>
                    </a:p>
                  </a:txBody>
                  <a:tcPr marL="9126" marR="9126" marT="91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5"/>
                  </a:ext>
                </a:extLst>
              </a:tr>
              <a:tr h="1075924">
                <a:tc>
                  <a:txBody>
                    <a:bodyPr/>
                    <a:lstStyle/>
                    <a:p>
                      <a:pPr algn="ctr" fontAlgn="ctr"/>
                      <a:r>
                        <a:rPr lang="ru-RU" sz="1200" b="0" i="0" u="none" strike="noStrike" dirty="0">
                          <a:solidFill>
                            <a:srgbClr val="000000"/>
                          </a:solidFill>
                          <a:effectLst/>
                          <a:latin typeface="Times New Roman"/>
                        </a:rPr>
                        <a:t>05</a:t>
                      </a:r>
                    </a:p>
                  </a:txBody>
                  <a:tcPr marL="9126" marR="9126" marT="91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l" fontAlgn="ctr"/>
                      <a:r>
                        <a:rPr lang="ru-RU" sz="1400" b="0" i="0" u="none" strike="noStrike">
                          <a:solidFill>
                            <a:srgbClr val="000000"/>
                          </a:solidFill>
                          <a:effectLst/>
                          <a:latin typeface="Times New Roman"/>
                        </a:rPr>
                        <a:t>Муниципальная программа "Энергоэффективность, развитие энергетики и коммунального хозяйства, обеспечение жителей населенных пунктов Тигильского муниципального района коммунальными услугами и услугами по благоустройству"</a:t>
                      </a:r>
                    </a:p>
                  </a:txBody>
                  <a:tcPr marL="9126" marR="9126" marT="91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r" fontAlgn="ctr"/>
                      <a:r>
                        <a:rPr lang="ru-RU" sz="1400" b="0" i="0" u="none" strike="noStrike">
                          <a:solidFill>
                            <a:srgbClr val="000000"/>
                          </a:solidFill>
                          <a:effectLst/>
                          <a:latin typeface="Times New Roman"/>
                        </a:rPr>
                        <a:t>  1 769,70000</a:t>
                      </a:r>
                    </a:p>
                  </a:txBody>
                  <a:tcPr marL="9126" marR="9126" marT="91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r" fontAlgn="ctr"/>
                      <a:r>
                        <a:rPr lang="ru-RU" sz="1400" b="0" i="0" u="none" strike="noStrike">
                          <a:solidFill>
                            <a:srgbClr val="000000"/>
                          </a:solidFill>
                          <a:effectLst/>
                          <a:latin typeface="Times New Roman"/>
                        </a:rPr>
                        <a:t>  1 769,70000</a:t>
                      </a:r>
                    </a:p>
                  </a:txBody>
                  <a:tcPr marL="9126" marR="9126" marT="91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r" fontAlgn="ctr"/>
                      <a:r>
                        <a:rPr lang="ru-RU" sz="1400" b="0" i="0" u="none" strike="noStrike" dirty="0">
                          <a:solidFill>
                            <a:srgbClr val="000000"/>
                          </a:solidFill>
                          <a:effectLst/>
                          <a:latin typeface="Times New Roman"/>
                        </a:rPr>
                        <a:t>  11 779,70100</a:t>
                      </a:r>
                    </a:p>
                  </a:txBody>
                  <a:tcPr marL="9126" marR="9126" marT="91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6"/>
                  </a:ext>
                </a:extLst>
              </a:tr>
              <a:tr h="665837">
                <a:tc>
                  <a:txBody>
                    <a:bodyPr/>
                    <a:lstStyle/>
                    <a:p>
                      <a:pPr algn="ctr" fontAlgn="ctr"/>
                      <a:r>
                        <a:rPr lang="ru-RU" sz="1200" b="0" i="0" u="none" strike="noStrike" dirty="0">
                          <a:solidFill>
                            <a:srgbClr val="000000"/>
                          </a:solidFill>
                          <a:effectLst/>
                          <a:latin typeface="Times New Roman"/>
                        </a:rPr>
                        <a:t>06</a:t>
                      </a:r>
                    </a:p>
                  </a:txBody>
                  <a:tcPr marL="9126" marR="9126" marT="91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l" fontAlgn="ctr"/>
                      <a:r>
                        <a:rPr lang="ru-RU" sz="1400" b="0" i="0" u="none" strike="noStrike" dirty="0">
                          <a:solidFill>
                            <a:srgbClr val="000000"/>
                          </a:solidFill>
                          <a:effectLst/>
                          <a:latin typeface="Times New Roman"/>
                        </a:rPr>
                        <a:t>Муниципальная программа "Развитие экономики, сельского хозяйства Тигильского муниципального района, повышение их </a:t>
                      </a:r>
                      <a:r>
                        <a:rPr lang="ru-RU" sz="1400" b="0" i="0" u="none" strike="noStrike" dirty="0" err="1">
                          <a:solidFill>
                            <a:srgbClr val="000000"/>
                          </a:solidFill>
                          <a:effectLst/>
                          <a:latin typeface="Times New Roman"/>
                        </a:rPr>
                        <a:t>конкурентноспособности</a:t>
                      </a:r>
                      <a:r>
                        <a:rPr lang="ru-RU" sz="1400" b="0" i="0" u="none" strike="noStrike" dirty="0">
                          <a:solidFill>
                            <a:srgbClr val="000000"/>
                          </a:solidFill>
                          <a:effectLst/>
                          <a:latin typeface="Times New Roman"/>
                        </a:rPr>
                        <a:t>"</a:t>
                      </a:r>
                    </a:p>
                  </a:txBody>
                  <a:tcPr marL="9126" marR="9126" marT="91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r" fontAlgn="ctr"/>
                      <a:r>
                        <a:rPr lang="ru-RU" sz="1400" b="0" i="0" u="none" strike="noStrike">
                          <a:solidFill>
                            <a:srgbClr val="000000"/>
                          </a:solidFill>
                          <a:effectLst/>
                          <a:latin typeface="Times New Roman"/>
                        </a:rPr>
                        <a:t>   100,00000</a:t>
                      </a:r>
                    </a:p>
                  </a:txBody>
                  <a:tcPr marL="9126" marR="9126" marT="91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r" fontAlgn="ctr"/>
                      <a:r>
                        <a:rPr lang="ru-RU" sz="1400" b="0" i="0" u="none" strike="noStrike">
                          <a:solidFill>
                            <a:srgbClr val="000000"/>
                          </a:solidFill>
                          <a:effectLst/>
                          <a:latin typeface="Times New Roman"/>
                        </a:rPr>
                        <a:t>   150,00000</a:t>
                      </a:r>
                    </a:p>
                  </a:txBody>
                  <a:tcPr marL="9126" marR="9126" marT="91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r" fontAlgn="ctr"/>
                      <a:r>
                        <a:rPr lang="ru-RU" sz="1400" b="0" i="0" u="none" strike="noStrike" dirty="0">
                          <a:solidFill>
                            <a:srgbClr val="000000"/>
                          </a:solidFill>
                          <a:effectLst/>
                          <a:latin typeface="Times New Roman"/>
                        </a:rPr>
                        <a:t>   150,00000</a:t>
                      </a:r>
                    </a:p>
                  </a:txBody>
                  <a:tcPr marL="9126" marR="9126" marT="91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7"/>
                  </a:ext>
                </a:extLst>
              </a:tr>
            </a:tbl>
          </a:graphicData>
        </a:graphic>
      </p:graphicFrame>
      <p:sp>
        <p:nvSpPr>
          <p:cNvPr id="4" name="TextBox 3"/>
          <p:cNvSpPr txBox="1"/>
          <p:nvPr/>
        </p:nvSpPr>
        <p:spPr>
          <a:xfrm>
            <a:off x="8094663" y="1131888"/>
            <a:ext cx="831850" cy="246062"/>
          </a:xfrm>
          <a:prstGeom prst="rect">
            <a:avLst/>
          </a:prstGeom>
          <a:noFill/>
        </p:spPr>
        <p:txBody>
          <a:bodyPr wrap="none">
            <a:spAutoFit/>
          </a:bodyPr>
          <a:lstStyle/>
          <a:p>
            <a:pPr>
              <a:defRPr/>
            </a:pPr>
            <a:r>
              <a:rPr lang="ru-RU" sz="1000" b="1" dirty="0">
                <a:latin typeface="+mn-lt"/>
                <a:cs typeface="Times New Roman" panose="02020603050405020304" pitchFamily="18" charset="0"/>
              </a:rPr>
              <a:t>тыс. рублях</a:t>
            </a:r>
          </a:p>
        </p:txBody>
      </p:sp>
    </p:spTree>
  </p:cSld>
  <p:clrMapOvr>
    <a:masterClrMapping/>
  </p:clrMapOvr>
  <p:transition advClick="0" advTm="25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7"/>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0163" y="0"/>
            <a:ext cx="89408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Табличка 1"/>
          <p:cNvSpPr/>
          <p:nvPr/>
        </p:nvSpPr>
        <p:spPr>
          <a:xfrm>
            <a:off x="107950" y="747713"/>
            <a:ext cx="8928100" cy="5616575"/>
          </a:xfrm>
          <a:prstGeom prst="plaque">
            <a:avLst/>
          </a:prstGeom>
          <a:solidFill>
            <a:schemeClr val="bg1">
              <a:alpha val="59000"/>
            </a:schemeClr>
          </a:solidFill>
          <a:ln>
            <a:solidFill>
              <a:srgbClr val="CCFFCC">
                <a:alpha val="44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00B0F0"/>
              </a:solidFill>
            </a:endParaRPr>
          </a:p>
        </p:txBody>
      </p:sp>
      <p:sp>
        <p:nvSpPr>
          <p:cNvPr id="3" name="Фигура, имеющая форму буквы L 2"/>
          <p:cNvSpPr/>
          <p:nvPr/>
        </p:nvSpPr>
        <p:spPr>
          <a:xfrm>
            <a:off x="2195513" y="4295775"/>
            <a:ext cx="1085850" cy="1509713"/>
          </a:xfrm>
          <a:prstGeom prst="corner">
            <a:avLst>
              <a:gd name="adj1" fmla="val 7878"/>
              <a:gd name="adj2" fmla="val 7878"/>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6149" name="Прямоугольник 3"/>
          <p:cNvSpPr>
            <a:spLocks noChangeArrowheads="1"/>
          </p:cNvSpPr>
          <p:nvPr/>
        </p:nvSpPr>
        <p:spPr bwMode="auto">
          <a:xfrm>
            <a:off x="179388" y="2233613"/>
            <a:ext cx="2411412"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600">
              <a:latin typeface="Tahoma" panose="020B0604030504040204" pitchFamily="34" charset="0"/>
            </a:endParaRPr>
          </a:p>
          <a:p>
            <a:pPr algn="ctr" eaLnBrk="1" hangingPunct="1">
              <a:spcBef>
                <a:spcPct val="0"/>
              </a:spcBef>
              <a:buFontTx/>
              <a:buNone/>
            </a:pPr>
            <a:r>
              <a:rPr lang="ru-RU" altLang="ru-RU" sz="1400" b="1">
                <a:solidFill>
                  <a:srgbClr val="0070C0"/>
                </a:solidFill>
                <a:latin typeface="Tahoma" panose="020B0604030504040204" pitchFamily="34" charset="0"/>
              </a:rPr>
              <a:t>ДОХОДЫ </a:t>
            </a:r>
            <a:endParaRPr lang="ru-RU" altLang="ru-RU" sz="1400">
              <a:solidFill>
                <a:srgbClr val="0070C0"/>
              </a:solidFill>
              <a:latin typeface="Tahoma" panose="020B0604030504040204" pitchFamily="34" charset="0"/>
            </a:endParaRPr>
          </a:p>
          <a:p>
            <a:pPr algn="ctr" eaLnBrk="1" hangingPunct="1">
              <a:spcBef>
                <a:spcPct val="0"/>
              </a:spcBef>
              <a:buFontTx/>
              <a:buNone/>
            </a:pPr>
            <a:r>
              <a:rPr lang="ru-RU" altLang="ru-RU" sz="1400" b="1">
                <a:solidFill>
                  <a:srgbClr val="0070C0"/>
                </a:solidFill>
                <a:latin typeface="Tahoma" panose="020B0604030504040204" pitchFamily="34" charset="0"/>
              </a:rPr>
              <a:t>– это поступающие </a:t>
            </a:r>
            <a:endParaRPr lang="ru-RU" altLang="ru-RU" sz="1400">
              <a:solidFill>
                <a:srgbClr val="0070C0"/>
              </a:solidFill>
              <a:latin typeface="Tahoma" panose="020B0604030504040204" pitchFamily="34" charset="0"/>
            </a:endParaRPr>
          </a:p>
          <a:p>
            <a:pPr algn="ctr" eaLnBrk="1" hangingPunct="1">
              <a:spcBef>
                <a:spcPct val="0"/>
              </a:spcBef>
              <a:buFontTx/>
              <a:buNone/>
            </a:pPr>
            <a:r>
              <a:rPr lang="ru-RU" altLang="ru-RU" sz="1400" b="1">
                <a:solidFill>
                  <a:srgbClr val="0070C0"/>
                </a:solidFill>
                <a:latin typeface="Tahoma" panose="020B0604030504040204" pitchFamily="34" charset="0"/>
              </a:rPr>
              <a:t>в бюджет средства: </a:t>
            </a:r>
            <a:endParaRPr lang="ru-RU" altLang="ru-RU" sz="1400">
              <a:solidFill>
                <a:srgbClr val="0070C0"/>
              </a:solidFill>
              <a:latin typeface="Tahoma" panose="020B0604030504040204" pitchFamily="34" charset="0"/>
            </a:endParaRPr>
          </a:p>
          <a:p>
            <a:pPr algn="ctr" eaLnBrk="1" hangingPunct="1">
              <a:spcBef>
                <a:spcPct val="0"/>
              </a:spcBef>
              <a:buFontTx/>
              <a:buNone/>
            </a:pPr>
            <a:r>
              <a:rPr lang="ru-RU" altLang="ru-RU" sz="1400" b="1">
                <a:solidFill>
                  <a:srgbClr val="0070C0"/>
                </a:solidFill>
                <a:latin typeface="Tahoma" panose="020B0604030504040204" pitchFamily="34" charset="0"/>
              </a:rPr>
              <a:t>налоги, </a:t>
            </a:r>
            <a:endParaRPr lang="ru-RU" altLang="ru-RU" sz="1400">
              <a:solidFill>
                <a:srgbClr val="0070C0"/>
              </a:solidFill>
              <a:latin typeface="Tahoma" panose="020B0604030504040204" pitchFamily="34" charset="0"/>
            </a:endParaRPr>
          </a:p>
          <a:p>
            <a:pPr algn="ctr" eaLnBrk="1" hangingPunct="1">
              <a:spcBef>
                <a:spcPct val="0"/>
              </a:spcBef>
              <a:buFontTx/>
              <a:buNone/>
            </a:pPr>
            <a:r>
              <a:rPr lang="ru-RU" altLang="ru-RU" sz="1400" b="1">
                <a:solidFill>
                  <a:srgbClr val="0070C0"/>
                </a:solidFill>
                <a:latin typeface="Tahoma" panose="020B0604030504040204" pitchFamily="34" charset="0"/>
              </a:rPr>
              <a:t>платежи и сборы, </a:t>
            </a:r>
            <a:endParaRPr lang="ru-RU" altLang="ru-RU" sz="1400">
              <a:solidFill>
                <a:srgbClr val="0070C0"/>
              </a:solidFill>
              <a:latin typeface="Tahoma" panose="020B0604030504040204" pitchFamily="34" charset="0"/>
            </a:endParaRPr>
          </a:p>
          <a:p>
            <a:pPr algn="ctr" eaLnBrk="1" hangingPunct="1">
              <a:spcBef>
                <a:spcPct val="0"/>
              </a:spcBef>
              <a:buFontTx/>
              <a:buNone/>
            </a:pPr>
            <a:r>
              <a:rPr lang="ru-RU" altLang="ru-RU" sz="1400" b="1">
                <a:solidFill>
                  <a:srgbClr val="0070C0"/>
                </a:solidFill>
                <a:latin typeface="Tahoma" panose="020B0604030504040204" pitchFamily="34" charset="0"/>
              </a:rPr>
              <a:t>средства из </a:t>
            </a:r>
            <a:endParaRPr lang="ru-RU" altLang="ru-RU" sz="1400">
              <a:solidFill>
                <a:srgbClr val="0070C0"/>
              </a:solidFill>
              <a:latin typeface="Tahoma" panose="020B0604030504040204" pitchFamily="34" charset="0"/>
            </a:endParaRPr>
          </a:p>
          <a:p>
            <a:pPr algn="ctr" eaLnBrk="1" hangingPunct="1">
              <a:spcBef>
                <a:spcPct val="0"/>
              </a:spcBef>
              <a:buFontTx/>
              <a:buNone/>
            </a:pPr>
            <a:r>
              <a:rPr lang="ru-RU" altLang="ru-RU" sz="1400" b="1">
                <a:solidFill>
                  <a:srgbClr val="0070C0"/>
                </a:solidFill>
                <a:latin typeface="Tahoma" panose="020B0604030504040204" pitchFamily="34" charset="0"/>
              </a:rPr>
              <a:t>вышестоящих бюджетов </a:t>
            </a:r>
            <a:endParaRPr lang="ru-RU" altLang="ru-RU" sz="1400">
              <a:solidFill>
                <a:srgbClr val="0070C0"/>
              </a:solidFill>
              <a:latin typeface="Tahoma" panose="020B0604030504040204" pitchFamily="34" charset="0"/>
            </a:endParaRPr>
          </a:p>
        </p:txBody>
      </p:sp>
      <p:sp>
        <p:nvSpPr>
          <p:cNvPr id="6150" name="Прямоугольник 4"/>
          <p:cNvSpPr>
            <a:spLocks noChangeArrowheads="1"/>
          </p:cNvSpPr>
          <p:nvPr/>
        </p:nvSpPr>
        <p:spPr bwMode="auto">
          <a:xfrm>
            <a:off x="6372225" y="1916113"/>
            <a:ext cx="2663825" cy="29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ru-RU" altLang="ru-RU" sz="1800">
              <a:latin typeface="Tahoma" panose="020B0604030504040204" pitchFamily="34" charset="0"/>
            </a:endParaRPr>
          </a:p>
          <a:p>
            <a:pPr algn="ctr" eaLnBrk="1" hangingPunct="1">
              <a:spcBef>
                <a:spcPct val="0"/>
              </a:spcBef>
              <a:buFontTx/>
              <a:buNone/>
            </a:pPr>
            <a:r>
              <a:rPr lang="ru-RU" altLang="ru-RU" sz="1400" b="1">
                <a:solidFill>
                  <a:srgbClr val="0070C0"/>
                </a:solidFill>
                <a:latin typeface="Tahoma" panose="020B0604030504040204" pitchFamily="34" charset="0"/>
              </a:rPr>
              <a:t>РАСХОДЫ </a:t>
            </a:r>
            <a:endParaRPr lang="ru-RU" altLang="ru-RU" sz="1400">
              <a:solidFill>
                <a:srgbClr val="0070C0"/>
              </a:solidFill>
              <a:latin typeface="Tahoma" panose="020B0604030504040204" pitchFamily="34" charset="0"/>
            </a:endParaRPr>
          </a:p>
          <a:p>
            <a:pPr algn="ctr" eaLnBrk="1" hangingPunct="1">
              <a:spcBef>
                <a:spcPct val="0"/>
              </a:spcBef>
              <a:buFontTx/>
              <a:buNone/>
            </a:pPr>
            <a:r>
              <a:rPr lang="ru-RU" altLang="ru-RU" sz="1400" b="1">
                <a:solidFill>
                  <a:srgbClr val="0070C0"/>
                </a:solidFill>
                <a:latin typeface="Tahoma" panose="020B0604030504040204" pitchFamily="34" charset="0"/>
              </a:rPr>
              <a:t>– это </a:t>
            </a:r>
            <a:endParaRPr lang="ru-RU" altLang="ru-RU" sz="1400">
              <a:solidFill>
                <a:srgbClr val="0070C0"/>
              </a:solidFill>
              <a:latin typeface="Tahoma" panose="020B0604030504040204" pitchFamily="34" charset="0"/>
            </a:endParaRPr>
          </a:p>
          <a:p>
            <a:pPr algn="ctr" eaLnBrk="1" hangingPunct="1">
              <a:spcBef>
                <a:spcPct val="0"/>
              </a:spcBef>
              <a:buFontTx/>
              <a:buNone/>
            </a:pPr>
            <a:r>
              <a:rPr lang="ru-RU" altLang="ru-RU" sz="1400" b="1">
                <a:solidFill>
                  <a:srgbClr val="0070C0"/>
                </a:solidFill>
                <a:latin typeface="Tahoma" panose="020B0604030504040204" pitchFamily="34" charset="0"/>
              </a:rPr>
              <a:t>выплачиваемые </a:t>
            </a:r>
            <a:endParaRPr lang="ru-RU" altLang="ru-RU" sz="1400">
              <a:solidFill>
                <a:srgbClr val="0070C0"/>
              </a:solidFill>
              <a:latin typeface="Tahoma" panose="020B0604030504040204" pitchFamily="34" charset="0"/>
            </a:endParaRPr>
          </a:p>
          <a:p>
            <a:pPr algn="ctr" eaLnBrk="1" hangingPunct="1">
              <a:spcBef>
                <a:spcPct val="0"/>
              </a:spcBef>
              <a:buFontTx/>
              <a:buNone/>
            </a:pPr>
            <a:r>
              <a:rPr lang="ru-RU" altLang="ru-RU" sz="1400" b="1">
                <a:solidFill>
                  <a:srgbClr val="0070C0"/>
                </a:solidFill>
                <a:latin typeface="Tahoma" panose="020B0604030504040204" pitchFamily="34" charset="0"/>
              </a:rPr>
              <a:t>из бюджета </a:t>
            </a:r>
            <a:endParaRPr lang="ru-RU" altLang="ru-RU" sz="1400">
              <a:solidFill>
                <a:srgbClr val="0070C0"/>
              </a:solidFill>
              <a:latin typeface="Tahoma" panose="020B0604030504040204" pitchFamily="34" charset="0"/>
            </a:endParaRPr>
          </a:p>
          <a:p>
            <a:pPr algn="ctr" eaLnBrk="1" hangingPunct="1">
              <a:spcBef>
                <a:spcPct val="0"/>
              </a:spcBef>
              <a:buFontTx/>
              <a:buNone/>
            </a:pPr>
            <a:r>
              <a:rPr lang="ru-RU" altLang="ru-RU" sz="1400" b="1">
                <a:solidFill>
                  <a:srgbClr val="0070C0"/>
                </a:solidFill>
                <a:latin typeface="Tahoma" panose="020B0604030504040204" pitchFamily="34" charset="0"/>
              </a:rPr>
              <a:t>денежные средства на </a:t>
            </a:r>
            <a:endParaRPr lang="ru-RU" altLang="ru-RU" sz="1400">
              <a:solidFill>
                <a:srgbClr val="0070C0"/>
              </a:solidFill>
              <a:latin typeface="Tahoma" panose="020B0604030504040204" pitchFamily="34" charset="0"/>
            </a:endParaRPr>
          </a:p>
          <a:p>
            <a:pPr algn="ctr" eaLnBrk="1" hangingPunct="1">
              <a:spcBef>
                <a:spcPct val="0"/>
              </a:spcBef>
              <a:buFontTx/>
              <a:buNone/>
            </a:pPr>
            <a:r>
              <a:rPr lang="ru-RU" altLang="ru-RU" sz="1400" b="1">
                <a:solidFill>
                  <a:srgbClr val="0070C0"/>
                </a:solidFill>
                <a:latin typeface="Tahoma" panose="020B0604030504040204" pitchFamily="34" charset="0"/>
              </a:rPr>
              <a:t>социальные выплаты населению, </a:t>
            </a:r>
            <a:endParaRPr lang="ru-RU" altLang="ru-RU" sz="1400">
              <a:solidFill>
                <a:srgbClr val="0070C0"/>
              </a:solidFill>
              <a:latin typeface="Tahoma" panose="020B0604030504040204" pitchFamily="34" charset="0"/>
            </a:endParaRPr>
          </a:p>
          <a:p>
            <a:pPr algn="ctr" eaLnBrk="1" hangingPunct="1">
              <a:spcBef>
                <a:spcPct val="0"/>
              </a:spcBef>
              <a:buFontTx/>
              <a:buNone/>
            </a:pPr>
            <a:r>
              <a:rPr lang="ru-RU" altLang="ru-RU" sz="1400" b="1">
                <a:solidFill>
                  <a:srgbClr val="0070C0"/>
                </a:solidFill>
                <a:latin typeface="Tahoma" panose="020B0604030504040204" pitchFamily="34" charset="0"/>
              </a:rPr>
              <a:t>оказание муниципальных услуг, </a:t>
            </a:r>
            <a:endParaRPr lang="ru-RU" altLang="ru-RU" sz="1400">
              <a:solidFill>
                <a:srgbClr val="0070C0"/>
              </a:solidFill>
              <a:latin typeface="Tahoma" panose="020B0604030504040204" pitchFamily="34" charset="0"/>
            </a:endParaRPr>
          </a:p>
          <a:p>
            <a:pPr algn="ctr" eaLnBrk="1" hangingPunct="1">
              <a:spcBef>
                <a:spcPct val="0"/>
              </a:spcBef>
              <a:buFontTx/>
              <a:buNone/>
            </a:pPr>
            <a:r>
              <a:rPr lang="ru-RU" altLang="ru-RU" sz="1400" b="1">
                <a:solidFill>
                  <a:srgbClr val="0070C0"/>
                </a:solidFill>
                <a:latin typeface="Tahoma" panose="020B0604030504040204" pitchFamily="34" charset="0"/>
              </a:rPr>
              <a:t>капитальное строительство </a:t>
            </a:r>
            <a:endParaRPr lang="ru-RU" altLang="ru-RU" sz="1400">
              <a:solidFill>
                <a:srgbClr val="0070C0"/>
              </a:solidFill>
              <a:latin typeface="Tahoma" panose="020B0604030504040204" pitchFamily="34" charset="0"/>
            </a:endParaRPr>
          </a:p>
          <a:p>
            <a:pPr algn="ctr" eaLnBrk="1" hangingPunct="1">
              <a:spcBef>
                <a:spcPct val="0"/>
              </a:spcBef>
              <a:buFontTx/>
              <a:buNone/>
            </a:pPr>
            <a:r>
              <a:rPr lang="ru-RU" altLang="ru-RU" sz="1400" b="1">
                <a:solidFill>
                  <a:srgbClr val="0070C0"/>
                </a:solidFill>
                <a:latin typeface="Tahoma" panose="020B0604030504040204" pitchFamily="34" charset="0"/>
              </a:rPr>
              <a:t>и другие нужды</a:t>
            </a:r>
            <a:r>
              <a:rPr lang="ru-RU" altLang="ru-RU" sz="1400" b="1">
                <a:solidFill>
                  <a:srgbClr val="002060"/>
                </a:solidFill>
                <a:latin typeface="Tahoma" panose="020B0604030504040204" pitchFamily="34" charset="0"/>
              </a:rPr>
              <a:t> </a:t>
            </a:r>
            <a:endParaRPr lang="ru-RU" altLang="ru-RU" sz="1400">
              <a:solidFill>
                <a:srgbClr val="002060"/>
              </a:solidFill>
              <a:latin typeface="Tahoma" panose="020B0604030504040204" pitchFamily="34" charset="0"/>
            </a:endParaRPr>
          </a:p>
        </p:txBody>
      </p:sp>
      <p:sp>
        <p:nvSpPr>
          <p:cNvPr id="6151" name="Прямоугольник 5"/>
          <p:cNvSpPr>
            <a:spLocks noChangeArrowheads="1"/>
          </p:cNvSpPr>
          <p:nvPr/>
        </p:nvSpPr>
        <p:spPr bwMode="auto">
          <a:xfrm>
            <a:off x="2559050" y="908050"/>
            <a:ext cx="40259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b="1">
                <a:solidFill>
                  <a:srgbClr val="0070C0"/>
                </a:solidFill>
                <a:latin typeface="Tahoma" panose="020B0604030504040204" pitchFamily="34" charset="0"/>
              </a:rPr>
              <a:t>БЮДЖЕТ – это план </a:t>
            </a:r>
            <a:endParaRPr lang="ru-RU" altLang="ru-RU" sz="1800">
              <a:solidFill>
                <a:srgbClr val="0070C0"/>
              </a:solidFill>
              <a:latin typeface="Tahoma" panose="020B0604030504040204" pitchFamily="34" charset="0"/>
            </a:endParaRPr>
          </a:p>
          <a:p>
            <a:pPr algn="ctr" eaLnBrk="1" hangingPunct="1">
              <a:spcBef>
                <a:spcPct val="0"/>
              </a:spcBef>
              <a:buFontTx/>
              <a:buNone/>
            </a:pPr>
            <a:r>
              <a:rPr lang="ru-RU" altLang="ru-RU" sz="1800" b="1">
                <a:solidFill>
                  <a:srgbClr val="0070C0"/>
                </a:solidFill>
                <a:latin typeface="Tahoma" panose="020B0604030504040204" pitchFamily="34" charset="0"/>
              </a:rPr>
              <a:t>доходов и расходов. </a:t>
            </a:r>
            <a:endParaRPr lang="ru-RU" altLang="ru-RU" sz="1800">
              <a:solidFill>
                <a:srgbClr val="0070C0"/>
              </a:solidFill>
              <a:latin typeface="Tahoma" panose="020B0604030504040204" pitchFamily="34" charset="0"/>
            </a:endParaRPr>
          </a:p>
        </p:txBody>
      </p:sp>
      <p:sp>
        <p:nvSpPr>
          <p:cNvPr id="6152" name="Прямоугольник 7"/>
          <p:cNvSpPr>
            <a:spLocks noChangeArrowheads="1"/>
          </p:cNvSpPr>
          <p:nvPr/>
        </p:nvSpPr>
        <p:spPr bwMode="auto">
          <a:xfrm>
            <a:off x="2711450" y="5013325"/>
            <a:ext cx="3873500"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ru-RU" altLang="ru-RU" sz="1600">
              <a:solidFill>
                <a:srgbClr val="002060"/>
              </a:solidFill>
              <a:latin typeface="Tahoma" panose="020B0604030504040204" pitchFamily="34" charset="0"/>
            </a:endParaRPr>
          </a:p>
          <a:p>
            <a:pPr algn="ctr" eaLnBrk="1" hangingPunct="1">
              <a:spcBef>
                <a:spcPct val="0"/>
              </a:spcBef>
              <a:buFontTx/>
              <a:buNone/>
            </a:pPr>
            <a:r>
              <a:rPr lang="ru-RU" altLang="ru-RU" sz="1400" b="1">
                <a:solidFill>
                  <a:srgbClr val="0070C0"/>
                </a:solidFill>
                <a:latin typeface="Tahoma" panose="020B0604030504040204" pitchFamily="34" charset="0"/>
              </a:rPr>
              <a:t>Если </a:t>
            </a:r>
            <a:endParaRPr lang="ru-RU" altLang="ru-RU" sz="1400">
              <a:solidFill>
                <a:srgbClr val="0070C0"/>
              </a:solidFill>
              <a:latin typeface="Tahoma" panose="020B0604030504040204" pitchFamily="34" charset="0"/>
            </a:endParaRPr>
          </a:p>
          <a:p>
            <a:pPr algn="ctr" eaLnBrk="1" hangingPunct="1">
              <a:spcBef>
                <a:spcPct val="0"/>
              </a:spcBef>
              <a:buFontTx/>
              <a:buNone/>
            </a:pPr>
            <a:r>
              <a:rPr lang="ru-RU" altLang="ru-RU" sz="1400" b="1" u="sng">
                <a:solidFill>
                  <a:srgbClr val="0070C0"/>
                </a:solidFill>
                <a:latin typeface="Tahoma" panose="020B0604030504040204" pitchFamily="34" charset="0"/>
              </a:rPr>
              <a:t>__ДОХОДЫ =РАСХОДАМ,___ </a:t>
            </a:r>
            <a:endParaRPr lang="ru-RU" altLang="ru-RU" sz="1400" u="sng">
              <a:solidFill>
                <a:srgbClr val="0070C0"/>
              </a:solidFill>
              <a:latin typeface="Tahoma" panose="020B0604030504040204" pitchFamily="34" charset="0"/>
            </a:endParaRPr>
          </a:p>
          <a:p>
            <a:pPr algn="ctr" eaLnBrk="1" hangingPunct="1">
              <a:spcBef>
                <a:spcPct val="0"/>
              </a:spcBef>
              <a:buFontTx/>
              <a:buNone/>
            </a:pPr>
            <a:r>
              <a:rPr lang="ru-RU" altLang="ru-RU" sz="1400" b="1">
                <a:solidFill>
                  <a:srgbClr val="0070C0"/>
                </a:solidFill>
                <a:latin typeface="Tahoma" panose="020B0604030504040204" pitchFamily="34" charset="0"/>
              </a:rPr>
              <a:t>то образуется </a:t>
            </a:r>
            <a:endParaRPr lang="ru-RU" altLang="ru-RU" sz="1400">
              <a:solidFill>
                <a:srgbClr val="0070C0"/>
              </a:solidFill>
              <a:latin typeface="Tahoma" panose="020B0604030504040204" pitchFamily="34" charset="0"/>
            </a:endParaRPr>
          </a:p>
          <a:p>
            <a:pPr algn="ctr" eaLnBrk="1" hangingPunct="1">
              <a:spcBef>
                <a:spcPct val="0"/>
              </a:spcBef>
              <a:buFontTx/>
              <a:buNone/>
            </a:pPr>
            <a:r>
              <a:rPr lang="ru-RU" altLang="ru-RU" sz="1400" b="1">
                <a:solidFill>
                  <a:srgbClr val="0070C0"/>
                </a:solidFill>
                <a:latin typeface="Tahoma" panose="020B0604030504040204" pitchFamily="34" charset="0"/>
              </a:rPr>
              <a:t>ДЕФИЦИТ или ПРОФИЦИТ</a:t>
            </a:r>
            <a:r>
              <a:rPr lang="ru-RU" altLang="ru-RU" sz="1600" b="1">
                <a:solidFill>
                  <a:srgbClr val="0070C0"/>
                </a:solidFill>
                <a:latin typeface="Tahoma" panose="020B0604030504040204" pitchFamily="34" charset="0"/>
              </a:rPr>
              <a:t> </a:t>
            </a:r>
            <a:endParaRPr lang="ru-RU" altLang="ru-RU" sz="1600">
              <a:solidFill>
                <a:srgbClr val="0070C0"/>
              </a:solidFill>
              <a:latin typeface="Tahoma" panose="020B0604030504040204" pitchFamily="34" charset="0"/>
            </a:endParaRPr>
          </a:p>
        </p:txBody>
      </p:sp>
      <p:sp>
        <p:nvSpPr>
          <p:cNvPr id="9" name="Фигура, имеющая форму буквы L 8"/>
          <p:cNvSpPr/>
          <p:nvPr/>
        </p:nvSpPr>
        <p:spPr>
          <a:xfrm rot="10800000">
            <a:off x="6084888" y="1136650"/>
            <a:ext cx="830262" cy="1428750"/>
          </a:xfrm>
          <a:prstGeom prst="corner">
            <a:avLst>
              <a:gd name="adj1" fmla="val 9435"/>
              <a:gd name="adj2" fmla="val 11459"/>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7" name="Половина рамки 6"/>
          <p:cNvSpPr/>
          <p:nvPr/>
        </p:nvSpPr>
        <p:spPr>
          <a:xfrm>
            <a:off x="2195513" y="1136650"/>
            <a:ext cx="863600" cy="1500188"/>
          </a:xfrm>
          <a:prstGeom prst="halfFrame">
            <a:avLst>
              <a:gd name="adj1" fmla="val 12022"/>
              <a:gd name="adj2" fmla="val 12389"/>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
        <p:nvSpPr>
          <p:cNvPr id="11" name="Половина рамки 10"/>
          <p:cNvSpPr/>
          <p:nvPr/>
        </p:nvSpPr>
        <p:spPr>
          <a:xfrm rot="10800000">
            <a:off x="5940425" y="4295775"/>
            <a:ext cx="863600" cy="1509713"/>
          </a:xfrm>
          <a:prstGeom prst="halfFrame">
            <a:avLst>
              <a:gd name="adj1" fmla="val 9818"/>
              <a:gd name="adj2" fmla="val 11287"/>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cxnSp>
        <p:nvCxnSpPr>
          <p:cNvPr id="12" name="Прямая соединительная линия 11"/>
          <p:cNvCxnSpPr/>
          <p:nvPr/>
        </p:nvCxnSpPr>
        <p:spPr>
          <a:xfrm flipH="1">
            <a:off x="4464050" y="5516563"/>
            <a:ext cx="73025" cy="215900"/>
          </a:xfrm>
          <a:prstGeom prst="line">
            <a:avLst/>
          </a:prstGeom>
          <a:ln w="28575">
            <a:solidFill>
              <a:schemeClr val="accent5">
                <a:lumMod val="25000"/>
              </a:schemeClr>
            </a:solidFill>
          </a:ln>
        </p:spPr>
        <p:style>
          <a:lnRef idx="1">
            <a:schemeClr val="accent1"/>
          </a:lnRef>
          <a:fillRef idx="0">
            <a:schemeClr val="accent1"/>
          </a:fillRef>
          <a:effectRef idx="0">
            <a:schemeClr val="accent1"/>
          </a:effectRef>
          <a:fontRef idx="minor">
            <a:schemeClr val="tx1"/>
          </a:fontRef>
        </p:style>
      </p:cxnSp>
      <p:sp>
        <p:nvSpPr>
          <p:cNvPr id="18" name="Rectangle 2"/>
          <p:cNvSpPr txBox="1">
            <a:spLocks noChangeArrowheads="1"/>
          </p:cNvSpPr>
          <p:nvPr/>
        </p:nvSpPr>
        <p:spPr bwMode="auto">
          <a:xfrm>
            <a:off x="1730375" y="127000"/>
            <a:ext cx="56134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defRPr/>
            </a:pPr>
            <a:r>
              <a:rPr lang="ru-RU" altLang="ru-RU" sz="3200" b="1" kern="0" dirty="0" smtClean="0">
                <a:solidFill>
                  <a:srgbClr val="0070C0"/>
                </a:solidFill>
                <a:effectLst/>
                <a:latin typeface="Times New Roman" panose="02020603050405020304" pitchFamily="18" charset="0"/>
                <a:cs typeface="Times New Roman" panose="02020603050405020304" pitchFamily="18" charset="0"/>
              </a:rPr>
              <a:t>Что такое бюджет?</a:t>
            </a:r>
            <a:endParaRPr lang="ru-RU" altLang="ru-RU" sz="3200" b="1" kern="0" dirty="0">
              <a:solidFill>
                <a:srgbClr val="0070C0"/>
              </a:solidFill>
              <a:effectLst/>
              <a:latin typeface="Times New Roman" panose="02020603050405020304" pitchFamily="18" charset="0"/>
              <a:cs typeface="Times New Roman" panose="02020603050405020304" pitchFamily="18" charset="0"/>
            </a:endParaRPr>
          </a:p>
        </p:txBody>
      </p:sp>
      <p:sp>
        <p:nvSpPr>
          <p:cNvPr id="6" name="Стрелка углом 5"/>
          <p:cNvSpPr/>
          <p:nvPr/>
        </p:nvSpPr>
        <p:spPr>
          <a:xfrm rot="782997">
            <a:off x="1301750" y="1322388"/>
            <a:ext cx="1787525" cy="1225550"/>
          </a:xfrm>
          <a:prstGeom prst="bentArrow">
            <a:avLst>
              <a:gd name="adj1" fmla="val 24312"/>
              <a:gd name="adj2" fmla="val 32277"/>
              <a:gd name="adj3" fmla="val 50000"/>
              <a:gd name="adj4" fmla="val 62156"/>
            </a:avLst>
          </a:prstGeom>
          <a:solidFill>
            <a:schemeClr val="accent1">
              <a:lumMod val="20000"/>
              <a:lumOff val="80000"/>
            </a:schemeClr>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ru-RU">
              <a:solidFill>
                <a:schemeClr val="tx1"/>
              </a:solidFill>
            </a:endParaRPr>
          </a:p>
        </p:txBody>
      </p:sp>
      <p:sp>
        <p:nvSpPr>
          <p:cNvPr id="17" name="Стрелка углом 16"/>
          <p:cNvSpPr/>
          <p:nvPr/>
        </p:nvSpPr>
        <p:spPr>
          <a:xfrm rot="1914821">
            <a:off x="6129338" y="1238250"/>
            <a:ext cx="1785937" cy="1225550"/>
          </a:xfrm>
          <a:prstGeom prst="bentArrow">
            <a:avLst>
              <a:gd name="adj1" fmla="val 24312"/>
              <a:gd name="adj2" fmla="val 32277"/>
              <a:gd name="adj3" fmla="val 50000"/>
              <a:gd name="adj4" fmla="val 62156"/>
            </a:avLst>
          </a:prstGeom>
          <a:solidFill>
            <a:schemeClr val="accent1">
              <a:lumMod val="20000"/>
              <a:lumOff val="80000"/>
            </a:schemeClr>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ru-RU">
              <a:solidFill>
                <a:schemeClr val="tx1"/>
              </a:solidFill>
            </a:endParaRPr>
          </a:p>
        </p:txBody>
      </p:sp>
      <p:pic>
        <p:nvPicPr>
          <p:cNvPr id="6160" name="Picture 16" descr="Y:\Бюджетный отдел\БЮДЖЕТ ДЛЯ ГРАЖДАН\фото\obzor-io200620-4d5136ceaed54dcc8aeac6992c952803-1024x65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4963" y="2233613"/>
            <a:ext cx="3324225" cy="292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25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7"/>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1750" y="0"/>
            <a:ext cx="8939213" cy="6742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Таблица 1"/>
          <p:cNvGraphicFramePr>
            <a:graphicFrameLocks noGrp="1"/>
          </p:cNvGraphicFramePr>
          <p:nvPr/>
        </p:nvGraphicFramePr>
        <p:xfrm>
          <a:off x="323850" y="188913"/>
          <a:ext cx="8569325" cy="6286500"/>
        </p:xfrm>
        <a:graphic>
          <a:graphicData uri="http://schemas.openxmlformats.org/drawingml/2006/table">
            <a:tbl>
              <a:tblPr/>
              <a:tblGrid>
                <a:gridCol w="396229">
                  <a:extLst>
                    <a:ext uri="{9D8B030D-6E8A-4147-A177-3AD203B41FA5}">
                      <a16:colId xmlns:a16="http://schemas.microsoft.com/office/drawing/2014/main" val="20000"/>
                    </a:ext>
                  </a:extLst>
                </a:gridCol>
                <a:gridCol w="4226459">
                  <a:extLst>
                    <a:ext uri="{9D8B030D-6E8A-4147-A177-3AD203B41FA5}">
                      <a16:colId xmlns:a16="http://schemas.microsoft.com/office/drawing/2014/main" val="20001"/>
                    </a:ext>
                  </a:extLst>
                </a:gridCol>
                <a:gridCol w="1267938">
                  <a:extLst>
                    <a:ext uri="{9D8B030D-6E8A-4147-A177-3AD203B41FA5}">
                      <a16:colId xmlns:a16="http://schemas.microsoft.com/office/drawing/2014/main" val="20002"/>
                    </a:ext>
                  </a:extLst>
                </a:gridCol>
                <a:gridCol w="1267938">
                  <a:extLst>
                    <a:ext uri="{9D8B030D-6E8A-4147-A177-3AD203B41FA5}">
                      <a16:colId xmlns:a16="http://schemas.microsoft.com/office/drawing/2014/main" val="20003"/>
                    </a:ext>
                  </a:extLst>
                </a:gridCol>
                <a:gridCol w="1410760">
                  <a:extLst>
                    <a:ext uri="{9D8B030D-6E8A-4147-A177-3AD203B41FA5}">
                      <a16:colId xmlns:a16="http://schemas.microsoft.com/office/drawing/2014/main" val="20004"/>
                    </a:ext>
                  </a:extLst>
                </a:gridCol>
              </a:tblGrid>
              <a:tr h="576000">
                <a:tc>
                  <a:txBody>
                    <a:bodyPr/>
                    <a:lstStyle/>
                    <a:p>
                      <a:pPr algn="ctr" fontAlgn="ctr"/>
                      <a:r>
                        <a:rPr lang="ru-RU" sz="1200" b="0" i="0" u="none" strike="noStrike" dirty="0">
                          <a:solidFill>
                            <a:srgbClr val="000000"/>
                          </a:solidFill>
                          <a:effectLst/>
                          <a:latin typeface="Times New Roman"/>
                        </a:rPr>
                        <a:t>08</a:t>
                      </a:r>
                    </a:p>
                  </a:txBody>
                  <a:tcPr marL="8289" marR="8289"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l" fontAlgn="ctr"/>
                      <a:r>
                        <a:rPr lang="ru-RU" sz="1400" b="0" i="0" u="none" strike="noStrike" dirty="0">
                          <a:solidFill>
                            <a:srgbClr val="000000"/>
                          </a:solidFill>
                          <a:effectLst/>
                          <a:latin typeface="Times New Roman"/>
                        </a:rPr>
                        <a:t>Муниципальная программа "Социальная поддержка жителей в Тигильском муниципальном районе"</a:t>
                      </a:r>
                    </a:p>
                  </a:txBody>
                  <a:tcPr marL="8289" marR="8289"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r" fontAlgn="ctr"/>
                      <a:r>
                        <a:rPr lang="ru-RU" sz="1400" b="0" i="0" u="none" strike="noStrike" dirty="0">
                          <a:solidFill>
                            <a:srgbClr val="000000"/>
                          </a:solidFill>
                          <a:effectLst/>
                          <a:latin typeface="Times New Roman"/>
                        </a:rPr>
                        <a:t>  8 936,00300</a:t>
                      </a:r>
                    </a:p>
                  </a:txBody>
                  <a:tcPr marL="8289" marR="8289"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r" fontAlgn="ctr"/>
                      <a:r>
                        <a:rPr lang="ru-RU" sz="1400" b="0" i="0" u="none" strike="noStrike">
                          <a:solidFill>
                            <a:srgbClr val="000000"/>
                          </a:solidFill>
                          <a:effectLst/>
                          <a:latin typeface="Times New Roman"/>
                        </a:rPr>
                        <a:t>  9 213,14000</a:t>
                      </a:r>
                    </a:p>
                  </a:txBody>
                  <a:tcPr marL="8289" marR="8289"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r" fontAlgn="ctr"/>
                      <a:r>
                        <a:rPr lang="ru-RU" sz="1400" b="0" i="0" u="none" strike="noStrike">
                          <a:solidFill>
                            <a:srgbClr val="000000"/>
                          </a:solidFill>
                          <a:effectLst/>
                          <a:latin typeface="Times New Roman"/>
                        </a:rPr>
                        <a:t>  9 567,52000</a:t>
                      </a:r>
                    </a:p>
                  </a:txBody>
                  <a:tcPr marL="8289" marR="8289"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0"/>
                  </a:ext>
                </a:extLst>
              </a:tr>
              <a:tr h="1224000">
                <a:tc>
                  <a:txBody>
                    <a:bodyPr/>
                    <a:lstStyle/>
                    <a:p>
                      <a:pPr algn="ctr" fontAlgn="ctr"/>
                      <a:r>
                        <a:rPr lang="ru-RU" sz="1200" b="0" i="0" u="none" strike="noStrike" dirty="0">
                          <a:solidFill>
                            <a:srgbClr val="000000"/>
                          </a:solidFill>
                          <a:effectLst/>
                          <a:latin typeface="Times New Roman"/>
                        </a:rPr>
                        <a:t>09</a:t>
                      </a:r>
                    </a:p>
                  </a:txBody>
                  <a:tcPr marL="8289" marR="8289"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l" fontAlgn="ctr"/>
                      <a:r>
                        <a:rPr lang="ru-RU" sz="1400" b="0" i="0" u="none" strike="noStrike" dirty="0">
                          <a:solidFill>
                            <a:srgbClr val="000000"/>
                          </a:solidFill>
                          <a:effectLst/>
                          <a:latin typeface="Times New Roman"/>
                        </a:rPr>
                        <a:t>Муниципальная программа "Совершенствование гражданской обороны, защиты населения и территорий Тигильского муниципального района от чрезвычайных ситуаций природного и техногенного характера, обеспечение пожарной безопасности"</a:t>
                      </a:r>
                    </a:p>
                  </a:txBody>
                  <a:tcPr marL="8289" marR="8289"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r" fontAlgn="ctr"/>
                      <a:r>
                        <a:rPr lang="ru-RU" sz="1400" b="0" i="0" u="none" strike="noStrike" dirty="0">
                          <a:solidFill>
                            <a:srgbClr val="000000"/>
                          </a:solidFill>
                          <a:effectLst/>
                          <a:latin typeface="Times New Roman"/>
                        </a:rPr>
                        <a:t>   100,00000</a:t>
                      </a:r>
                    </a:p>
                  </a:txBody>
                  <a:tcPr marL="8289" marR="8289"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r" fontAlgn="ctr"/>
                      <a:r>
                        <a:rPr lang="ru-RU" sz="1400" b="0" i="0" u="none" strike="noStrike" dirty="0">
                          <a:solidFill>
                            <a:srgbClr val="000000"/>
                          </a:solidFill>
                          <a:effectLst/>
                          <a:latin typeface="Times New Roman"/>
                        </a:rPr>
                        <a:t>   60,00000</a:t>
                      </a:r>
                    </a:p>
                  </a:txBody>
                  <a:tcPr marL="8289" marR="8289"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r" fontAlgn="ctr"/>
                      <a:r>
                        <a:rPr lang="ru-RU" sz="1400" b="0" i="0" u="none" strike="noStrike" dirty="0">
                          <a:solidFill>
                            <a:srgbClr val="000000"/>
                          </a:solidFill>
                          <a:effectLst/>
                          <a:latin typeface="Times New Roman"/>
                        </a:rPr>
                        <a:t>   70,00000</a:t>
                      </a:r>
                    </a:p>
                  </a:txBody>
                  <a:tcPr marL="8289" marR="8289"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1"/>
                  </a:ext>
                </a:extLst>
              </a:tr>
              <a:tr h="720321">
                <a:tc>
                  <a:txBody>
                    <a:bodyPr/>
                    <a:lstStyle/>
                    <a:p>
                      <a:pPr algn="ctr" fontAlgn="ctr"/>
                      <a:r>
                        <a:rPr lang="ru-RU" sz="1200" b="0" i="0" u="none" strike="noStrike" dirty="0">
                          <a:solidFill>
                            <a:srgbClr val="000000"/>
                          </a:solidFill>
                          <a:effectLst/>
                          <a:latin typeface="Times New Roman"/>
                        </a:rPr>
                        <a:t>10</a:t>
                      </a:r>
                    </a:p>
                  </a:txBody>
                  <a:tcPr marL="8289" marR="8289"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l" fontAlgn="ctr"/>
                      <a:r>
                        <a:rPr lang="ru-RU" sz="1400" b="0" i="0" u="none" strike="noStrike">
                          <a:solidFill>
                            <a:srgbClr val="000000"/>
                          </a:solidFill>
                          <a:effectLst/>
                          <a:latin typeface="Times New Roman"/>
                        </a:rPr>
                        <a:t>Муниципальная программа "Совершенствование системы управления имуществом и земельными ресурсами Тигильского муниципального района"</a:t>
                      </a:r>
                    </a:p>
                  </a:txBody>
                  <a:tcPr marL="8289" marR="8289"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r" fontAlgn="ctr"/>
                      <a:r>
                        <a:rPr lang="ru-RU" sz="1400" b="0" i="0" u="none" strike="noStrike">
                          <a:solidFill>
                            <a:srgbClr val="000000"/>
                          </a:solidFill>
                          <a:effectLst/>
                          <a:latin typeface="Times New Roman"/>
                        </a:rPr>
                        <a:t>  2 477,04623</a:t>
                      </a:r>
                    </a:p>
                  </a:txBody>
                  <a:tcPr marL="8289" marR="8289"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r" fontAlgn="ctr"/>
                      <a:r>
                        <a:rPr lang="ru-RU" sz="1400" b="0" i="0" u="none" strike="noStrike">
                          <a:solidFill>
                            <a:srgbClr val="000000"/>
                          </a:solidFill>
                          <a:effectLst/>
                          <a:latin typeface="Times New Roman"/>
                        </a:rPr>
                        <a:t>  4 078,53000</a:t>
                      </a:r>
                    </a:p>
                  </a:txBody>
                  <a:tcPr marL="8289" marR="8289"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r" fontAlgn="ctr"/>
                      <a:r>
                        <a:rPr lang="ru-RU" sz="1400" b="0" i="0" u="none" strike="noStrike" dirty="0">
                          <a:solidFill>
                            <a:srgbClr val="000000"/>
                          </a:solidFill>
                          <a:effectLst/>
                          <a:latin typeface="Times New Roman"/>
                        </a:rPr>
                        <a:t>  6 111,66900</a:t>
                      </a:r>
                    </a:p>
                  </a:txBody>
                  <a:tcPr marL="8289" marR="8289"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2"/>
                  </a:ext>
                </a:extLst>
              </a:tr>
              <a:tr h="791679">
                <a:tc>
                  <a:txBody>
                    <a:bodyPr/>
                    <a:lstStyle/>
                    <a:p>
                      <a:pPr algn="ctr" fontAlgn="ctr"/>
                      <a:r>
                        <a:rPr lang="ru-RU" sz="1200" b="0" i="0" u="none" strike="noStrike" dirty="0">
                          <a:solidFill>
                            <a:srgbClr val="000000"/>
                          </a:solidFill>
                          <a:effectLst/>
                          <a:latin typeface="Times New Roman"/>
                        </a:rPr>
                        <a:t>11</a:t>
                      </a:r>
                    </a:p>
                  </a:txBody>
                  <a:tcPr marL="8289" marR="8289"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l" fontAlgn="ctr"/>
                      <a:r>
                        <a:rPr lang="ru-RU" sz="1400" b="0" i="0" u="none" strike="noStrike">
                          <a:solidFill>
                            <a:srgbClr val="000000"/>
                          </a:solidFill>
                          <a:effectLst/>
                          <a:latin typeface="Times New Roman"/>
                        </a:rPr>
                        <a:t>Муниципальная программа "Совершенствование управления финансами районного бюджета Тигильского муниципального района"</a:t>
                      </a:r>
                    </a:p>
                  </a:txBody>
                  <a:tcPr marL="8289" marR="8289"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r" fontAlgn="ctr"/>
                      <a:r>
                        <a:rPr lang="ru-RU" sz="1400" b="0" i="0" u="none" strike="noStrike" dirty="0">
                          <a:solidFill>
                            <a:srgbClr val="000000"/>
                          </a:solidFill>
                          <a:effectLst/>
                          <a:latin typeface="Times New Roman"/>
                        </a:rPr>
                        <a:t>  124 060,26846</a:t>
                      </a:r>
                    </a:p>
                  </a:txBody>
                  <a:tcPr marL="8289" marR="8289"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r" fontAlgn="ctr"/>
                      <a:r>
                        <a:rPr lang="ru-RU" sz="1400" b="0" i="0" u="none" strike="noStrike">
                          <a:solidFill>
                            <a:srgbClr val="000000"/>
                          </a:solidFill>
                          <a:effectLst/>
                          <a:latin typeface="Times New Roman"/>
                        </a:rPr>
                        <a:t>  92 670,01900</a:t>
                      </a:r>
                    </a:p>
                  </a:txBody>
                  <a:tcPr marL="8289" marR="8289"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r" fontAlgn="ctr"/>
                      <a:r>
                        <a:rPr lang="ru-RU" sz="1400" b="0" i="0" u="none" strike="noStrike" dirty="0">
                          <a:solidFill>
                            <a:srgbClr val="000000"/>
                          </a:solidFill>
                          <a:effectLst/>
                          <a:latin typeface="Times New Roman"/>
                        </a:rPr>
                        <a:t>  93 095,91900</a:t>
                      </a:r>
                    </a:p>
                  </a:txBody>
                  <a:tcPr marL="8289" marR="8289"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3"/>
                  </a:ext>
                </a:extLst>
              </a:tr>
              <a:tr h="960428">
                <a:tc>
                  <a:txBody>
                    <a:bodyPr/>
                    <a:lstStyle/>
                    <a:p>
                      <a:pPr algn="ctr" fontAlgn="ctr"/>
                      <a:r>
                        <a:rPr lang="ru-RU" sz="1200" b="0" i="0" u="none" strike="noStrike" dirty="0">
                          <a:solidFill>
                            <a:srgbClr val="000000"/>
                          </a:solidFill>
                          <a:effectLst/>
                          <a:latin typeface="Times New Roman"/>
                        </a:rPr>
                        <a:t>12</a:t>
                      </a:r>
                    </a:p>
                  </a:txBody>
                  <a:tcPr marL="8289" marR="8289"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l" fontAlgn="ctr"/>
                      <a:r>
                        <a:rPr lang="ru-RU" sz="1400" b="0" i="0" u="none" strike="noStrike" dirty="0">
                          <a:solidFill>
                            <a:srgbClr val="000000"/>
                          </a:solidFill>
                          <a:effectLst/>
                          <a:latin typeface="Times New Roman"/>
                        </a:rPr>
                        <a:t>Муниципальная программа "Совершенствование территориальной политики, укрепление национального единства и межнациональных отношений в Тигильском муниципальном районе"</a:t>
                      </a:r>
                    </a:p>
                  </a:txBody>
                  <a:tcPr marL="8289" marR="8289"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r" fontAlgn="ctr"/>
                      <a:r>
                        <a:rPr lang="ru-RU" sz="1400" b="0" i="0" u="none" strike="noStrike" dirty="0">
                          <a:solidFill>
                            <a:srgbClr val="000000"/>
                          </a:solidFill>
                          <a:effectLst/>
                          <a:latin typeface="Times New Roman"/>
                        </a:rPr>
                        <a:t>  69 439,19257</a:t>
                      </a:r>
                    </a:p>
                  </a:txBody>
                  <a:tcPr marL="8289" marR="8289"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r" fontAlgn="ctr"/>
                      <a:r>
                        <a:rPr lang="ru-RU" sz="1400" b="0" i="0" u="none" strike="noStrike">
                          <a:solidFill>
                            <a:srgbClr val="000000"/>
                          </a:solidFill>
                          <a:effectLst/>
                          <a:latin typeface="Times New Roman"/>
                        </a:rPr>
                        <a:t>  65 443,44000</a:t>
                      </a:r>
                    </a:p>
                  </a:txBody>
                  <a:tcPr marL="8289" marR="8289"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r" fontAlgn="ctr"/>
                      <a:r>
                        <a:rPr lang="ru-RU" sz="1400" b="0" i="0" u="none" strike="noStrike" dirty="0">
                          <a:solidFill>
                            <a:srgbClr val="000000"/>
                          </a:solidFill>
                          <a:effectLst/>
                          <a:latin typeface="Times New Roman"/>
                        </a:rPr>
                        <a:t>  68 047,54000</a:t>
                      </a:r>
                    </a:p>
                  </a:txBody>
                  <a:tcPr marL="8289" marR="8289"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4"/>
                  </a:ext>
                </a:extLst>
              </a:tr>
              <a:tr h="1039521">
                <a:tc>
                  <a:txBody>
                    <a:bodyPr/>
                    <a:lstStyle/>
                    <a:p>
                      <a:pPr algn="ctr" fontAlgn="ctr"/>
                      <a:r>
                        <a:rPr lang="ru-RU" sz="1200" b="0" i="0" u="none" strike="noStrike" dirty="0">
                          <a:solidFill>
                            <a:srgbClr val="000000"/>
                          </a:solidFill>
                          <a:effectLst/>
                          <a:latin typeface="Times New Roman"/>
                        </a:rPr>
                        <a:t>13</a:t>
                      </a:r>
                    </a:p>
                  </a:txBody>
                  <a:tcPr marL="8289" marR="8289"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l" fontAlgn="ctr"/>
                      <a:r>
                        <a:rPr lang="ru-RU" sz="1400" b="0" i="0" u="none" strike="noStrike">
                          <a:solidFill>
                            <a:srgbClr val="000000"/>
                          </a:solidFill>
                          <a:effectLst/>
                          <a:latin typeface="Times New Roman"/>
                        </a:rPr>
                        <a:t>Муниципальная программа "Обеспечение общественного порядка, противодействие преступности, профилактика наркомании, экстремизма и терроризма в Тигильском муниципальном районе"</a:t>
                      </a:r>
                    </a:p>
                  </a:txBody>
                  <a:tcPr marL="8289" marR="8289"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r" fontAlgn="ctr"/>
                      <a:r>
                        <a:rPr lang="ru-RU" sz="1400" b="0" i="0" u="none" strike="noStrike">
                          <a:solidFill>
                            <a:srgbClr val="000000"/>
                          </a:solidFill>
                          <a:effectLst/>
                          <a:latin typeface="Times New Roman"/>
                        </a:rPr>
                        <a:t>   84,00000</a:t>
                      </a:r>
                    </a:p>
                  </a:txBody>
                  <a:tcPr marL="8289" marR="8289"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r" fontAlgn="ctr"/>
                      <a:r>
                        <a:rPr lang="ru-RU" sz="1400" b="0" i="0" u="none" strike="noStrike">
                          <a:solidFill>
                            <a:srgbClr val="000000"/>
                          </a:solidFill>
                          <a:effectLst/>
                          <a:latin typeface="Times New Roman"/>
                        </a:rPr>
                        <a:t>   90,00000</a:t>
                      </a:r>
                    </a:p>
                  </a:txBody>
                  <a:tcPr marL="8289" marR="8289"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r" fontAlgn="ctr"/>
                      <a:r>
                        <a:rPr lang="ru-RU" sz="1400" b="0" i="0" u="none" strike="noStrike" dirty="0">
                          <a:solidFill>
                            <a:srgbClr val="000000"/>
                          </a:solidFill>
                          <a:effectLst/>
                          <a:latin typeface="Times New Roman"/>
                        </a:rPr>
                        <a:t>   110,00000</a:t>
                      </a:r>
                    </a:p>
                  </a:txBody>
                  <a:tcPr marL="8289" marR="8289"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5"/>
                  </a:ext>
                </a:extLst>
              </a:tr>
              <a:tr h="367222">
                <a:tc>
                  <a:txBody>
                    <a:bodyPr/>
                    <a:lstStyle/>
                    <a:p>
                      <a:pPr algn="ctr" fontAlgn="ctr"/>
                      <a:r>
                        <a:rPr lang="ru-RU" sz="1200" b="0" i="0" u="none" strike="noStrike" dirty="0">
                          <a:solidFill>
                            <a:srgbClr val="000000"/>
                          </a:solidFill>
                          <a:effectLst/>
                          <a:latin typeface="Times New Roman"/>
                        </a:rPr>
                        <a:t>99</a:t>
                      </a:r>
                    </a:p>
                  </a:txBody>
                  <a:tcPr marL="8289" marR="8289"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l" fontAlgn="ctr"/>
                      <a:r>
                        <a:rPr lang="ru-RU" sz="1400" b="0" i="0" u="none" strike="noStrike">
                          <a:solidFill>
                            <a:srgbClr val="000000"/>
                          </a:solidFill>
                          <a:effectLst/>
                          <a:latin typeface="Times New Roman"/>
                        </a:rPr>
                        <a:t>Непрограммные расходы</a:t>
                      </a:r>
                    </a:p>
                  </a:txBody>
                  <a:tcPr marL="8289" marR="8289"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r" fontAlgn="ctr"/>
                      <a:r>
                        <a:rPr lang="ru-RU" sz="1400" b="0" i="0" u="none" strike="noStrike">
                          <a:solidFill>
                            <a:srgbClr val="000000"/>
                          </a:solidFill>
                          <a:effectLst/>
                          <a:latin typeface="Times New Roman"/>
                        </a:rPr>
                        <a:t>  1 850,85000</a:t>
                      </a:r>
                    </a:p>
                  </a:txBody>
                  <a:tcPr marL="8289" marR="8289"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r" fontAlgn="ctr"/>
                      <a:r>
                        <a:rPr lang="ru-RU" sz="1400" b="0" i="0" u="none" strike="noStrike">
                          <a:solidFill>
                            <a:srgbClr val="000000"/>
                          </a:solidFill>
                          <a:effectLst/>
                          <a:latin typeface="Times New Roman"/>
                        </a:rPr>
                        <a:t>  2 061,20000</a:t>
                      </a:r>
                    </a:p>
                  </a:txBody>
                  <a:tcPr marL="8289" marR="8289"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r" fontAlgn="ctr"/>
                      <a:r>
                        <a:rPr lang="ru-RU" sz="1400" b="0" i="0" u="none" strike="noStrike" dirty="0">
                          <a:solidFill>
                            <a:srgbClr val="000000"/>
                          </a:solidFill>
                          <a:effectLst/>
                          <a:latin typeface="Times New Roman"/>
                        </a:rPr>
                        <a:t>  1 929,90000</a:t>
                      </a:r>
                    </a:p>
                  </a:txBody>
                  <a:tcPr marL="8289" marR="8289"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6"/>
                  </a:ext>
                </a:extLst>
              </a:tr>
              <a:tr h="367222">
                <a:tc>
                  <a:txBody>
                    <a:bodyPr/>
                    <a:lstStyle/>
                    <a:p>
                      <a:pPr algn="ctr" fontAlgn="ctr"/>
                      <a:r>
                        <a:rPr lang="ru-RU" sz="1200" b="0" i="0" u="none" strike="noStrike" dirty="0">
                          <a:solidFill>
                            <a:srgbClr val="000000"/>
                          </a:solidFill>
                          <a:effectLst/>
                          <a:latin typeface="Times New Roman"/>
                        </a:rPr>
                        <a:t>00</a:t>
                      </a:r>
                    </a:p>
                  </a:txBody>
                  <a:tcPr marL="8289" marR="8289"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l" fontAlgn="ctr"/>
                      <a:r>
                        <a:rPr lang="ru-RU" sz="1400" b="0" i="0" u="none" strike="noStrike">
                          <a:solidFill>
                            <a:srgbClr val="000000"/>
                          </a:solidFill>
                          <a:effectLst/>
                          <a:latin typeface="Times New Roman"/>
                        </a:rPr>
                        <a:t>Условно утвержденные расходы</a:t>
                      </a:r>
                    </a:p>
                  </a:txBody>
                  <a:tcPr marL="8289" marR="8289"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r" fontAlgn="ctr"/>
                      <a:r>
                        <a:rPr lang="ru-RU" sz="1400" b="0" i="0" u="none" strike="noStrike">
                          <a:solidFill>
                            <a:srgbClr val="000000"/>
                          </a:solidFill>
                          <a:effectLst/>
                          <a:latin typeface="Times New Roman"/>
                        </a:rPr>
                        <a:t> </a:t>
                      </a:r>
                    </a:p>
                  </a:txBody>
                  <a:tcPr marL="8289" marR="8289"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r" fontAlgn="ctr"/>
                      <a:r>
                        <a:rPr lang="ru-RU" sz="1400" b="0" i="0" u="none" strike="noStrike">
                          <a:solidFill>
                            <a:srgbClr val="000000"/>
                          </a:solidFill>
                          <a:effectLst/>
                          <a:latin typeface="Times New Roman"/>
                        </a:rPr>
                        <a:t>  7 619,86900</a:t>
                      </a:r>
                    </a:p>
                  </a:txBody>
                  <a:tcPr marL="8289" marR="8289"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r" fontAlgn="ctr"/>
                      <a:r>
                        <a:rPr lang="ru-RU" sz="1400" b="0" i="0" u="none" strike="noStrike" dirty="0">
                          <a:solidFill>
                            <a:srgbClr val="000000"/>
                          </a:solidFill>
                          <a:effectLst/>
                          <a:latin typeface="Times New Roman"/>
                        </a:rPr>
                        <a:t>  14 368,63800</a:t>
                      </a:r>
                    </a:p>
                  </a:txBody>
                  <a:tcPr marL="8289" marR="8289"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7"/>
                  </a:ext>
                </a:extLst>
              </a:tr>
              <a:tr h="240107">
                <a:tc>
                  <a:txBody>
                    <a:bodyPr/>
                    <a:lstStyle/>
                    <a:p>
                      <a:pPr algn="ctr" fontAlgn="ctr"/>
                      <a:r>
                        <a:rPr lang="ru-RU" sz="1200" b="0" i="0" u="none" strike="noStrike" dirty="0">
                          <a:solidFill>
                            <a:srgbClr val="000000"/>
                          </a:solidFill>
                          <a:effectLst/>
                          <a:latin typeface="Times New Roman"/>
                        </a:rPr>
                        <a:t> </a:t>
                      </a:r>
                    </a:p>
                  </a:txBody>
                  <a:tcPr marL="8289" marR="8289"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l" fontAlgn="ctr"/>
                      <a:r>
                        <a:rPr lang="ru-RU" sz="1400" b="0" i="0" u="none" strike="noStrike">
                          <a:solidFill>
                            <a:srgbClr val="000000"/>
                          </a:solidFill>
                          <a:effectLst/>
                          <a:latin typeface="Times New Roman"/>
                        </a:rPr>
                        <a:t>ВСЕГО РАСХОДОВ</a:t>
                      </a:r>
                    </a:p>
                  </a:txBody>
                  <a:tcPr marL="8289" marR="8289"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r" fontAlgn="ctr"/>
                      <a:r>
                        <a:rPr lang="ru-RU" sz="1400" b="0" i="0" u="none" strike="noStrike">
                          <a:solidFill>
                            <a:srgbClr val="000000"/>
                          </a:solidFill>
                          <a:effectLst/>
                          <a:latin typeface="Times New Roman"/>
                        </a:rPr>
                        <a:t>  818 930,51855</a:t>
                      </a:r>
                    </a:p>
                  </a:txBody>
                  <a:tcPr marL="8289" marR="8289"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r" fontAlgn="ctr"/>
                      <a:r>
                        <a:rPr lang="ru-RU" sz="1400" b="0" i="0" u="none" strike="noStrike">
                          <a:solidFill>
                            <a:srgbClr val="000000"/>
                          </a:solidFill>
                          <a:effectLst/>
                          <a:latin typeface="Times New Roman"/>
                        </a:rPr>
                        <a:t>  798 971,43340</a:t>
                      </a:r>
                    </a:p>
                  </a:txBody>
                  <a:tcPr marL="8289" marR="8289"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r" fontAlgn="ctr"/>
                      <a:r>
                        <a:rPr lang="ru-RU" sz="1400" b="0" i="0" u="none" strike="noStrike" dirty="0">
                          <a:solidFill>
                            <a:srgbClr val="000000"/>
                          </a:solidFill>
                          <a:effectLst/>
                          <a:latin typeface="Times New Roman"/>
                        </a:rPr>
                        <a:t>  790 996,63437</a:t>
                      </a:r>
                    </a:p>
                  </a:txBody>
                  <a:tcPr marL="8289" marR="8289"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8"/>
                  </a:ext>
                </a:extLst>
              </a:tr>
            </a:tbl>
          </a:graphicData>
        </a:graphic>
      </p:graphicFrame>
    </p:spTree>
  </p:cSld>
  <p:clrMapOvr>
    <a:masterClrMapping/>
  </p:clrMapOvr>
  <p:transition advClick="0" advTm="25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7"/>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07950" y="-9525"/>
            <a:ext cx="8939213" cy="6751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4163" y="115888"/>
            <a:ext cx="1223962" cy="135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4978" name="Rectangle 2"/>
          <p:cNvSpPr>
            <a:spLocks noGrp="1" noChangeArrowheads="1"/>
          </p:cNvSpPr>
          <p:nvPr>
            <p:ph type="title"/>
          </p:nvPr>
        </p:nvSpPr>
        <p:spPr>
          <a:xfrm>
            <a:off x="3175" y="0"/>
            <a:ext cx="8316913" cy="720725"/>
          </a:xfrm>
        </p:spPr>
        <p:txBody>
          <a:bodyPr rtlCol="0">
            <a:noAutofit/>
          </a:bodyPr>
          <a:lstStyle/>
          <a:p>
            <a:pPr eaLnBrk="1" fontAlgn="auto" hangingPunct="1">
              <a:spcAft>
                <a:spcPts val="0"/>
              </a:spcAft>
              <a:defRPr/>
            </a:pPr>
            <a:r>
              <a:rPr lang="ru-RU" altLang="ru-RU" sz="2200" b="1" dirty="0">
                <a:solidFill>
                  <a:schemeClr val="tx2">
                    <a:lumMod val="60000"/>
                    <a:lumOff val="40000"/>
                  </a:schemeClr>
                </a:solidFill>
              </a:rPr>
              <a:t>Структура межбюджетных трансфертов  бюджетам  сельских поселений на </a:t>
            </a:r>
            <a:r>
              <a:rPr lang="ru-RU" altLang="ru-RU" sz="2200" b="1" dirty="0" smtClean="0">
                <a:solidFill>
                  <a:schemeClr val="tx2">
                    <a:lumMod val="60000"/>
                    <a:lumOff val="40000"/>
                  </a:schemeClr>
                </a:solidFill>
              </a:rPr>
              <a:t>2022 год и на плановый период 2023-2024 годов</a:t>
            </a:r>
            <a:endParaRPr lang="ru-RU" altLang="ru-RU" sz="2200" b="1" dirty="0">
              <a:solidFill>
                <a:schemeClr val="tx2">
                  <a:lumMod val="60000"/>
                  <a:lumOff val="40000"/>
                </a:schemeClr>
              </a:solidFill>
            </a:endParaRPr>
          </a:p>
        </p:txBody>
      </p:sp>
      <p:sp>
        <p:nvSpPr>
          <p:cNvPr id="7" name="TextBox 6"/>
          <p:cNvSpPr txBox="1"/>
          <p:nvPr/>
        </p:nvSpPr>
        <p:spPr>
          <a:xfrm>
            <a:off x="8101013" y="1454150"/>
            <a:ext cx="830262" cy="246063"/>
          </a:xfrm>
          <a:prstGeom prst="rect">
            <a:avLst/>
          </a:prstGeom>
          <a:noFill/>
        </p:spPr>
        <p:txBody>
          <a:bodyPr wrap="none">
            <a:spAutoFit/>
          </a:bodyPr>
          <a:lstStyle/>
          <a:p>
            <a:pPr>
              <a:defRPr/>
            </a:pPr>
            <a:r>
              <a:rPr lang="ru-RU" sz="1000" b="1" dirty="0">
                <a:solidFill>
                  <a:srgbClr val="0070C0"/>
                </a:solidFill>
                <a:latin typeface="+mn-lt"/>
                <a:cs typeface="Times New Roman" panose="02020603050405020304" pitchFamily="18" charset="0"/>
              </a:rPr>
              <a:t>тыс. рублях</a:t>
            </a:r>
          </a:p>
        </p:txBody>
      </p:sp>
      <p:graphicFrame>
        <p:nvGraphicFramePr>
          <p:cNvPr id="4" name="Таблица 3"/>
          <p:cNvGraphicFramePr>
            <a:graphicFrameLocks noGrp="1"/>
          </p:cNvGraphicFramePr>
          <p:nvPr/>
        </p:nvGraphicFramePr>
        <p:xfrm>
          <a:off x="395288" y="1073150"/>
          <a:ext cx="7508875" cy="1851025"/>
        </p:xfrm>
        <a:graphic>
          <a:graphicData uri="http://schemas.openxmlformats.org/drawingml/2006/table">
            <a:tbl>
              <a:tblPr/>
              <a:tblGrid>
                <a:gridCol w="2929401">
                  <a:extLst>
                    <a:ext uri="{9D8B030D-6E8A-4147-A177-3AD203B41FA5}">
                      <a16:colId xmlns:a16="http://schemas.microsoft.com/office/drawing/2014/main" val="20000"/>
                    </a:ext>
                  </a:extLst>
                </a:gridCol>
                <a:gridCol w="1613521">
                  <a:extLst>
                    <a:ext uri="{9D8B030D-6E8A-4147-A177-3AD203B41FA5}">
                      <a16:colId xmlns:a16="http://schemas.microsoft.com/office/drawing/2014/main" val="20001"/>
                    </a:ext>
                  </a:extLst>
                </a:gridCol>
                <a:gridCol w="1482977">
                  <a:extLst>
                    <a:ext uri="{9D8B030D-6E8A-4147-A177-3AD203B41FA5}">
                      <a16:colId xmlns:a16="http://schemas.microsoft.com/office/drawing/2014/main" val="20002"/>
                    </a:ext>
                  </a:extLst>
                </a:gridCol>
                <a:gridCol w="1482977">
                  <a:extLst>
                    <a:ext uri="{9D8B030D-6E8A-4147-A177-3AD203B41FA5}">
                      <a16:colId xmlns:a16="http://schemas.microsoft.com/office/drawing/2014/main" val="20003"/>
                    </a:ext>
                  </a:extLst>
                </a:gridCol>
              </a:tblGrid>
              <a:tr h="393343">
                <a:tc>
                  <a:txBody>
                    <a:bodyPr/>
                    <a:lstStyle/>
                    <a:p>
                      <a:pPr algn="ctr" fontAlgn="t"/>
                      <a:r>
                        <a:rPr lang="ru-RU" sz="1600" b="1" i="1" u="none" strike="noStrike" dirty="0">
                          <a:effectLst/>
                        </a:rPr>
                        <a:t>Наименование</a:t>
                      </a:r>
                      <a:endParaRPr lang="ru-RU" sz="1600" b="1" i="1" u="none" strike="noStrike" dirty="0">
                        <a:effectLst/>
                        <a:latin typeface="Times New Roman"/>
                      </a:endParaRPr>
                    </a:p>
                  </a:txBody>
                  <a:tcPr marL="9526" marR="9526" marT="9521" marB="0"/>
                </a:tc>
                <a:tc>
                  <a:txBody>
                    <a:bodyPr/>
                    <a:lstStyle/>
                    <a:p>
                      <a:pPr algn="ctr" fontAlgn="t"/>
                      <a:r>
                        <a:rPr lang="ru-RU" sz="1600" b="1" i="1" u="none" strike="noStrike">
                          <a:effectLst/>
                        </a:rPr>
                        <a:t>2022 год </a:t>
                      </a:r>
                      <a:endParaRPr lang="ru-RU" sz="1600" b="1" i="1" u="none" strike="noStrike">
                        <a:effectLst/>
                        <a:latin typeface="Times New Roman"/>
                      </a:endParaRPr>
                    </a:p>
                  </a:txBody>
                  <a:tcPr marL="9526" marR="9526" marT="9521" marB="0"/>
                </a:tc>
                <a:tc>
                  <a:txBody>
                    <a:bodyPr/>
                    <a:lstStyle/>
                    <a:p>
                      <a:pPr algn="ctr" fontAlgn="t"/>
                      <a:r>
                        <a:rPr lang="ru-RU" sz="1600" b="1" i="1" u="none" strike="noStrike">
                          <a:effectLst/>
                        </a:rPr>
                        <a:t>2023 год </a:t>
                      </a:r>
                      <a:endParaRPr lang="ru-RU" sz="1600" b="1" i="1" u="none" strike="noStrike">
                        <a:effectLst/>
                        <a:latin typeface="Times New Roman"/>
                      </a:endParaRPr>
                    </a:p>
                  </a:txBody>
                  <a:tcPr marL="9526" marR="9526" marT="9521" marB="0"/>
                </a:tc>
                <a:tc>
                  <a:txBody>
                    <a:bodyPr/>
                    <a:lstStyle/>
                    <a:p>
                      <a:pPr algn="ctr" fontAlgn="t"/>
                      <a:r>
                        <a:rPr lang="ru-RU" sz="1600" b="1" i="1" u="none" strike="noStrike">
                          <a:effectLst/>
                        </a:rPr>
                        <a:t>2024 год </a:t>
                      </a:r>
                      <a:endParaRPr lang="ru-RU" sz="1600" b="1" i="1" u="none" strike="noStrike">
                        <a:effectLst/>
                        <a:latin typeface="Times New Roman"/>
                      </a:endParaRPr>
                    </a:p>
                  </a:txBody>
                  <a:tcPr marL="9526" marR="9526" marT="9521" marB="0"/>
                </a:tc>
                <a:extLst>
                  <a:ext uri="{0D108BD9-81ED-4DB2-BD59-A6C34878D82A}">
                    <a16:rowId xmlns:a16="http://schemas.microsoft.com/office/drawing/2014/main" val="10000"/>
                  </a:ext>
                </a:extLst>
              </a:tr>
              <a:tr h="670997">
                <a:tc>
                  <a:txBody>
                    <a:bodyPr/>
                    <a:lstStyle/>
                    <a:p>
                      <a:pPr algn="l" fontAlgn="b"/>
                      <a:r>
                        <a:rPr lang="ru-RU" sz="1600" b="1" i="1" u="none" strike="noStrike" dirty="0">
                          <a:effectLst/>
                        </a:rPr>
                        <a:t>Дотации на </a:t>
                      </a:r>
                      <a:r>
                        <a:rPr lang="ru-RU" sz="1600" b="1" i="1" u="none" strike="noStrike" dirty="0" smtClean="0">
                          <a:effectLst/>
                        </a:rPr>
                        <a:t>ВБО </a:t>
                      </a:r>
                      <a:r>
                        <a:rPr lang="ru-RU" sz="1600" b="1" i="1" u="none" strike="noStrike" dirty="0">
                          <a:effectLst/>
                        </a:rPr>
                        <a:t>бюджетам СП</a:t>
                      </a:r>
                      <a:endParaRPr lang="ru-RU" sz="1600" b="1" i="1" u="none" strike="noStrike" dirty="0">
                        <a:effectLst/>
                        <a:latin typeface="Times New Roman"/>
                      </a:endParaRPr>
                    </a:p>
                  </a:txBody>
                  <a:tcPr marL="9526" marR="9526" marT="9521" marB="0" anchor="b">
                    <a:solidFill>
                      <a:srgbClr val="92D050"/>
                    </a:solidFill>
                  </a:tcPr>
                </a:tc>
                <a:tc>
                  <a:txBody>
                    <a:bodyPr/>
                    <a:lstStyle/>
                    <a:p>
                      <a:pPr algn="ctr" fontAlgn="b"/>
                      <a:r>
                        <a:rPr lang="ru-RU" sz="1600" b="1" i="1" u="none" strike="noStrike" dirty="0">
                          <a:effectLst/>
                        </a:rPr>
                        <a:t>52 404,00000</a:t>
                      </a:r>
                      <a:endParaRPr lang="ru-RU" sz="1600" b="1" i="1" u="none" strike="noStrike" dirty="0">
                        <a:effectLst/>
                        <a:latin typeface="Times New Roman"/>
                      </a:endParaRPr>
                    </a:p>
                  </a:txBody>
                  <a:tcPr marL="9526" marR="9526" marT="9521" marB="0" anchor="b">
                    <a:solidFill>
                      <a:srgbClr val="92D050"/>
                    </a:solidFill>
                  </a:tcPr>
                </a:tc>
                <a:tc>
                  <a:txBody>
                    <a:bodyPr/>
                    <a:lstStyle/>
                    <a:p>
                      <a:pPr algn="ctr" fontAlgn="b"/>
                      <a:r>
                        <a:rPr lang="ru-RU" sz="1600" b="1" i="1" u="none" strike="noStrike" dirty="0">
                          <a:effectLst/>
                        </a:rPr>
                        <a:t>  49 412,00000</a:t>
                      </a:r>
                      <a:endParaRPr lang="ru-RU" sz="1600" b="1" i="1" u="none" strike="noStrike" dirty="0">
                        <a:solidFill>
                          <a:srgbClr val="000000"/>
                        </a:solidFill>
                        <a:effectLst/>
                        <a:latin typeface="Times New Roman"/>
                      </a:endParaRPr>
                    </a:p>
                  </a:txBody>
                  <a:tcPr marL="9526" marR="9526" marT="9521" marB="0" anchor="b">
                    <a:solidFill>
                      <a:srgbClr val="92D050"/>
                    </a:solidFill>
                  </a:tcPr>
                </a:tc>
                <a:tc>
                  <a:txBody>
                    <a:bodyPr/>
                    <a:lstStyle/>
                    <a:p>
                      <a:pPr algn="ctr" fontAlgn="b"/>
                      <a:r>
                        <a:rPr lang="ru-RU" sz="1600" b="1" i="1" u="none" strike="noStrike" dirty="0">
                          <a:effectLst/>
                        </a:rPr>
                        <a:t>  49 412,00000</a:t>
                      </a:r>
                      <a:endParaRPr lang="ru-RU" sz="1600" b="1" i="1" u="none" strike="noStrike" dirty="0">
                        <a:solidFill>
                          <a:srgbClr val="000000"/>
                        </a:solidFill>
                        <a:effectLst/>
                        <a:latin typeface="Times New Roman"/>
                      </a:endParaRPr>
                    </a:p>
                  </a:txBody>
                  <a:tcPr marL="9526" marR="9526" marT="9521" marB="0" anchor="b">
                    <a:solidFill>
                      <a:srgbClr val="92D050"/>
                    </a:solidFill>
                  </a:tcPr>
                </a:tc>
                <a:extLst>
                  <a:ext uri="{0D108BD9-81ED-4DB2-BD59-A6C34878D82A}">
                    <a16:rowId xmlns:a16="http://schemas.microsoft.com/office/drawing/2014/main" val="10001"/>
                  </a:ext>
                </a:extLst>
              </a:tr>
              <a:tr h="393343">
                <a:tc>
                  <a:txBody>
                    <a:bodyPr/>
                    <a:lstStyle/>
                    <a:p>
                      <a:pPr algn="l" fontAlgn="t"/>
                      <a:r>
                        <a:rPr lang="ru-RU" sz="1600" b="1" i="1" u="none" strike="noStrike" dirty="0">
                          <a:effectLst/>
                        </a:rPr>
                        <a:t>Субвенции бюджетам СП</a:t>
                      </a:r>
                      <a:endParaRPr lang="ru-RU" sz="1600" b="1" i="1" u="none" strike="noStrike" dirty="0">
                        <a:effectLst/>
                        <a:latin typeface="Times New Roman"/>
                      </a:endParaRPr>
                    </a:p>
                  </a:txBody>
                  <a:tcPr marL="9526" marR="9526" marT="9521" marB="0">
                    <a:solidFill>
                      <a:srgbClr val="FF0000"/>
                    </a:solidFill>
                  </a:tcPr>
                </a:tc>
                <a:tc>
                  <a:txBody>
                    <a:bodyPr/>
                    <a:lstStyle/>
                    <a:p>
                      <a:pPr algn="ctr" fontAlgn="b"/>
                      <a:r>
                        <a:rPr lang="ru-RU" sz="1600" b="1" i="1" u="none" strike="noStrike" dirty="0">
                          <a:effectLst/>
                        </a:rPr>
                        <a:t>23 752,80000</a:t>
                      </a:r>
                      <a:endParaRPr lang="ru-RU" sz="1600" b="1" i="1" u="none" strike="noStrike" dirty="0">
                        <a:effectLst/>
                        <a:latin typeface="Times New Roman"/>
                      </a:endParaRPr>
                    </a:p>
                  </a:txBody>
                  <a:tcPr marL="9526" marR="9526" marT="9521" marB="0" anchor="b">
                    <a:solidFill>
                      <a:srgbClr val="FF0000"/>
                    </a:solidFill>
                  </a:tcPr>
                </a:tc>
                <a:tc>
                  <a:txBody>
                    <a:bodyPr/>
                    <a:lstStyle/>
                    <a:p>
                      <a:pPr algn="ctr" fontAlgn="b"/>
                      <a:r>
                        <a:rPr lang="ru-RU" sz="1600" b="1" i="1" u="none" strike="noStrike" dirty="0" smtClean="0">
                          <a:effectLst/>
                        </a:rPr>
                        <a:t>23 743,20000</a:t>
                      </a:r>
                      <a:endParaRPr lang="ru-RU" sz="1600" b="1" i="1" u="none" strike="noStrike" dirty="0">
                        <a:effectLst/>
                        <a:latin typeface="Times New Roman"/>
                      </a:endParaRPr>
                    </a:p>
                  </a:txBody>
                  <a:tcPr marL="9526" marR="9526" marT="9521" marB="0" anchor="b">
                    <a:solidFill>
                      <a:srgbClr val="FF0000"/>
                    </a:solidFill>
                  </a:tcPr>
                </a:tc>
                <a:tc>
                  <a:txBody>
                    <a:bodyPr/>
                    <a:lstStyle/>
                    <a:p>
                      <a:pPr algn="ctr" fontAlgn="b"/>
                      <a:r>
                        <a:rPr lang="ru-RU" sz="1600" b="1" i="1" u="none" strike="noStrike" dirty="0">
                          <a:effectLst/>
                        </a:rPr>
                        <a:t>23 799,10000</a:t>
                      </a:r>
                      <a:endParaRPr lang="ru-RU" sz="1600" b="1" i="1" u="none" strike="noStrike" dirty="0">
                        <a:effectLst/>
                        <a:latin typeface="Times New Roman"/>
                      </a:endParaRPr>
                    </a:p>
                  </a:txBody>
                  <a:tcPr marL="9526" marR="9526" marT="9521" marB="0" anchor="b">
                    <a:solidFill>
                      <a:srgbClr val="FF0000"/>
                    </a:solidFill>
                  </a:tcPr>
                </a:tc>
                <a:extLst>
                  <a:ext uri="{0D108BD9-81ED-4DB2-BD59-A6C34878D82A}">
                    <a16:rowId xmlns:a16="http://schemas.microsoft.com/office/drawing/2014/main" val="10002"/>
                  </a:ext>
                </a:extLst>
              </a:tr>
              <a:tr h="393343">
                <a:tc>
                  <a:txBody>
                    <a:bodyPr/>
                    <a:lstStyle/>
                    <a:p>
                      <a:pPr algn="l" fontAlgn="t"/>
                      <a:r>
                        <a:rPr lang="ru-RU" sz="1600" b="1" i="1" u="none" strike="noStrike" dirty="0">
                          <a:effectLst/>
                        </a:rPr>
                        <a:t>Иные МБ  бюджетам СП</a:t>
                      </a:r>
                      <a:endParaRPr lang="ru-RU" sz="1600" b="1" i="1" u="none" strike="noStrike" dirty="0">
                        <a:effectLst/>
                        <a:latin typeface="Times New Roman"/>
                      </a:endParaRPr>
                    </a:p>
                  </a:txBody>
                  <a:tcPr marL="9526" marR="9526" marT="9521" marB="0">
                    <a:solidFill>
                      <a:srgbClr val="00B0F0"/>
                    </a:solidFill>
                  </a:tcPr>
                </a:tc>
                <a:tc>
                  <a:txBody>
                    <a:bodyPr/>
                    <a:lstStyle/>
                    <a:p>
                      <a:pPr algn="ctr" fontAlgn="b"/>
                      <a:r>
                        <a:rPr lang="ru-RU" sz="1600" b="1" i="1" u="none" strike="noStrike" dirty="0">
                          <a:effectLst/>
                        </a:rPr>
                        <a:t>31 992,48000</a:t>
                      </a:r>
                      <a:endParaRPr lang="ru-RU" sz="1600" b="1" i="1" u="none" strike="noStrike" dirty="0">
                        <a:effectLst/>
                        <a:latin typeface="Times New Roman"/>
                      </a:endParaRPr>
                    </a:p>
                  </a:txBody>
                  <a:tcPr marL="9526" marR="9526" marT="9521" marB="0" anchor="b">
                    <a:solidFill>
                      <a:srgbClr val="00B0F0"/>
                    </a:solidFill>
                  </a:tcPr>
                </a:tc>
                <a:tc>
                  <a:txBody>
                    <a:bodyPr/>
                    <a:lstStyle/>
                    <a:p>
                      <a:pPr algn="ctr" fontAlgn="t"/>
                      <a:r>
                        <a:rPr lang="ru-RU" sz="1600" b="1" i="1" u="none" strike="noStrike" dirty="0">
                          <a:effectLst/>
                        </a:rPr>
                        <a:t> </a:t>
                      </a:r>
                      <a:endParaRPr lang="ru-RU" sz="1600" b="1" i="1" u="none" strike="noStrike" dirty="0">
                        <a:effectLst/>
                        <a:latin typeface="Times New Roman"/>
                      </a:endParaRPr>
                    </a:p>
                  </a:txBody>
                  <a:tcPr marL="9526" marR="9526" marT="9521" marB="0">
                    <a:solidFill>
                      <a:srgbClr val="00B0F0"/>
                    </a:solidFill>
                  </a:tcPr>
                </a:tc>
                <a:tc>
                  <a:txBody>
                    <a:bodyPr/>
                    <a:lstStyle/>
                    <a:p>
                      <a:pPr algn="ctr" fontAlgn="t"/>
                      <a:r>
                        <a:rPr lang="ru-RU" sz="1600" b="1" i="1" u="none" strike="noStrike" dirty="0">
                          <a:effectLst/>
                        </a:rPr>
                        <a:t> </a:t>
                      </a:r>
                      <a:endParaRPr lang="ru-RU" sz="1600" b="1" i="1" u="none" strike="noStrike" dirty="0">
                        <a:effectLst/>
                        <a:latin typeface="Times New Roman"/>
                      </a:endParaRPr>
                    </a:p>
                  </a:txBody>
                  <a:tcPr marL="9526" marR="9526" marT="9521" marB="0">
                    <a:solidFill>
                      <a:srgbClr val="00B0F0"/>
                    </a:solidFill>
                  </a:tcPr>
                </a:tc>
                <a:extLst>
                  <a:ext uri="{0D108BD9-81ED-4DB2-BD59-A6C34878D82A}">
                    <a16:rowId xmlns:a16="http://schemas.microsoft.com/office/drawing/2014/main" val="10003"/>
                  </a:ext>
                </a:extLst>
              </a:tr>
            </a:tbl>
          </a:graphicData>
        </a:graphic>
      </p:graphicFrame>
      <p:graphicFrame>
        <p:nvGraphicFramePr>
          <p:cNvPr id="25633" name="Диаграмма 13"/>
          <p:cNvGraphicFramePr>
            <a:graphicFrameLocks/>
          </p:cNvGraphicFramePr>
          <p:nvPr/>
        </p:nvGraphicFramePr>
        <p:xfrm>
          <a:off x="344488" y="2946400"/>
          <a:ext cx="8382000" cy="3917950"/>
        </p:xfrm>
        <a:graphic>
          <a:graphicData uri="http://schemas.openxmlformats.org/presentationml/2006/ole">
            <mc:AlternateContent xmlns:mc="http://schemas.openxmlformats.org/markup-compatibility/2006">
              <mc:Choice xmlns:v="urn:schemas-microsoft-com:vml" Requires="v">
                <p:oleObj spid="_x0000_s25634" r:id="rId5" imgW="8382727" imgH="3920068" progId="Excel.Chart.8">
                  <p:embed/>
                </p:oleObj>
              </mc:Choice>
              <mc:Fallback>
                <p:oleObj r:id="rId5" imgW="8382727" imgH="3920068" progId="Excel.Chart.8">
                  <p:embed/>
                  <p:pic>
                    <p:nvPicPr>
                      <p:cNvPr id="0" name="Диаграмма 1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4488" y="2946400"/>
                        <a:ext cx="8382000" cy="391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advClick="0" advTm="25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8" descr="Y:\Бюджетный отдел\БЮДЖЕТ ДЛЯ ГРАЖДАН\фото\тигильский райо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63"/>
            <a:ext cx="4787900"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txBox="1">
            <a:spLocks noChangeArrowheads="1"/>
          </p:cNvSpPr>
          <p:nvPr/>
        </p:nvSpPr>
        <p:spPr>
          <a:xfrm>
            <a:off x="611188" y="20638"/>
            <a:ext cx="7654925" cy="671512"/>
          </a:xfrm>
          <a:prstGeom prst="rect">
            <a:avLst/>
          </a:prstGeom>
        </p:spPr>
        <p:txBody>
          <a:bodyP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eaLnBrk="1" hangingPunct="1">
              <a:defRPr/>
            </a:pPr>
            <a:r>
              <a:rPr lang="ru-RU" altLang="ru-RU" sz="3200" b="1" kern="0" dirty="0" smtClean="0">
                <a:solidFill>
                  <a:srgbClr val="0070C0"/>
                </a:solidFill>
                <a:effectLst/>
              </a:rPr>
              <a:t>Обратная связь</a:t>
            </a:r>
            <a:endParaRPr lang="ru-RU" altLang="ru-RU" sz="3200" b="1" kern="0" dirty="0">
              <a:solidFill>
                <a:srgbClr val="0070C0"/>
              </a:solidFill>
              <a:effectLst/>
            </a:endParaRPr>
          </a:p>
        </p:txBody>
      </p:sp>
      <p:sp>
        <p:nvSpPr>
          <p:cNvPr id="9" name="Rectangle 2"/>
          <p:cNvSpPr txBox="1">
            <a:spLocks noChangeArrowheads="1"/>
          </p:cNvSpPr>
          <p:nvPr/>
        </p:nvSpPr>
        <p:spPr>
          <a:xfrm>
            <a:off x="179388" y="4414838"/>
            <a:ext cx="8785225" cy="1511300"/>
          </a:xfrm>
          <a:prstGeom prst="rect">
            <a:avLst/>
          </a:prstGeom>
        </p:spPr>
        <p:txBody>
          <a:bodyPr/>
          <a:lstStyle>
            <a:lvl1pPr eaLnBrk="0" hangingPunct="0">
              <a:spcBef>
                <a:spcPct val="20000"/>
              </a:spcBef>
              <a:buClr>
                <a:schemeClr val="hlink"/>
              </a:buClr>
              <a:buSzPct val="120000"/>
              <a:buChar char="•"/>
              <a:defRPr sz="3200">
                <a:solidFill>
                  <a:schemeClr val="tx1"/>
                </a:solidFill>
                <a:latin typeface="Tahoma" pitchFamily="34" charset="0"/>
              </a:defRPr>
            </a:lvl1pPr>
            <a:lvl2pPr marL="742950" indent="-285750" eaLnBrk="0" hangingPunct="0">
              <a:spcBef>
                <a:spcPct val="20000"/>
              </a:spcBef>
              <a:buFont typeface="Tahoma" pitchFamily="34" charset="0"/>
              <a:buChar char="–"/>
              <a:defRPr sz="2800">
                <a:solidFill>
                  <a:schemeClr val="tx1"/>
                </a:solidFill>
                <a:latin typeface="Tahoma" pitchFamily="34" charset="0"/>
              </a:defRPr>
            </a:lvl2pPr>
            <a:lvl3pPr marL="1143000" indent="-228600" eaLnBrk="0" hangingPunct="0">
              <a:spcBef>
                <a:spcPct val="20000"/>
              </a:spcBef>
              <a:buClr>
                <a:schemeClr val="hlink"/>
              </a:buClr>
              <a:buSzPct val="120000"/>
              <a:buChar char="•"/>
              <a:defRPr sz="2400">
                <a:solidFill>
                  <a:schemeClr val="tx1"/>
                </a:solidFill>
                <a:latin typeface="Tahoma" pitchFamily="34" charset="0"/>
              </a:defRPr>
            </a:lvl3pPr>
            <a:lvl4pPr marL="1600200" indent="-228600" eaLnBrk="0" hangingPunct="0">
              <a:spcBef>
                <a:spcPct val="20000"/>
              </a:spcBef>
              <a:buFont typeface="Tahoma" pitchFamily="34" charset="0"/>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spcBef>
                <a:spcPct val="0"/>
              </a:spcBef>
              <a:buClrTx/>
              <a:buSzTx/>
              <a:buFontTx/>
              <a:buNone/>
              <a:defRPr/>
            </a:pPr>
            <a:r>
              <a:rPr lang="ru-RU" altLang="ru-RU" sz="1600" b="1" dirty="0" smtClean="0">
                <a:solidFill>
                  <a:srgbClr val="0070C0"/>
                </a:solidFill>
                <a:latin typeface="Times New Roman" pitchFamily="18" charset="0"/>
                <a:cs typeface="Times New Roman" pitchFamily="18" charset="0"/>
              </a:rPr>
              <a:t>Надеемся, что представленная выше информация оказалась Вам полезной и помогла составить достоверное мнение о бюджете Тигильского муниципального района на 2022год и на плановый период 2023 и 2024 годы.</a:t>
            </a:r>
            <a:endParaRPr lang="ru-RU" altLang="ru-RU" sz="1600" dirty="0" smtClean="0">
              <a:solidFill>
                <a:srgbClr val="0070C0"/>
              </a:solidFill>
              <a:effectLst>
                <a:outerShdw blurRad="38100" dist="38100" dir="2700000" algn="tl">
                  <a:srgbClr val="000000"/>
                </a:outerShdw>
              </a:effectLst>
              <a:cs typeface="Arial" charset="0"/>
            </a:endParaRPr>
          </a:p>
          <a:p>
            <a:pPr>
              <a:spcBef>
                <a:spcPct val="0"/>
              </a:spcBef>
              <a:buClrTx/>
              <a:buSzTx/>
              <a:buFontTx/>
              <a:buNone/>
              <a:defRPr/>
            </a:pPr>
            <a:r>
              <a:rPr lang="ru-RU" altLang="ru-RU" sz="1600" b="1" dirty="0" smtClean="0">
                <a:solidFill>
                  <a:srgbClr val="0070C0"/>
                </a:solidFill>
                <a:latin typeface="Times New Roman" pitchFamily="18" charset="0"/>
                <a:cs typeface="Times New Roman" pitchFamily="18" charset="0"/>
              </a:rPr>
              <a:t>          В случае возникновения вопросов Вы можете обратиться в Финансовое управление администрации муниципального образования «Тигильский муниципальный район»</a:t>
            </a:r>
          </a:p>
          <a:p>
            <a:pPr>
              <a:spcBef>
                <a:spcPct val="0"/>
              </a:spcBef>
              <a:buClrTx/>
              <a:buSzTx/>
              <a:defRPr/>
            </a:pPr>
            <a:r>
              <a:rPr lang="ru-RU" altLang="ru-RU" sz="1600" b="1" dirty="0" smtClean="0">
                <a:solidFill>
                  <a:srgbClr val="0070C0"/>
                </a:solidFill>
                <a:latin typeface="Times New Roman" pitchFamily="18" charset="0"/>
                <a:cs typeface="Times New Roman" pitchFamily="18" charset="0"/>
              </a:rPr>
              <a:t>по телефону 8 (415-37) 21-840 </a:t>
            </a:r>
          </a:p>
          <a:p>
            <a:pPr>
              <a:spcBef>
                <a:spcPct val="0"/>
              </a:spcBef>
              <a:buClrTx/>
              <a:buSzTx/>
              <a:defRPr/>
            </a:pPr>
            <a:r>
              <a:rPr lang="ru-RU" altLang="ru-RU" sz="1600" b="1" dirty="0" smtClean="0">
                <a:solidFill>
                  <a:srgbClr val="0070C0"/>
                </a:solidFill>
                <a:latin typeface="Times New Roman" pitchFamily="18" charset="0"/>
                <a:cs typeface="Times New Roman" pitchFamily="18" charset="0"/>
              </a:rPr>
              <a:t>по электронной почте </a:t>
            </a:r>
            <a:r>
              <a:rPr lang="en-US" altLang="ru-RU" sz="1600" b="1" dirty="0" smtClean="0">
                <a:solidFill>
                  <a:srgbClr val="0070C0"/>
                </a:solidFill>
                <a:latin typeface="Times New Roman" pitchFamily="18" charset="0"/>
                <a:cs typeface="Times New Roman" pitchFamily="18" charset="0"/>
                <a:hlinkClick r:id="rId3"/>
              </a:rPr>
              <a:t>raifo_05@mail.ru</a:t>
            </a:r>
            <a:endParaRPr lang="ru-RU" altLang="ru-RU" sz="1600" b="1" dirty="0" smtClean="0">
              <a:solidFill>
                <a:srgbClr val="0070C0"/>
              </a:solidFill>
              <a:latin typeface="Times New Roman" pitchFamily="18" charset="0"/>
              <a:cs typeface="Times New Roman" pitchFamily="18" charset="0"/>
            </a:endParaRPr>
          </a:p>
          <a:p>
            <a:pPr>
              <a:spcBef>
                <a:spcPct val="0"/>
              </a:spcBef>
              <a:buClrTx/>
              <a:buSzTx/>
              <a:defRPr/>
            </a:pPr>
            <a:r>
              <a:rPr lang="ru-RU" altLang="ru-RU" sz="1600" b="1" dirty="0" smtClean="0">
                <a:solidFill>
                  <a:srgbClr val="0070C0"/>
                </a:solidFill>
                <a:latin typeface="Times New Roman" pitchFamily="18" charset="0"/>
                <a:cs typeface="Times New Roman" pitchFamily="18" charset="0"/>
              </a:rPr>
              <a:t>Написать письмо или прийти лично по адресу:</a:t>
            </a:r>
          </a:p>
          <a:p>
            <a:pPr>
              <a:spcBef>
                <a:spcPct val="0"/>
              </a:spcBef>
              <a:buClrTx/>
              <a:buSzTx/>
              <a:buFontTx/>
              <a:buNone/>
              <a:defRPr/>
            </a:pPr>
            <a:r>
              <a:rPr lang="ru-RU" altLang="ru-RU" sz="1600" b="1" dirty="0" smtClean="0">
                <a:solidFill>
                  <a:srgbClr val="0070C0"/>
                </a:solidFill>
                <a:latin typeface="Times New Roman" pitchFamily="18" charset="0"/>
                <a:cs typeface="Times New Roman" pitchFamily="18" charset="0"/>
              </a:rPr>
              <a:t>  	688600, с. Тигиль, ул. Партизанская 17</a:t>
            </a:r>
          </a:p>
          <a:p>
            <a:pPr>
              <a:spcBef>
                <a:spcPct val="0"/>
              </a:spcBef>
              <a:buClrTx/>
              <a:buSzTx/>
              <a:buFontTx/>
              <a:buNone/>
              <a:defRPr/>
            </a:pPr>
            <a:endParaRPr lang="ru-RU" altLang="ru-RU" sz="1600" b="1" dirty="0" smtClean="0">
              <a:solidFill>
                <a:srgbClr val="0070C0"/>
              </a:solidFill>
              <a:latin typeface="Times New Roman" pitchFamily="18" charset="0"/>
              <a:cs typeface="Times New Roman" pitchFamily="18" charset="0"/>
            </a:endParaRPr>
          </a:p>
        </p:txBody>
      </p:sp>
      <p:pic>
        <p:nvPicPr>
          <p:cNvPr id="2662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463" y="33338"/>
            <a:ext cx="4356100" cy="439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6" descr="Y:\Бюджетный отдел\БЮДЖЕТ ДЛЯ ГРАЖДАН\Виды Тигиля\DSC013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Box 2"/>
          <p:cNvSpPr txBox="1">
            <a:spLocks noChangeArrowheads="1"/>
          </p:cNvSpPr>
          <p:nvPr/>
        </p:nvSpPr>
        <p:spPr bwMode="auto">
          <a:xfrm>
            <a:off x="-17463" y="777875"/>
            <a:ext cx="9161463"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600" b="1" i="1">
                <a:solidFill>
                  <a:srgbClr val="000000"/>
                </a:solidFill>
                <a:latin typeface="Times New Roman" panose="02020603050405020304" pitchFamily="18" charset="0"/>
              </a:rPr>
              <a:t>Ответственные исполнители: Начальник финансового управления Логинова О.Н., заместитель начальника – начальник бюджетного отдела Тихонова Е.Н., консультанты бюджетного отдела Степанова Д.А., Сунчугашева Я.М.</a:t>
            </a:r>
          </a:p>
          <a:p>
            <a:pPr eaLnBrk="1" hangingPunct="1">
              <a:spcBef>
                <a:spcPct val="0"/>
              </a:spcBef>
              <a:buFontTx/>
              <a:buNone/>
            </a:pPr>
            <a:r>
              <a:rPr lang="ru-RU" altLang="ru-RU" sz="1600" b="1" i="1">
                <a:solidFill>
                  <a:srgbClr val="000000"/>
                </a:solidFill>
                <a:latin typeface="Times New Roman" panose="02020603050405020304" pitchFamily="18" charset="0"/>
              </a:rPr>
              <a:t>Тел: +7</a:t>
            </a:r>
            <a:r>
              <a:rPr lang="en-US" altLang="ru-RU" sz="1600" b="1" i="1">
                <a:solidFill>
                  <a:srgbClr val="000000"/>
                </a:solidFill>
                <a:latin typeface="Times New Roman" panose="02020603050405020304" pitchFamily="18" charset="0"/>
              </a:rPr>
              <a:t>(41537) </a:t>
            </a:r>
            <a:r>
              <a:rPr lang="ru-RU" altLang="ru-RU" sz="1600" b="1" i="1">
                <a:solidFill>
                  <a:srgbClr val="000000"/>
                </a:solidFill>
                <a:latin typeface="Times New Roman" panose="02020603050405020304" pitchFamily="18" charset="0"/>
              </a:rPr>
              <a:t>21-840</a:t>
            </a:r>
            <a:r>
              <a:rPr lang="ru-RU" altLang="ru-RU" sz="1600" i="1">
                <a:solidFill>
                  <a:srgbClr val="000000"/>
                </a:solidFill>
                <a:latin typeface="Times New Roman" panose="02020603050405020304" pitchFamily="18" charset="0"/>
              </a:rPr>
              <a:t> </a:t>
            </a:r>
          </a:p>
          <a:p>
            <a:pPr eaLnBrk="1" hangingPunct="1">
              <a:spcBef>
                <a:spcPct val="0"/>
              </a:spcBef>
              <a:buFontTx/>
              <a:buNone/>
            </a:pPr>
            <a:endParaRPr lang="ru-RU" altLang="ru-RU" sz="1800">
              <a:latin typeface="Tahoma" panose="020B0604030504040204" pitchFamily="34" charset="0"/>
            </a:endParaRPr>
          </a:p>
        </p:txBody>
      </p:sp>
      <p:sp>
        <p:nvSpPr>
          <p:cNvPr id="7" name="TextBox 4"/>
          <p:cNvSpPr txBox="1">
            <a:spLocks noChangeArrowheads="1"/>
          </p:cNvSpPr>
          <p:nvPr/>
        </p:nvSpPr>
        <p:spPr bwMode="auto">
          <a:xfrm>
            <a:off x="2519958" y="260648"/>
            <a:ext cx="3960440" cy="5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TriangleInverted">
              <a:avLst>
                <a:gd name="adj" fmla="val 55150"/>
              </a:avLst>
            </a:prstTxWarp>
            <a:spAutoFit/>
          </a:bodyPr>
          <a:lstStyle>
            <a:lvl1pPr eaLnBrk="0" hangingPunct="0">
              <a:spcBef>
                <a:spcPct val="20000"/>
              </a:spcBef>
              <a:buClr>
                <a:schemeClr val="hlink"/>
              </a:buClr>
              <a:buSzPct val="120000"/>
              <a:buChar char="•"/>
              <a:defRPr sz="3200">
                <a:solidFill>
                  <a:schemeClr val="tx1"/>
                </a:solidFill>
                <a:latin typeface="Tahoma" pitchFamily="34" charset="0"/>
              </a:defRPr>
            </a:lvl1pPr>
            <a:lvl2pPr marL="742950" indent="-285750" eaLnBrk="0" hangingPunct="0">
              <a:spcBef>
                <a:spcPct val="20000"/>
              </a:spcBef>
              <a:buFont typeface="Tahoma" pitchFamily="34" charset="0"/>
              <a:buChar char="–"/>
              <a:defRPr sz="2800">
                <a:solidFill>
                  <a:schemeClr val="tx1"/>
                </a:solidFill>
                <a:latin typeface="Tahoma" pitchFamily="34" charset="0"/>
              </a:defRPr>
            </a:lvl2pPr>
            <a:lvl3pPr marL="1143000" indent="-228600" eaLnBrk="0" hangingPunct="0">
              <a:spcBef>
                <a:spcPct val="20000"/>
              </a:spcBef>
              <a:buClr>
                <a:schemeClr val="hlink"/>
              </a:buClr>
              <a:buSzPct val="120000"/>
              <a:buChar char="•"/>
              <a:defRPr sz="2400">
                <a:solidFill>
                  <a:schemeClr val="tx1"/>
                </a:solidFill>
                <a:latin typeface="Tahoma" pitchFamily="34" charset="0"/>
              </a:defRPr>
            </a:lvl3pPr>
            <a:lvl4pPr marL="1600200" indent="-228600" eaLnBrk="0" hangingPunct="0">
              <a:spcBef>
                <a:spcPct val="20000"/>
              </a:spcBef>
              <a:buFont typeface="Tahoma" pitchFamily="34" charset="0"/>
              <a:buChar char="–"/>
              <a:defRPr sz="2000">
                <a:solidFill>
                  <a:schemeClr val="tx1"/>
                </a:solidFill>
                <a:latin typeface="Tahoma" pitchFamily="34" charset="0"/>
              </a:defRPr>
            </a:lvl4pPr>
            <a:lvl5pPr marL="2057400" indent="-228600" eaLnBrk="0" hangingPunct="0">
              <a:spcBef>
                <a:spcPct val="20000"/>
              </a:spcBef>
              <a:buClr>
                <a:schemeClr val="hlink"/>
              </a:buClr>
              <a:buSzPct val="80000"/>
              <a:buFont typeface="Wingdings" pitchFamily="2" charset="2"/>
              <a:buChar char="v"/>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defRPr>
            </a:lvl9pPr>
          </a:lstStyle>
          <a:p>
            <a:pPr algn="ctr" eaLnBrk="1" hangingPunct="1">
              <a:spcBef>
                <a:spcPct val="0"/>
              </a:spcBef>
              <a:buClrTx/>
              <a:buSzTx/>
              <a:buFontTx/>
              <a:buNone/>
              <a:defRPr/>
            </a:pPr>
            <a:r>
              <a:rPr lang="ru-RU" altLang="ru-RU" dirty="0">
                <a:cs typeface="Arial" charset="0"/>
              </a:rPr>
              <a:t>с. Тигиль 2022г.</a:t>
            </a:r>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7"/>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82563" y="44450"/>
            <a:ext cx="8940800" cy="6697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2"/>
          <p:cNvSpPr>
            <a:spLocks noGrp="1"/>
          </p:cNvSpPr>
          <p:nvPr>
            <p:ph type="ctrTitle"/>
          </p:nvPr>
        </p:nvSpPr>
        <p:spPr>
          <a:xfrm>
            <a:off x="971550" y="188913"/>
            <a:ext cx="3167063" cy="936625"/>
          </a:xfrm>
        </p:spPr>
        <p:txBody>
          <a:bodyPr rtlCol="0">
            <a:normAutofit/>
          </a:bodyPr>
          <a:lstStyle/>
          <a:p>
            <a:pPr eaLnBrk="1" fontAlgn="auto" hangingPunct="1">
              <a:spcAft>
                <a:spcPts val="0"/>
              </a:spcAft>
              <a:defRPr/>
            </a:pPr>
            <a:r>
              <a:rPr lang="ru-RU" altLang="ru-RU" b="1" dirty="0" smtClean="0">
                <a:solidFill>
                  <a:schemeClr val="tx2">
                    <a:lumMod val="60000"/>
                    <a:lumOff val="40000"/>
                  </a:schemeClr>
                </a:solidFill>
              </a:rPr>
              <a:t>Глоссарий</a:t>
            </a:r>
            <a:endParaRPr lang="ru-RU" altLang="ru-RU" dirty="0" smtClean="0">
              <a:solidFill>
                <a:schemeClr val="tx2">
                  <a:lumMod val="60000"/>
                  <a:lumOff val="40000"/>
                </a:schemeClr>
              </a:solidFill>
            </a:endParaRPr>
          </a:p>
        </p:txBody>
      </p:sp>
      <p:sp>
        <p:nvSpPr>
          <p:cNvPr id="12291" name="Подзаголовок 6"/>
          <p:cNvSpPr>
            <a:spLocks noGrp="1"/>
          </p:cNvSpPr>
          <p:nvPr>
            <p:ph type="subTitle" idx="1"/>
          </p:nvPr>
        </p:nvSpPr>
        <p:spPr>
          <a:xfrm>
            <a:off x="1042988" y="1268413"/>
            <a:ext cx="7850187" cy="5184775"/>
          </a:xfrm>
          <a:solidFill>
            <a:schemeClr val="bg2">
              <a:lumMod val="90000"/>
            </a:schemeClr>
          </a:solidFill>
        </p:spPr>
        <p:txBody>
          <a:bodyPr rtlCol="0">
            <a:normAutofit/>
          </a:bodyPr>
          <a:lstStyle/>
          <a:p>
            <a:pPr marL="26988" algn="l" eaLnBrk="1" fontAlgn="auto" hangingPunct="1">
              <a:spcAft>
                <a:spcPts val="0"/>
              </a:spcAft>
              <a:defRPr/>
            </a:pPr>
            <a:r>
              <a:rPr lang="ru-RU" altLang="ru-RU" sz="1400" dirty="0" smtClean="0">
                <a:solidFill>
                  <a:schemeClr val="tx2">
                    <a:lumMod val="75000"/>
                  </a:schemeClr>
                </a:solidFill>
              </a:rPr>
              <a:t>• </a:t>
            </a:r>
            <a:r>
              <a:rPr lang="ru-RU" altLang="ru-RU" sz="1600" dirty="0" smtClean="0">
                <a:solidFill>
                  <a:schemeClr val="tx2">
                    <a:lumMod val="75000"/>
                  </a:schemeClr>
                </a:solidFill>
              </a:rPr>
              <a:t>бюджет</a:t>
            </a:r>
            <a:r>
              <a:rPr lang="ru-RU" altLang="ru-RU" sz="1400" dirty="0" smtClean="0">
                <a:solidFill>
                  <a:schemeClr val="tx2">
                    <a:lumMod val="75000"/>
                  </a:schemeClr>
                </a:solidFill>
              </a:rPr>
              <a:t> </a:t>
            </a:r>
            <a:r>
              <a:rPr lang="ru-RU" altLang="ru-RU" sz="1400" dirty="0" smtClean="0">
                <a:solidFill>
                  <a:schemeClr val="tx2">
                    <a:lumMod val="60000"/>
                    <a:lumOff val="40000"/>
                  </a:schemeClr>
                </a:solidFill>
              </a:rPr>
              <a:t>– форма образования и расходования денежных средств, предназначенных для</a:t>
            </a:r>
          </a:p>
          <a:p>
            <a:pPr marL="26988" algn="l" eaLnBrk="1" fontAlgn="auto" hangingPunct="1">
              <a:spcAft>
                <a:spcPts val="0"/>
              </a:spcAft>
              <a:defRPr/>
            </a:pPr>
            <a:r>
              <a:rPr lang="ru-RU" altLang="ru-RU" sz="1400" dirty="0" smtClean="0">
                <a:solidFill>
                  <a:schemeClr val="tx2">
                    <a:lumMod val="60000"/>
                    <a:lumOff val="40000"/>
                  </a:schemeClr>
                </a:solidFill>
              </a:rPr>
              <a:t>финансового обеспечения задач и функций государства и местного самоуправления.</a:t>
            </a:r>
          </a:p>
          <a:p>
            <a:pPr marL="26988" algn="l" eaLnBrk="1" fontAlgn="auto" hangingPunct="1">
              <a:spcAft>
                <a:spcPts val="0"/>
              </a:spcAft>
              <a:defRPr/>
            </a:pPr>
            <a:r>
              <a:rPr lang="ru-RU" altLang="ru-RU" sz="1400" dirty="0" smtClean="0">
                <a:solidFill>
                  <a:schemeClr val="tx2">
                    <a:lumMod val="75000"/>
                  </a:schemeClr>
                </a:solidFill>
              </a:rPr>
              <a:t>• </a:t>
            </a:r>
            <a:r>
              <a:rPr lang="ru-RU" altLang="ru-RU" sz="1600" dirty="0" smtClean="0">
                <a:solidFill>
                  <a:schemeClr val="tx2">
                    <a:lumMod val="75000"/>
                  </a:schemeClr>
                </a:solidFill>
              </a:rPr>
              <a:t>консолидированный бюджет</a:t>
            </a:r>
            <a:r>
              <a:rPr lang="ru-RU" altLang="ru-RU" sz="1400" dirty="0" smtClean="0">
                <a:solidFill>
                  <a:schemeClr val="tx2">
                    <a:lumMod val="75000"/>
                  </a:schemeClr>
                </a:solidFill>
              </a:rPr>
              <a:t> </a:t>
            </a:r>
            <a:r>
              <a:rPr lang="ru-RU" altLang="ru-RU" sz="1400" dirty="0" smtClean="0">
                <a:solidFill>
                  <a:schemeClr val="tx2">
                    <a:lumMod val="60000"/>
                    <a:lumOff val="40000"/>
                  </a:schemeClr>
                </a:solidFill>
              </a:rPr>
              <a:t>– свод бюджетов бюджетной системы российской федерации</a:t>
            </a:r>
          </a:p>
          <a:p>
            <a:pPr marL="26988" algn="l" eaLnBrk="1" fontAlgn="auto" hangingPunct="1">
              <a:spcAft>
                <a:spcPts val="0"/>
              </a:spcAft>
              <a:defRPr/>
            </a:pPr>
            <a:r>
              <a:rPr lang="ru-RU" altLang="ru-RU" sz="1400" dirty="0" smtClean="0">
                <a:solidFill>
                  <a:schemeClr val="tx2">
                    <a:lumMod val="60000"/>
                    <a:lumOff val="40000"/>
                  </a:schemeClr>
                </a:solidFill>
              </a:rPr>
              <a:t>на соответствующей территории (за исключением бюджетов государственных внебюджетных</a:t>
            </a:r>
          </a:p>
          <a:p>
            <a:pPr marL="26988" algn="l" eaLnBrk="1" fontAlgn="auto" hangingPunct="1">
              <a:spcAft>
                <a:spcPts val="0"/>
              </a:spcAft>
              <a:defRPr/>
            </a:pPr>
            <a:r>
              <a:rPr lang="ru-RU" altLang="ru-RU" sz="1400" dirty="0" smtClean="0">
                <a:solidFill>
                  <a:schemeClr val="tx2">
                    <a:lumMod val="60000"/>
                    <a:lumOff val="40000"/>
                  </a:schemeClr>
                </a:solidFill>
              </a:rPr>
              <a:t>фондов) без учета межбюджетных трансфертов между этими бюджетами.</a:t>
            </a:r>
          </a:p>
          <a:p>
            <a:pPr marL="26988" algn="l" eaLnBrk="1" fontAlgn="auto" hangingPunct="1">
              <a:spcAft>
                <a:spcPts val="0"/>
              </a:spcAft>
              <a:defRPr/>
            </a:pPr>
            <a:r>
              <a:rPr lang="ru-RU" altLang="ru-RU" sz="1400" dirty="0" smtClean="0">
                <a:solidFill>
                  <a:schemeClr val="tx2">
                    <a:lumMod val="75000"/>
                  </a:schemeClr>
                </a:solidFill>
              </a:rPr>
              <a:t>• </a:t>
            </a:r>
            <a:r>
              <a:rPr lang="ru-RU" altLang="ru-RU" sz="1600" dirty="0" smtClean="0">
                <a:solidFill>
                  <a:schemeClr val="tx2">
                    <a:lumMod val="75000"/>
                  </a:schemeClr>
                </a:solidFill>
              </a:rPr>
              <a:t>бюджетная система российской федерации</a:t>
            </a:r>
            <a:r>
              <a:rPr lang="ru-RU" altLang="ru-RU" sz="1400" dirty="0" smtClean="0">
                <a:solidFill>
                  <a:schemeClr val="tx2">
                    <a:lumMod val="75000"/>
                  </a:schemeClr>
                </a:solidFill>
              </a:rPr>
              <a:t> </a:t>
            </a:r>
            <a:r>
              <a:rPr lang="ru-RU" altLang="ru-RU" sz="1400" dirty="0" smtClean="0">
                <a:solidFill>
                  <a:schemeClr val="tx2">
                    <a:lumMod val="60000"/>
                    <a:lumOff val="40000"/>
                  </a:schemeClr>
                </a:solidFill>
              </a:rPr>
              <a:t>– основанная на экономических отношениях и</a:t>
            </a:r>
          </a:p>
          <a:p>
            <a:pPr marL="26988" algn="l" eaLnBrk="1" fontAlgn="auto" hangingPunct="1">
              <a:spcAft>
                <a:spcPts val="0"/>
              </a:spcAft>
              <a:defRPr/>
            </a:pPr>
            <a:r>
              <a:rPr lang="ru-RU" altLang="ru-RU" sz="1400" dirty="0" smtClean="0">
                <a:solidFill>
                  <a:schemeClr val="tx2">
                    <a:lumMod val="60000"/>
                    <a:lumOff val="40000"/>
                  </a:schemeClr>
                </a:solidFill>
              </a:rPr>
              <a:t>государственном устройстве российской федерации, регулируемая законодательством</a:t>
            </a:r>
          </a:p>
          <a:p>
            <a:pPr marL="26988" algn="l" eaLnBrk="1" fontAlgn="auto" hangingPunct="1">
              <a:spcAft>
                <a:spcPts val="0"/>
              </a:spcAft>
              <a:defRPr/>
            </a:pPr>
            <a:r>
              <a:rPr lang="ru-RU" altLang="ru-RU" sz="1400" dirty="0" smtClean="0">
                <a:solidFill>
                  <a:schemeClr val="tx2">
                    <a:lumMod val="60000"/>
                    <a:lumOff val="40000"/>
                  </a:schemeClr>
                </a:solidFill>
              </a:rPr>
              <a:t>российской федерации совокупность бюджетов и бюджетов государственных внебюджетных</a:t>
            </a:r>
          </a:p>
          <a:p>
            <a:pPr marL="26988" algn="l" eaLnBrk="1" fontAlgn="auto" hangingPunct="1">
              <a:spcAft>
                <a:spcPts val="0"/>
              </a:spcAft>
              <a:defRPr/>
            </a:pPr>
            <a:r>
              <a:rPr lang="ru-RU" altLang="ru-RU" sz="1400" dirty="0" smtClean="0">
                <a:solidFill>
                  <a:schemeClr val="tx2">
                    <a:lumMod val="60000"/>
                    <a:lumOff val="40000"/>
                  </a:schemeClr>
                </a:solidFill>
              </a:rPr>
              <a:t>фондов.</a:t>
            </a:r>
          </a:p>
          <a:p>
            <a:pPr marL="26988" algn="l" eaLnBrk="1" fontAlgn="auto" hangingPunct="1">
              <a:spcAft>
                <a:spcPts val="0"/>
              </a:spcAft>
              <a:defRPr/>
            </a:pPr>
            <a:r>
              <a:rPr lang="ru-RU" altLang="ru-RU" sz="1400" dirty="0" smtClean="0">
                <a:solidFill>
                  <a:schemeClr val="tx2">
                    <a:lumMod val="75000"/>
                  </a:schemeClr>
                </a:solidFill>
              </a:rPr>
              <a:t>• </a:t>
            </a:r>
            <a:r>
              <a:rPr lang="ru-RU" altLang="ru-RU" sz="1600" dirty="0" smtClean="0">
                <a:solidFill>
                  <a:schemeClr val="tx2">
                    <a:lumMod val="75000"/>
                  </a:schemeClr>
                </a:solidFill>
              </a:rPr>
              <a:t>доходы бюджета </a:t>
            </a:r>
            <a:r>
              <a:rPr lang="ru-RU" altLang="ru-RU" sz="1400" dirty="0" smtClean="0">
                <a:solidFill>
                  <a:schemeClr val="tx2">
                    <a:lumMod val="60000"/>
                    <a:lumOff val="40000"/>
                  </a:schemeClr>
                </a:solidFill>
              </a:rPr>
              <a:t>– поступающие в бюджет денежные средства, за исключением средств,</a:t>
            </a:r>
          </a:p>
          <a:p>
            <a:pPr marL="26988" algn="l" eaLnBrk="1" fontAlgn="auto" hangingPunct="1">
              <a:spcAft>
                <a:spcPts val="0"/>
              </a:spcAft>
              <a:defRPr/>
            </a:pPr>
            <a:r>
              <a:rPr lang="ru-RU" altLang="ru-RU" sz="1400" dirty="0" smtClean="0">
                <a:solidFill>
                  <a:schemeClr val="tx2">
                    <a:lumMod val="60000"/>
                    <a:lumOff val="40000"/>
                  </a:schemeClr>
                </a:solidFill>
              </a:rPr>
              <a:t>являющихся источниками финансирования дефицита бюджета.</a:t>
            </a:r>
          </a:p>
          <a:p>
            <a:pPr marL="26988" algn="l" eaLnBrk="1" fontAlgn="auto" hangingPunct="1">
              <a:spcAft>
                <a:spcPts val="0"/>
              </a:spcAft>
              <a:defRPr/>
            </a:pPr>
            <a:r>
              <a:rPr lang="ru-RU" altLang="ru-RU" sz="1400" dirty="0" smtClean="0">
                <a:solidFill>
                  <a:schemeClr val="tx2">
                    <a:lumMod val="75000"/>
                  </a:schemeClr>
                </a:solidFill>
              </a:rPr>
              <a:t>• </a:t>
            </a:r>
            <a:r>
              <a:rPr lang="ru-RU" altLang="ru-RU" sz="1600" dirty="0" smtClean="0">
                <a:solidFill>
                  <a:schemeClr val="tx2">
                    <a:lumMod val="75000"/>
                  </a:schemeClr>
                </a:solidFill>
              </a:rPr>
              <a:t>расходы бюджета</a:t>
            </a:r>
            <a:r>
              <a:rPr lang="ru-RU" altLang="ru-RU" sz="1400" dirty="0" smtClean="0">
                <a:solidFill>
                  <a:schemeClr val="tx2">
                    <a:lumMod val="75000"/>
                  </a:schemeClr>
                </a:solidFill>
              </a:rPr>
              <a:t> </a:t>
            </a:r>
            <a:r>
              <a:rPr lang="ru-RU" altLang="ru-RU" sz="1400" dirty="0" smtClean="0">
                <a:solidFill>
                  <a:schemeClr val="tx2">
                    <a:lumMod val="60000"/>
                    <a:lumOff val="40000"/>
                  </a:schemeClr>
                </a:solidFill>
              </a:rPr>
              <a:t>– выплачиваемые из бюджета денежные средства, за исключением средств,</a:t>
            </a:r>
          </a:p>
          <a:p>
            <a:pPr marL="26988" algn="l" eaLnBrk="1" fontAlgn="auto" hangingPunct="1">
              <a:spcAft>
                <a:spcPts val="0"/>
              </a:spcAft>
              <a:defRPr/>
            </a:pPr>
            <a:r>
              <a:rPr lang="ru-RU" altLang="ru-RU" sz="1400" dirty="0" smtClean="0">
                <a:solidFill>
                  <a:schemeClr val="tx2">
                    <a:lumMod val="60000"/>
                    <a:lumOff val="40000"/>
                  </a:schemeClr>
                </a:solidFill>
              </a:rPr>
              <a:t>являющихся источниками финансирования дефицита бюджета.</a:t>
            </a:r>
          </a:p>
          <a:p>
            <a:pPr marL="26988" algn="l" eaLnBrk="1" fontAlgn="auto" hangingPunct="1">
              <a:spcAft>
                <a:spcPts val="0"/>
              </a:spcAft>
              <a:defRPr/>
            </a:pPr>
            <a:r>
              <a:rPr lang="ru-RU" altLang="ru-RU" sz="1400" dirty="0" smtClean="0">
                <a:solidFill>
                  <a:schemeClr val="tx2">
                    <a:lumMod val="75000"/>
                  </a:schemeClr>
                </a:solidFill>
              </a:rPr>
              <a:t>• </a:t>
            </a:r>
            <a:r>
              <a:rPr lang="ru-RU" altLang="ru-RU" sz="1600" dirty="0" smtClean="0">
                <a:solidFill>
                  <a:schemeClr val="tx2">
                    <a:lumMod val="75000"/>
                  </a:schemeClr>
                </a:solidFill>
              </a:rPr>
              <a:t>дефицит бюджета</a:t>
            </a:r>
            <a:r>
              <a:rPr lang="ru-RU" altLang="ru-RU" sz="1400" dirty="0" smtClean="0">
                <a:solidFill>
                  <a:schemeClr val="tx2">
                    <a:lumMod val="75000"/>
                  </a:schemeClr>
                </a:solidFill>
              </a:rPr>
              <a:t> </a:t>
            </a:r>
            <a:r>
              <a:rPr lang="ru-RU" altLang="ru-RU" sz="1400" dirty="0" smtClean="0">
                <a:solidFill>
                  <a:schemeClr val="tx2">
                    <a:lumMod val="60000"/>
                    <a:lumOff val="40000"/>
                  </a:schemeClr>
                </a:solidFill>
              </a:rPr>
              <a:t>– превышение расходов над доходами.</a:t>
            </a:r>
          </a:p>
          <a:p>
            <a:pPr marL="26988" algn="l" eaLnBrk="1" fontAlgn="auto" hangingPunct="1">
              <a:spcAft>
                <a:spcPts val="0"/>
              </a:spcAft>
              <a:defRPr/>
            </a:pPr>
            <a:r>
              <a:rPr lang="ru-RU" altLang="ru-RU" sz="1400" dirty="0" smtClean="0">
                <a:solidFill>
                  <a:schemeClr val="tx2">
                    <a:lumMod val="75000"/>
                  </a:schemeClr>
                </a:solidFill>
              </a:rPr>
              <a:t>• </a:t>
            </a:r>
            <a:r>
              <a:rPr lang="ru-RU" altLang="ru-RU" sz="1600" dirty="0" smtClean="0">
                <a:solidFill>
                  <a:schemeClr val="tx2">
                    <a:lumMod val="75000"/>
                  </a:schemeClr>
                </a:solidFill>
              </a:rPr>
              <a:t>профицит бюджета </a:t>
            </a:r>
            <a:r>
              <a:rPr lang="ru-RU" altLang="ru-RU" sz="1400" dirty="0" smtClean="0">
                <a:solidFill>
                  <a:schemeClr val="tx2">
                    <a:lumMod val="60000"/>
                    <a:lumOff val="40000"/>
                  </a:schemeClr>
                </a:solidFill>
              </a:rPr>
              <a:t>– превышение доходов над расходами.</a:t>
            </a:r>
          </a:p>
          <a:p>
            <a:pPr marL="26988" algn="l" eaLnBrk="1" fontAlgn="auto" hangingPunct="1">
              <a:spcAft>
                <a:spcPts val="0"/>
              </a:spcAft>
              <a:defRPr/>
            </a:pPr>
            <a:r>
              <a:rPr lang="ru-RU" altLang="ru-RU" sz="1400" dirty="0" smtClean="0">
                <a:solidFill>
                  <a:schemeClr val="tx2">
                    <a:lumMod val="75000"/>
                  </a:schemeClr>
                </a:solidFill>
              </a:rPr>
              <a:t>• </a:t>
            </a:r>
            <a:r>
              <a:rPr lang="ru-RU" altLang="ru-RU" sz="1600" dirty="0" smtClean="0">
                <a:solidFill>
                  <a:schemeClr val="tx2">
                    <a:lumMod val="75000"/>
                  </a:schemeClr>
                </a:solidFill>
              </a:rPr>
              <a:t>бюджетные ассигнования</a:t>
            </a:r>
            <a:r>
              <a:rPr lang="ru-RU" altLang="ru-RU" sz="1400" dirty="0" smtClean="0">
                <a:solidFill>
                  <a:schemeClr val="tx2">
                    <a:lumMod val="75000"/>
                  </a:schemeClr>
                </a:solidFill>
              </a:rPr>
              <a:t> </a:t>
            </a:r>
            <a:r>
              <a:rPr lang="ru-RU" altLang="ru-RU" sz="1400" dirty="0" smtClean="0">
                <a:solidFill>
                  <a:schemeClr val="tx2">
                    <a:lumMod val="60000"/>
                    <a:lumOff val="40000"/>
                  </a:schemeClr>
                </a:solidFill>
              </a:rPr>
              <a:t>– предельные объемы денежных средств, предусмотренных в</a:t>
            </a:r>
          </a:p>
          <a:p>
            <a:pPr marL="26988" algn="l" eaLnBrk="1" fontAlgn="auto" hangingPunct="1">
              <a:spcAft>
                <a:spcPts val="0"/>
              </a:spcAft>
              <a:defRPr/>
            </a:pPr>
            <a:r>
              <a:rPr lang="ru-RU" altLang="ru-RU" sz="1400" dirty="0" smtClean="0">
                <a:solidFill>
                  <a:schemeClr val="tx2">
                    <a:lumMod val="60000"/>
                    <a:lumOff val="40000"/>
                  </a:schemeClr>
                </a:solidFill>
              </a:rPr>
              <a:t>соответствующем финансовом году для исполнения бюджетных обязательств.</a:t>
            </a:r>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7"/>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4925" y="152400"/>
            <a:ext cx="9088438" cy="6589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одзаголовок 3"/>
          <p:cNvSpPr>
            <a:spLocks noGrp="1"/>
          </p:cNvSpPr>
          <p:nvPr>
            <p:ph type="ctrTitle"/>
          </p:nvPr>
        </p:nvSpPr>
        <p:spPr>
          <a:xfrm>
            <a:off x="1042988" y="333375"/>
            <a:ext cx="7777162" cy="6119813"/>
          </a:xfrm>
          <a:solidFill>
            <a:schemeClr val="bg2">
              <a:lumMod val="90000"/>
            </a:schemeClr>
          </a:solidFill>
        </p:spPr>
        <p:txBody>
          <a:bodyPr rtlCol="0">
            <a:normAutofit/>
          </a:bodyPr>
          <a:lstStyle/>
          <a:p>
            <a:pPr algn="l" eaLnBrk="1" fontAlgn="auto" hangingPunct="1">
              <a:spcAft>
                <a:spcPts val="0"/>
              </a:spcAft>
              <a:defRPr/>
            </a:pPr>
            <a:r>
              <a:rPr lang="ru-RU" sz="1400" dirty="0" smtClean="0">
                <a:solidFill>
                  <a:schemeClr val="tx2">
                    <a:lumMod val="75000"/>
                  </a:schemeClr>
                </a:solidFill>
                <a:latin typeface="+mn-lt"/>
              </a:rPr>
              <a:t>• Межбюджетные трансферты </a:t>
            </a:r>
            <a:r>
              <a:rPr lang="ru-RU" sz="1400" dirty="0" smtClean="0">
                <a:solidFill>
                  <a:schemeClr val="tx2">
                    <a:lumMod val="60000"/>
                    <a:lumOff val="40000"/>
                  </a:schemeClr>
                </a:solidFill>
                <a:latin typeface="+mn-lt"/>
              </a:rPr>
              <a:t>– средства, предоставляемые одним бюджетом бюджетной</a:t>
            </a:r>
            <a:br>
              <a:rPr lang="ru-RU" sz="1400" dirty="0" smtClean="0">
                <a:solidFill>
                  <a:schemeClr val="tx2">
                    <a:lumMod val="60000"/>
                    <a:lumOff val="40000"/>
                  </a:schemeClr>
                </a:solidFill>
                <a:latin typeface="+mn-lt"/>
              </a:rPr>
            </a:br>
            <a:r>
              <a:rPr lang="ru-RU" sz="1400" dirty="0" smtClean="0">
                <a:solidFill>
                  <a:schemeClr val="tx2">
                    <a:lumMod val="60000"/>
                    <a:lumOff val="40000"/>
                  </a:schemeClr>
                </a:solidFill>
                <a:latin typeface="+mn-lt"/>
              </a:rPr>
              <a:t>системы Российской Федерации другому бюджету бюджетной системы Российской</a:t>
            </a:r>
            <a:br>
              <a:rPr lang="ru-RU" sz="1400" dirty="0" smtClean="0">
                <a:solidFill>
                  <a:schemeClr val="tx2">
                    <a:lumMod val="60000"/>
                    <a:lumOff val="40000"/>
                  </a:schemeClr>
                </a:solidFill>
                <a:latin typeface="+mn-lt"/>
              </a:rPr>
            </a:br>
            <a:r>
              <a:rPr lang="ru-RU" sz="1400" dirty="0" smtClean="0">
                <a:solidFill>
                  <a:schemeClr val="tx2">
                    <a:lumMod val="60000"/>
                    <a:lumOff val="40000"/>
                  </a:schemeClr>
                </a:solidFill>
                <a:latin typeface="+mn-lt"/>
              </a:rPr>
              <a:t>Федерации.</a:t>
            </a:r>
            <a:br>
              <a:rPr lang="ru-RU" sz="1400" dirty="0" smtClean="0">
                <a:solidFill>
                  <a:schemeClr val="tx2">
                    <a:lumMod val="60000"/>
                    <a:lumOff val="40000"/>
                  </a:schemeClr>
                </a:solidFill>
                <a:latin typeface="+mn-lt"/>
              </a:rPr>
            </a:br>
            <a:r>
              <a:rPr lang="ru-RU" sz="1400" dirty="0" smtClean="0">
                <a:solidFill>
                  <a:schemeClr val="tx2">
                    <a:lumMod val="75000"/>
                  </a:schemeClr>
                </a:solidFill>
                <a:latin typeface="+mn-lt"/>
              </a:rPr>
              <a:t>• Дотации </a:t>
            </a:r>
            <a:r>
              <a:rPr lang="ru-RU" sz="1400" dirty="0" smtClean="0">
                <a:solidFill>
                  <a:schemeClr val="tx2">
                    <a:lumMod val="60000"/>
                    <a:lumOff val="40000"/>
                  </a:schemeClr>
                </a:solidFill>
                <a:latin typeface="+mn-lt"/>
              </a:rPr>
              <a:t>– межбюджетные трансферты, предоставляемые на безвозмездной основе без</a:t>
            </a:r>
            <a:br>
              <a:rPr lang="ru-RU" sz="1400" dirty="0" smtClean="0">
                <a:solidFill>
                  <a:schemeClr val="tx2">
                    <a:lumMod val="60000"/>
                    <a:lumOff val="40000"/>
                  </a:schemeClr>
                </a:solidFill>
                <a:latin typeface="+mn-lt"/>
              </a:rPr>
            </a:br>
            <a:r>
              <a:rPr lang="ru-RU" sz="1400" dirty="0" smtClean="0">
                <a:solidFill>
                  <a:schemeClr val="tx2">
                    <a:lumMod val="60000"/>
                    <a:lumOff val="40000"/>
                  </a:schemeClr>
                </a:solidFill>
                <a:latin typeface="+mn-lt"/>
              </a:rPr>
              <a:t>установления направлений и (или) условий их использования.</a:t>
            </a:r>
            <a:br>
              <a:rPr lang="ru-RU" sz="1400" dirty="0" smtClean="0">
                <a:solidFill>
                  <a:schemeClr val="tx2">
                    <a:lumMod val="60000"/>
                    <a:lumOff val="40000"/>
                  </a:schemeClr>
                </a:solidFill>
                <a:latin typeface="+mn-lt"/>
              </a:rPr>
            </a:br>
            <a:r>
              <a:rPr lang="ru-RU" sz="1400" dirty="0" smtClean="0">
                <a:solidFill>
                  <a:schemeClr val="tx2">
                    <a:lumMod val="75000"/>
                  </a:schemeClr>
                </a:solidFill>
                <a:latin typeface="+mn-lt"/>
              </a:rPr>
              <a:t>• Субсидии </a:t>
            </a:r>
            <a:r>
              <a:rPr lang="ru-RU" sz="1400" dirty="0" smtClean="0">
                <a:solidFill>
                  <a:schemeClr val="tx2">
                    <a:lumMod val="60000"/>
                    <a:lumOff val="40000"/>
                  </a:schemeClr>
                </a:solidFill>
                <a:latin typeface="+mn-lt"/>
              </a:rPr>
              <a:t>– денежные средства, предоставляемые на условиях долевого финансирования</a:t>
            </a:r>
            <a:br>
              <a:rPr lang="ru-RU" sz="1400" dirty="0" smtClean="0">
                <a:solidFill>
                  <a:schemeClr val="tx2">
                    <a:lumMod val="60000"/>
                    <a:lumOff val="40000"/>
                  </a:schemeClr>
                </a:solidFill>
                <a:latin typeface="+mn-lt"/>
              </a:rPr>
            </a:br>
            <a:r>
              <a:rPr lang="ru-RU" sz="1400" dirty="0" smtClean="0">
                <a:solidFill>
                  <a:schemeClr val="tx2">
                    <a:lumMod val="60000"/>
                    <a:lumOff val="40000"/>
                  </a:schemeClr>
                </a:solidFill>
                <a:latin typeface="+mn-lt"/>
              </a:rPr>
              <a:t>нижестоящим бюджетам для осуществления их расходных обязательств по вопросам</a:t>
            </a:r>
            <a:br>
              <a:rPr lang="ru-RU" sz="1400" dirty="0" smtClean="0">
                <a:solidFill>
                  <a:schemeClr val="tx2">
                    <a:lumMod val="60000"/>
                    <a:lumOff val="40000"/>
                  </a:schemeClr>
                </a:solidFill>
                <a:latin typeface="+mn-lt"/>
              </a:rPr>
            </a:br>
            <a:r>
              <a:rPr lang="ru-RU" sz="1400" dirty="0" smtClean="0">
                <a:solidFill>
                  <a:schemeClr val="tx2">
                    <a:lumMod val="60000"/>
                    <a:lumOff val="40000"/>
                  </a:schemeClr>
                </a:solidFill>
                <a:latin typeface="+mn-lt"/>
              </a:rPr>
              <a:t>местного значения.</a:t>
            </a:r>
            <a:br>
              <a:rPr lang="ru-RU" sz="1400" dirty="0" smtClean="0">
                <a:solidFill>
                  <a:schemeClr val="tx2">
                    <a:lumMod val="60000"/>
                    <a:lumOff val="40000"/>
                  </a:schemeClr>
                </a:solidFill>
                <a:latin typeface="+mn-lt"/>
              </a:rPr>
            </a:br>
            <a:r>
              <a:rPr lang="ru-RU" sz="1400" dirty="0" smtClean="0">
                <a:solidFill>
                  <a:schemeClr val="tx2">
                    <a:lumMod val="75000"/>
                  </a:schemeClr>
                </a:solidFill>
                <a:latin typeface="+mn-lt"/>
              </a:rPr>
              <a:t>• Субвенции </a:t>
            </a:r>
            <a:r>
              <a:rPr lang="ru-RU" sz="1400" dirty="0" smtClean="0">
                <a:solidFill>
                  <a:schemeClr val="tx2">
                    <a:lumMod val="60000"/>
                    <a:lumOff val="40000"/>
                  </a:schemeClr>
                </a:solidFill>
                <a:latin typeface="+mn-lt"/>
              </a:rPr>
              <a:t>– денежные средства, предоставляемые местным бюджетам на выполнение</a:t>
            </a:r>
            <a:br>
              <a:rPr lang="ru-RU" sz="1400" dirty="0" smtClean="0">
                <a:solidFill>
                  <a:schemeClr val="tx2">
                    <a:lumMod val="60000"/>
                    <a:lumOff val="40000"/>
                  </a:schemeClr>
                </a:solidFill>
                <a:latin typeface="+mn-lt"/>
              </a:rPr>
            </a:br>
            <a:r>
              <a:rPr lang="ru-RU" sz="1400" dirty="0" smtClean="0">
                <a:solidFill>
                  <a:schemeClr val="tx2">
                    <a:lumMod val="60000"/>
                    <a:lumOff val="40000"/>
                  </a:schemeClr>
                </a:solidFill>
                <a:latin typeface="+mn-lt"/>
              </a:rPr>
              <a:t>переданных полномочий государственных органов власти.</a:t>
            </a:r>
            <a:br>
              <a:rPr lang="ru-RU" sz="1400" dirty="0" smtClean="0">
                <a:solidFill>
                  <a:schemeClr val="tx2">
                    <a:lumMod val="60000"/>
                    <a:lumOff val="40000"/>
                  </a:schemeClr>
                </a:solidFill>
                <a:latin typeface="+mn-lt"/>
              </a:rPr>
            </a:br>
            <a:r>
              <a:rPr lang="ru-RU" sz="1400" dirty="0" smtClean="0">
                <a:solidFill>
                  <a:schemeClr val="tx2">
                    <a:lumMod val="75000"/>
                  </a:schemeClr>
                </a:solidFill>
                <a:latin typeface="+mn-lt"/>
              </a:rPr>
              <a:t>• Ведомственная структура расходов бюджета</a:t>
            </a:r>
            <a:r>
              <a:rPr lang="ru-RU" sz="1400" dirty="0" smtClean="0">
                <a:solidFill>
                  <a:schemeClr val="tx2">
                    <a:lumMod val="60000"/>
                    <a:lumOff val="40000"/>
                  </a:schemeClr>
                </a:solidFill>
                <a:latin typeface="+mn-lt"/>
              </a:rPr>
              <a:t> ‐ распределение бюджетных ассигнований,</a:t>
            </a:r>
            <a:br>
              <a:rPr lang="ru-RU" sz="1400" dirty="0" smtClean="0">
                <a:solidFill>
                  <a:schemeClr val="tx2">
                    <a:lumMod val="60000"/>
                    <a:lumOff val="40000"/>
                  </a:schemeClr>
                </a:solidFill>
                <a:latin typeface="+mn-lt"/>
              </a:rPr>
            </a:br>
            <a:r>
              <a:rPr lang="ru-RU" sz="1400" dirty="0" smtClean="0">
                <a:solidFill>
                  <a:schemeClr val="tx2">
                    <a:lumMod val="60000"/>
                    <a:lumOff val="40000"/>
                  </a:schemeClr>
                </a:solidFill>
                <a:latin typeface="+mn-lt"/>
              </a:rPr>
              <a:t>предусмотренных законом (решением) о бюджете, по главным распорядителям бюджетных</a:t>
            </a:r>
            <a:br>
              <a:rPr lang="ru-RU" sz="1400" dirty="0" smtClean="0">
                <a:solidFill>
                  <a:schemeClr val="tx2">
                    <a:lumMod val="60000"/>
                    <a:lumOff val="40000"/>
                  </a:schemeClr>
                </a:solidFill>
                <a:latin typeface="+mn-lt"/>
              </a:rPr>
            </a:br>
            <a:r>
              <a:rPr lang="ru-RU" sz="1400" dirty="0" smtClean="0">
                <a:solidFill>
                  <a:schemeClr val="tx2">
                    <a:lumMod val="60000"/>
                    <a:lumOff val="40000"/>
                  </a:schemeClr>
                </a:solidFill>
                <a:latin typeface="+mn-lt"/>
              </a:rPr>
              <a:t>средств, разделам, подразделам, целевым статьям, группам (группам и подгруппам) видов</a:t>
            </a:r>
            <a:br>
              <a:rPr lang="ru-RU" sz="1400" dirty="0" smtClean="0">
                <a:solidFill>
                  <a:schemeClr val="tx2">
                    <a:lumMod val="60000"/>
                    <a:lumOff val="40000"/>
                  </a:schemeClr>
                </a:solidFill>
                <a:latin typeface="+mn-lt"/>
              </a:rPr>
            </a:br>
            <a:r>
              <a:rPr lang="ru-RU" sz="1400" dirty="0" smtClean="0">
                <a:solidFill>
                  <a:schemeClr val="tx2">
                    <a:lumMod val="60000"/>
                    <a:lumOff val="40000"/>
                  </a:schemeClr>
                </a:solidFill>
                <a:latin typeface="+mn-lt"/>
              </a:rPr>
              <a:t>расходов бюджетов либо по главным распорядителям бюджетных средств, разделам,</a:t>
            </a:r>
            <a:br>
              <a:rPr lang="ru-RU" sz="1400" dirty="0" smtClean="0">
                <a:solidFill>
                  <a:schemeClr val="tx2">
                    <a:lumMod val="60000"/>
                    <a:lumOff val="40000"/>
                  </a:schemeClr>
                </a:solidFill>
                <a:latin typeface="+mn-lt"/>
              </a:rPr>
            </a:br>
            <a:r>
              <a:rPr lang="ru-RU" sz="1400" dirty="0" smtClean="0">
                <a:solidFill>
                  <a:schemeClr val="tx2">
                    <a:lumMod val="60000"/>
                    <a:lumOff val="40000"/>
                  </a:schemeClr>
                </a:solidFill>
                <a:latin typeface="+mn-lt"/>
              </a:rPr>
              <a:t>подразделам и (или) целевым статьям (государственным (муниципальным) программам и</a:t>
            </a:r>
            <a:br>
              <a:rPr lang="ru-RU" sz="1400" dirty="0" smtClean="0">
                <a:solidFill>
                  <a:schemeClr val="tx2">
                    <a:lumMod val="60000"/>
                    <a:lumOff val="40000"/>
                  </a:schemeClr>
                </a:solidFill>
                <a:latin typeface="+mn-lt"/>
              </a:rPr>
            </a:br>
            <a:r>
              <a:rPr lang="ru-RU" sz="1400" dirty="0" smtClean="0">
                <a:solidFill>
                  <a:schemeClr val="tx2">
                    <a:lumMod val="60000"/>
                    <a:lumOff val="40000"/>
                  </a:schemeClr>
                </a:solidFill>
                <a:latin typeface="+mn-lt"/>
              </a:rPr>
              <a:t>непрограммным направлениям деятельности), группам (группам и подгруппам) видов</a:t>
            </a:r>
            <a:br>
              <a:rPr lang="ru-RU" sz="1400" dirty="0" smtClean="0">
                <a:solidFill>
                  <a:schemeClr val="tx2">
                    <a:lumMod val="60000"/>
                    <a:lumOff val="40000"/>
                  </a:schemeClr>
                </a:solidFill>
                <a:latin typeface="+mn-lt"/>
              </a:rPr>
            </a:br>
            <a:r>
              <a:rPr lang="ru-RU" sz="1400" dirty="0" smtClean="0">
                <a:solidFill>
                  <a:schemeClr val="tx2">
                    <a:lumMod val="60000"/>
                    <a:lumOff val="40000"/>
                  </a:schemeClr>
                </a:solidFill>
                <a:latin typeface="+mn-lt"/>
              </a:rPr>
              <a:t>расходов классификации расходов бюджетов.</a:t>
            </a:r>
            <a:br>
              <a:rPr lang="ru-RU" sz="1400" dirty="0" smtClean="0">
                <a:solidFill>
                  <a:schemeClr val="tx2">
                    <a:lumMod val="60000"/>
                    <a:lumOff val="40000"/>
                  </a:schemeClr>
                </a:solidFill>
                <a:latin typeface="+mn-lt"/>
              </a:rPr>
            </a:br>
            <a:r>
              <a:rPr lang="ru-RU" sz="1400" dirty="0">
                <a:solidFill>
                  <a:schemeClr val="tx2">
                    <a:lumMod val="75000"/>
                  </a:schemeClr>
                </a:solidFill>
                <a:latin typeface="+mn-lt"/>
              </a:rPr>
              <a:t>• Условно утвержденные расходы </a:t>
            </a:r>
            <a:r>
              <a:rPr lang="ru-RU" sz="1400" dirty="0">
                <a:solidFill>
                  <a:schemeClr val="tx2">
                    <a:lumMod val="60000"/>
                    <a:lumOff val="40000"/>
                  </a:schemeClr>
                </a:solidFill>
                <a:latin typeface="+mn-lt"/>
              </a:rPr>
              <a:t>‐ не распределенные в плановом периоде в соответствии с</a:t>
            </a:r>
            <a:br>
              <a:rPr lang="ru-RU" sz="1400" dirty="0">
                <a:solidFill>
                  <a:schemeClr val="tx2">
                    <a:lumMod val="60000"/>
                    <a:lumOff val="40000"/>
                  </a:schemeClr>
                </a:solidFill>
                <a:latin typeface="+mn-lt"/>
              </a:rPr>
            </a:br>
            <a:r>
              <a:rPr lang="ru-RU" sz="1400" dirty="0">
                <a:solidFill>
                  <a:schemeClr val="tx2">
                    <a:lumMod val="60000"/>
                    <a:lumOff val="40000"/>
                  </a:schemeClr>
                </a:solidFill>
                <a:latin typeface="+mn-lt"/>
              </a:rPr>
              <a:t>классификацией расходов бюджетов бюджетные ассигнования (согласно статье 184.1 БК РФ</a:t>
            </a:r>
            <a:br>
              <a:rPr lang="ru-RU" sz="1400" dirty="0">
                <a:solidFill>
                  <a:schemeClr val="tx2">
                    <a:lumMod val="60000"/>
                    <a:lumOff val="40000"/>
                  </a:schemeClr>
                </a:solidFill>
                <a:latin typeface="+mn-lt"/>
              </a:rPr>
            </a:br>
            <a:r>
              <a:rPr lang="ru-RU" sz="1400" dirty="0">
                <a:solidFill>
                  <a:schemeClr val="tx2">
                    <a:lumMod val="60000"/>
                    <a:lumOff val="40000"/>
                  </a:schemeClr>
                </a:solidFill>
                <a:latin typeface="+mn-lt"/>
              </a:rPr>
              <a:t>общий объем условно утвержденных расходов на первый год планового периода должен</a:t>
            </a:r>
            <a:br>
              <a:rPr lang="ru-RU" sz="1400" dirty="0">
                <a:solidFill>
                  <a:schemeClr val="tx2">
                    <a:lumMod val="60000"/>
                    <a:lumOff val="40000"/>
                  </a:schemeClr>
                </a:solidFill>
                <a:latin typeface="+mn-lt"/>
              </a:rPr>
            </a:br>
            <a:r>
              <a:rPr lang="ru-RU" sz="1400" dirty="0">
                <a:solidFill>
                  <a:schemeClr val="tx2">
                    <a:lumMod val="60000"/>
                    <a:lumOff val="40000"/>
                  </a:schemeClr>
                </a:solidFill>
                <a:latin typeface="+mn-lt"/>
              </a:rPr>
              <a:t>составлять не менее 2,5%, на второй год планового периода ‐ не менее 5% общего объема</a:t>
            </a:r>
            <a:br>
              <a:rPr lang="ru-RU" sz="1400" dirty="0">
                <a:solidFill>
                  <a:schemeClr val="tx2">
                    <a:lumMod val="60000"/>
                    <a:lumOff val="40000"/>
                  </a:schemeClr>
                </a:solidFill>
                <a:latin typeface="+mn-lt"/>
              </a:rPr>
            </a:br>
            <a:r>
              <a:rPr lang="ru-RU" sz="1400" dirty="0">
                <a:solidFill>
                  <a:schemeClr val="tx2">
                    <a:lumMod val="60000"/>
                    <a:lumOff val="40000"/>
                  </a:schemeClr>
                </a:solidFill>
                <a:latin typeface="+mn-lt"/>
              </a:rPr>
              <a:t>расходов бюджета (без учета расходов бюджета, предусмотренных за счет межбюджетных</a:t>
            </a:r>
            <a:br>
              <a:rPr lang="ru-RU" sz="1400" dirty="0">
                <a:solidFill>
                  <a:schemeClr val="tx2">
                    <a:lumMod val="60000"/>
                    <a:lumOff val="40000"/>
                  </a:schemeClr>
                </a:solidFill>
                <a:latin typeface="+mn-lt"/>
              </a:rPr>
            </a:br>
            <a:r>
              <a:rPr lang="ru-RU" sz="1400" dirty="0">
                <a:solidFill>
                  <a:schemeClr val="tx2">
                    <a:lumMod val="60000"/>
                    <a:lumOff val="40000"/>
                  </a:schemeClr>
                </a:solidFill>
                <a:latin typeface="+mn-lt"/>
              </a:rPr>
              <a:t>трансфертов из других бюджетов бюджетной системы Российской Федерации, имеющих</a:t>
            </a:r>
            <a:br>
              <a:rPr lang="ru-RU" sz="1400" dirty="0">
                <a:solidFill>
                  <a:schemeClr val="tx2">
                    <a:lumMod val="60000"/>
                    <a:lumOff val="40000"/>
                  </a:schemeClr>
                </a:solidFill>
                <a:latin typeface="+mn-lt"/>
              </a:rPr>
            </a:br>
            <a:r>
              <a:rPr lang="ru-RU" sz="1400" dirty="0">
                <a:solidFill>
                  <a:schemeClr val="tx2">
                    <a:lumMod val="60000"/>
                    <a:lumOff val="40000"/>
                  </a:schemeClr>
                </a:solidFill>
                <a:latin typeface="+mn-lt"/>
              </a:rPr>
              <a:t>целевое назначение).</a:t>
            </a:r>
            <a:br>
              <a:rPr lang="ru-RU" sz="1400" dirty="0">
                <a:solidFill>
                  <a:schemeClr val="tx2">
                    <a:lumMod val="60000"/>
                    <a:lumOff val="40000"/>
                  </a:schemeClr>
                </a:solidFill>
                <a:latin typeface="+mn-lt"/>
              </a:rPr>
            </a:br>
            <a:r>
              <a:rPr lang="ru-RU" sz="1400" dirty="0">
                <a:solidFill>
                  <a:schemeClr val="tx2">
                    <a:lumMod val="75000"/>
                  </a:schemeClr>
                </a:solidFill>
                <a:latin typeface="+mn-lt"/>
              </a:rPr>
              <a:t>• Главный администратор доходов бюджета </a:t>
            </a:r>
            <a:r>
              <a:rPr lang="ru-RU" sz="1400" dirty="0">
                <a:solidFill>
                  <a:schemeClr val="tx2">
                    <a:lumMod val="60000"/>
                    <a:lumOff val="40000"/>
                  </a:schemeClr>
                </a:solidFill>
                <a:latin typeface="+mn-lt"/>
              </a:rPr>
              <a:t>‐ орган государственной власти (местного</a:t>
            </a:r>
            <a:br>
              <a:rPr lang="ru-RU" sz="1400" dirty="0">
                <a:solidFill>
                  <a:schemeClr val="tx2">
                    <a:lumMod val="60000"/>
                    <a:lumOff val="40000"/>
                  </a:schemeClr>
                </a:solidFill>
                <a:latin typeface="+mn-lt"/>
              </a:rPr>
            </a:br>
            <a:r>
              <a:rPr lang="ru-RU" sz="1400" dirty="0">
                <a:solidFill>
                  <a:schemeClr val="tx2">
                    <a:lumMod val="60000"/>
                    <a:lumOff val="40000"/>
                  </a:schemeClr>
                </a:solidFill>
                <a:latin typeface="+mn-lt"/>
              </a:rPr>
              <a:t>самоуправления), орган управления государственным внебюджетным фондом, Центральный</a:t>
            </a:r>
            <a:br>
              <a:rPr lang="ru-RU" sz="1400" dirty="0">
                <a:solidFill>
                  <a:schemeClr val="tx2">
                    <a:lumMod val="60000"/>
                    <a:lumOff val="40000"/>
                  </a:schemeClr>
                </a:solidFill>
                <a:latin typeface="+mn-lt"/>
              </a:rPr>
            </a:br>
            <a:r>
              <a:rPr lang="ru-RU" sz="1400" dirty="0">
                <a:solidFill>
                  <a:schemeClr val="tx2">
                    <a:lumMod val="60000"/>
                    <a:lumOff val="40000"/>
                  </a:schemeClr>
                </a:solidFill>
                <a:latin typeface="+mn-lt"/>
              </a:rPr>
              <a:t>банк Российской Федерации, казенное учреждение, имеющие в своем ведении</a:t>
            </a:r>
            <a:br>
              <a:rPr lang="ru-RU" sz="1400" dirty="0">
                <a:solidFill>
                  <a:schemeClr val="tx2">
                    <a:lumMod val="60000"/>
                    <a:lumOff val="40000"/>
                  </a:schemeClr>
                </a:solidFill>
                <a:latin typeface="+mn-lt"/>
              </a:rPr>
            </a:br>
            <a:r>
              <a:rPr lang="ru-RU" sz="1400" dirty="0">
                <a:solidFill>
                  <a:schemeClr val="tx2">
                    <a:lumMod val="60000"/>
                    <a:lumOff val="40000"/>
                  </a:schemeClr>
                </a:solidFill>
                <a:latin typeface="+mn-lt"/>
              </a:rPr>
              <a:t>администраторов доходов бюджета.</a:t>
            </a:r>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7"/>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2336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a:xfrm>
            <a:off x="1042988" y="333375"/>
            <a:ext cx="7705725" cy="6264275"/>
          </a:xfrm>
          <a:solidFill>
            <a:schemeClr val="bg2">
              <a:lumMod val="90000"/>
            </a:schemeClr>
          </a:solidFill>
        </p:spPr>
        <p:txBody>
          <a:bodyPr rtlCol="0">
            <a:normAutofit/>
          </a:bodyPr>
          <a:lstStyle/>
          <a:p>
            <a:pPr algn="l" eaLnBrk="1" fontAlgn="auto" hangingPunct="1">
              <a:spcAft>
                <a:spcPts val="0"/>
              </a:spcAft>
              <a:defRPr/>
            </a:pPr>
            <a:r>
              <a:rPr lang="ru-RU" sz="1400" dirty="0">
                <a:solidFill>
                  <a:schemeClr val="tx2">
                    <a:lumMod val="75000"/>
                  </a:schemeClr>
                </a:solidFill>
                <a:latin typeface="+mn-lt"/>
              </a:rPr>
              <a:t>• Главный распорядитель бюджетных средств (ГРБС) </a:t>
            </a:r>
            <a:r>
              <a:rPr lang="ru-RU" sz="1400" dirty="0">
                <a:solidFill>
                  <a:schemeClr val="tx2">
                    <a:lumMod val="60000"/>
                    <a:lumOff val="40000"/>
                  </a:schemeClr>
                </a:solidFill>
                <a:latin typeface="+mn-lt"/>
              </a:rPr>
              <a:t>‐ орган государственной власти</a:t>
            </a:r>
            <a:br>
              <a:rPr lang="ru-RU" sz="1400" dirty="0">
                <a:solidFill>
                  <a:schemeClr val="tx2">
                    <a:lumMod val="60000"/>
                    <a:lumOff val="40000"/>
                  </a:schemeClr>
                </a:solidFill>
                <a:latin typeface="+mn-lt"/>
              </a:rPr>
            </a:br>
            <a:r>
              <a:rPr lang="ru-RU" sz="1400" dirty="0">
                <a:solidFill>
                  <a:schemeClr val="tx2">
                    <a:lumMod val="60000"/>
                    <a:lumOff val="40000"/>
                  </a:schemeClr>
                </a:solidFill>
                <a:latin typeface="+mn-lt"/>
              </a:rPr>
              <a:t>(местного самоуправления), орган управления государственным внебюджетным фондом, или</a:t>
            </a:r>
            <a:br>
              <a:rPr lang="ru-RU" sz="1400" dirty="0">
                <a:solidFill>
                  <a:schemeClr val="tx2">
                    <a:lumMod val="60000"/>
                    <a:lumOff val="40000"/>
                  </a:schemeClr>
                </a:solidFill>
                <a:latin typeface="+mn-lt"/>
              </a:rPr>
            </a:br>
            <a:r>
              <a:rPr lang="ru-RU" sz="1400" dirty="0">
                <a:solidFill>
                  <a:schemeClr val="tx2">
                    <a:lumMod val="60000"/>
                    <a:lumOff val="40000"/>
                  </a:schemeClr>
                </a:solidFill>
                <a:latin typeface="+mn-lt"/>
              </a:rPr>
              <a:t>наиболее значимое учреждение науки, образования, культуры и здравоохранения, напрямую</a:t>
            </a:r>
            <a:br>
              <a:rPr lang="ru-RU" sz="1400" dirty="0">
                <a:solidFill>
                  <a:schemeClr val="tx2">
                    <a:lumMod val="60000"/>
                    <a:lumOff val="40000"/>
                  </a:schemeClr>
                </a:solidFill>
                <a:latin typeface="+mn-lt"/>
              </a:rPr>
            </a:br>
            <a:r>
              <a:rPr lang="ru-RU" sz="1400" dirty="0">
                <a:solidFill>
                  <a:schemeClr val="tx2">
                    <a:lumMod val="60000"/>
                    <a:lumOff val="40000"/>
                  </a:schemeClr>
                </a:solidFill>
                <a:latin typeface="+mn-lt"/>
              </a:rPr>
              <a:t>получающий(ее) средства из бюджета и наделенный правом распределять их между</a:t>
            </a:r>
            <a:br>
              <a:rPr lang="ru-RU" sz="1400" dirty="0">
                <a:solidFill>
                  <a:schemeClr val="tx2">
                    <a:lumMod val="60000"/>
                    <a:lumOff val="40000"/>
                  </a:schemeClr>
                </a:solidFill>
                <a:latin typeface="+mn-lt"/>
              </a:rPr>
            </a:br>
            <a:r>
              <a:rPr lang="ru-RU" sz="1400" dirty="0">
                <a:solidFill>
                  <a:schemeClr val="tx2">
                    <a:lumMod val="60000"/>
                    <a:lumOff val="40000"/>
                  </a:schemeClr>
                </a:solidFill>
                <a:latin typeface="+mn-lt"/>
              </a:rPr>
              <a:t>подведомственными распорядителями и получателями бюджетных средств.</a:t>
            </a:r>
            <a:br>
              <a:rPr lang="ru-RU" sz="1400" dirty="0">
                <a:solidFill>
                  <a:schemeClr val="tx2">
                    <a:lumMod val="60000"/>
                    <a:lumOff val="40000"/>
                  </a:schemeClr>
                </a:solidFill>
                <a:latin typeface="+mn-lt"/>
              </a:rPr>
            </a:br>
            <a:r>
              <a:rPr lang="ru-RU" sz="1400" dirty="0">
                <a:solidFill>
                  <a:schemeClr val="tx2">
                    <a:lumMod val="75000"/>
                  </a:schemeClr>
                </a:solidFill>
                <a:latin typeface="+mn-lt"/>
              </a:rPr>
              <a:t>• Государственная программа </a:t>
            </a:r>
            <a:r>
              <a:rPr lang="ru-RU" sz="1400" dirty="0">
                <a:solidFill>
                  <a:schemeClr val="tx2">
                    <a:lumMod val="60000"/>
                    <a:lumOff val="40000"/>
                  </a:schemeClr>
                </a:solidFill>
                <a:latin typeface="+mn-lt"/>
              </a:rPr>
              <a:t>‐ система мероприятий и инструментов государственной</a:t>
            </a:r>
            <a:br>
              <a:rPr lang="ru-RU" sz="1400" dirty="0">
                <a:solidFill>
                  <a:schemeClr val="tx2">
                    <a:lumMod val="60000"/>
                    <a:lumOff val="40000"/>
                  </a:schemeClr>
                </a:solidFill>
                <a:latin typeface="+mn-lt"/>
              </a:rPr>
            </a:br>
            <a:r>
              <a:rPr lang="ru-RU" sz="1400" dirty="0">
                <a:solidFill>
                  <a:schemeClr val="tx2">
                    <a:lumMod val="60000"/>
                    <a:lumOff val="40000"/>
                  </a:schemeClr>
                </a:solidFill>
                <a:latin typeface="+mn-lt"/>
              </a:rPr>
              <a:t>политики, обеспечивающих в рамках реализации ключевых государственных функций</a:t>
            </a:r>
            <a:br>
              <a:rPr lang="ru-RU" sz="1400" dirty="0">
                <a:solidFill>
                  <a:schemeClr val="tx2">
                    <a:lumMod val="60000"/>
                    <a:lumOff val="40000"/>
                  </a:schemeClr>
                </a:solidFill>
                <a:latin typeface="+mn-lt"/>
              </a:rPr>
            </a:br>
            <a:r>
              <a:rPr lang="ru-RU" sz="1400" dirty="0">
                <a:solidFill>
                  <a:schemeClr val="tx2">
                    <a:lumMod val="60000"/>
                    <a:lumOff val="40000"/>
                  </a:schemeClr>
                </a:solidFill>
                <a:latin typeface="+mn-lt"/>
              </a:rPr>
              <a:t>достижение приоритетов и целей государственной политики в сфере социально‐</a:t>
            </a:r>
            <a:br>
              <a:rPr lang="ru-RU" sz="1400" dirty="0">
                <a:solidFill>
                  <a:schemeClr val="tx2">
                    <a:lumMod val="60000"/>
                    <a:lumOff val="40000"/>
                  </a:schemeClr>
                </a:solidFill>
                <a:latin typeface="+mn-lt"/>
              </a:rPr>
            </a:br>
            <a:r>
              <a:rPr lang="ru-RU" sz="1400" dirty="0">
                <a:solidFill>
                  <a:schemeClr val="tx2">
                    <a:lumMod val="60000"/>
                    <a:lumOff val="40000"/>
                  </a:schemeClr>
                </a:solidFill>
                <a:latin typeface="+mn-lt"/>
              </a:rPr>
              <a:t>экономического развития и безопасности</a:t>
            </a:r>
            <a:r>
              <a:rPr lang="ru-RU" sz="1400" dirty="0" smtClean="0">
                <a:solidFill>
                  <a:schemeClr val="tx2">
                    <a:lumMod val="60000"/>
                    <a:lumOff val="40000"/>
                  </a:schemeClr>
                </a:solidFill>
                <a:latin typeface="+mn-lt"/>
              </a:rPr>
              <a:t>.</a:t>
            </a:r>
            <a:br>
              <a:rPr lang="ru-RU" sz="1400" dirty="0" smtClean="0">
                <a:solidFill>
                  <a:schemeClr val="tx2">
                    <a:lumMod val="60000"/>
                    <a:lumOff val="40000"/>
                  </a:schemeClr>
                </a:solidFill>
                <a:latin typeface="+mn-lt"/>
              </a:rPr>
            </a:br>
            <a:r>
              <a:rPr lang="ru-RU" sz="1400" dirty="0">
                <a:solidFill>
                  <a:schemeClr val="tx2">
                    <a:lumMod val="75000"/>
                  </a:schemeClr>
                </a:solidFill>
                <a:latin typeface="+mn-lt"/>
              </a:rPr>
              <a:t>• Межбюджетные отношения </a:t>
            </a:r>
            <a:r>
              <a:rPr lang="ru-RU" sz="1400" dirty="0">
                <a:solidFill>
                  <a:schemeClr val="tx2">
                    <a:lumMod val="60000"/>
                    <a:lumOff val="40000"/>
                  </a:schemeClr>
                </a:solidFill>
                <a:latin typeface="+mn-lt"/>
              </a:rPr>
              <a:t>‐ взаимоотношения между публично‐правовыми</a:t>
            </a:r>
            <a:br>
              <a:rPr lang="ru-RU" sz="1400" dirty="0">
                <a:solidFill>
                  <a:schemeClr val="tx2">
                    <a:lumMod val="60000"/>
                    <a:lumOff val="40000"/>
                  </a:schemeClr>
                </a:solidFill>
                <a:latin typeface="+mn-lt"/>
              </a:rPr>
            </a:br>
            <a:r>
              <a:rPr lang="ru-RU" sz="1400" dirty="0">
                <a:solidFill>
                  <a:schemeClr val="tx2">
                    <a:lumMod val="60000"/>
                    <a:lumOff val="40000"/>
                  </a:schemeClr>
                </a:solidFill>
                <a:latin typeface="+mn-lt"/>
              </a:rPr>
              <a:t>образованиями по вопросам осуществления бюджетного процесса.</a:t>
            </a:r>
            <a:br>
              <a:rPr lang="ru-RU" sz="1400" dirty="0">
                <a:solidFill>
                  <a:schemeClr val="tx2">
                    <a:lumMod val="60000"/>
                    <a:lumOff val="40000"/>
                  </a:schemeClr>
                </a:solidFill>
                <a:latin typeface="+mn-lt"/>
              </a:rPr>
            </a:br>
            <a:r>
              <a:rPr lang="ru-RU" sz="1400" dirty="0">
                <a:solidFill>
                  <a:schemeClr val="tx2">
                    <a:lumMod val="75000"/>
                  </a:schemeClr>
                </a:solidFill>
                <a:latin typeface="+mn-lt"/>
              </a:rPr>
              <a:t>• Расходные обязательства</a:t>
            </a:r>
            <a:r>
              <a:rPr lang="ru-RU" sz="1400" dirty="0">
                <a:solidFill>
                  <a:schemeClr val="tx2">
                    <a:lumMod val="60000"/>
                    <a:lumOff val="40000"/>
                  </a:schemeClr>
                </a:solidFill>
                <a:latin typeface="+mn-lt"/>
              </a:rPr>
              <a:t> ‐ обусловленные законом, иным нормативным правовым актом,</a:t>
            </a:r>
            <a:br>
              <a:rPr lang="ru-RU" sz="1400" dirty="0">
                <a:solidFill>
                  <a:schemeClr val="tx2">
                    <a:lumMod val="60000"/>
                    <a:lumOff val="40000"/>
                  </a:schemeClr>
                </a:solidFill>
                <a:latin typeface="+mn-lt"/>
              </a:rPr>
            </a:br>
            <a:r>
              <a:rPr lang="ru-RU" sz="1400" dirty="0">
                <a:solidFill>
                  <a:schemeClr val="tx2">
                    <a:lumMod val="60000"/>
                    <a:lumOff val="40000"/>
                  </a:schemeClr>
                </a:solidFill>
                <a:latin typeface="+mn-lt"/>
              </a:rPr>
              <a:t>договором или соглашением обязанности публично‐правового образования (Российской</a:t>
            </a:r>
            <a:br>
              <a:rPr lang="ru-RU" sz="1400" dirty="0">
                <a:solidFill>
                  <a:schemeClr val="tx2">
                    <a:lumMod val="60000"/>
                    <a:lumOff val="40000"/>
                  </a:schemeClr>
                </a:solidFill>
                <a:latin typeface="+mn-lt"/>
              </a:rPr>
            </a:br>
            <a:r>
              <a:rPr lang="ru-RU" sz="1400" dirty="0">
                <a:solidFill>
                  <a:schemeClr val="tx2">
                    <a:lumMod val="60000"/>
                    <a:lumOff val="40000"/>
                  </a:schemeClr>
                </a:solidFill>
                <a:latin typeface="+mn-lt"/>
              </a:rPr>
              <a:t>Федерации, субъекта Российской Федерации, муниципального образования) или</a:t>
            </a:r>
            <a:br>
              <a:rPr lang="ru-RU" sz="1400" dirty="0">
                <a:solidFill>
                  <a:schemeClr val="tx2">
                    <a:lumMod val="60000"/>
                    <a:lumOff val="40000"/>
                  </a:schemeClr>
                </a:solidFill>
                <a:latin typeface="+mn-lt"/>
              </a:rPr>
            </a:br>
            <a:r>
              <a:rPr lang="ru-RU" sz="1400" dirty="0">
                <a:solidFill>
                  <a:schemeClr val="tx2">
                    <a:lumMod val="60000"/>
                    <a:lumOff val="40000"/>
                  </a:schemeClr>
                </a:solidFill>
                <a:latin typeface="+mn-lt"/>
              </a:rPr>
              <a:t>действующего от его имени казенного учреждения предоставить физическому или</a:t>
            </a:r>
            <a:br>
              <a:rPr lang="ru-RU" sz="1400" dirty="0">
                <a:solidFill>
                  <a:schemeClr val="tx2">
                    <a:lumMod val="60000"/>
                    <a:lumOff val="40000"/>
                  </a:schemeClr>
                </a:solidFill>
                <a:latin typeface="+mn-lt"/>
              </a:rPr>
            </a:br>
            <a:r>
              <a:rPr lang="ru-RU" sz="1400" dirty="0">
                <a:solidFill>
                  <a:schemeClr val="tx2">
                    <a:lumMod val="60000"/>
                    <a:lumOff val="40000"/>
                  </a:schemeClr>
                </a:solidFill>
                <a:latin typeface="+mn-lt"/>
              </a:rPr>
              <a:t>юридическому лицу, иному публично‐правовому образованию, субъекту международного</a:t>
            </a:r>
            <a:br>
              <a:rPr lang="ru-RU" sz="1400" dirty="0">
                <a:solidFill>
                  <a:schemeClr val="tx2">
                    <a:lumMod val="60000"/>
                    <a:lumOff val="40000"/>
                  </a:schemeClr>
                </a:solidFill>
                <a:latin typeface="+mn-lt"/>
              </a:rPr>
            </a:br>
            <a:r>
              <a:rPr lang="ru-RU" sz="1400" dirty="0">
                <a:solidFill>
                  <a:schemeClr val="tx2">
                    <a:lumMod val="60000"/>
                    <a:lumOff val="40000"/>
                  </a:schemeClr>
                </a:solidFill>
                <a:latin typeface="+mn-lt"/>
              </a:rPr>
              <a:t>права средства из соответствующего бюджета.</a:t>
            </a:r>
            <a:br>
              <a:rPr lang="ru-RU" sz="1400" dirty="0">
                <a:solidFill>
                  <a:schemeClr val="tx2">
                    <a:lumMod val="60000"/>
                    <a:lumOff val="40000"/>
                  </a:schemeClr>
                </a:solidFill>
                <a:latin typeface="+mn-lt"/>
              </a:rPr>
            </a:br>
            <a:r>
              <a:rPr lang="ru-RU" sz="1400" dirty="0">
                <a:solidFill>
                  <a:schemeClr val="tx2">
                    <a:lumMod val="75000"/>
                  </a:schemeClr>
                </a:solidFill>
                <a:latin typeface="+mn-lt"/>
              </a:rPr>
              <a:t>• Публичные нормативные обязательства </a:t>
            </a:r>
            <a:r>
              <a:rPr lang="ru-RU" sz="1400" dirty="0">
                <a:solidFill>
                  <a:schemeClr val="tx2">
                    <a:lumMod val="60000"/>
                    <a:lumOff val="40000"/>
                  </a:schemeClr>
                </a:solidFill>
                <a:latin typeface="+mn-lt"/>
              </a:rPr>
              <a:t>‐ публичные обязательства перед физическим</a:t>
            </a:r>
            <a:br>
              <a:rPr lang="ru-RU" sz="1400" dirty="0">
                <a:solidFill>
                  <a:schemeClr val="tx2">
                    <a:lumMod val="60000"/>
                    <a:lumOff val="40000"/>
                  </a:schemeClr>
                </a:solidFill>
                <a:latin typeface="+mn-lt"/>
              </a:rPr>
            </a:br>
            <a:r>
              <a:rPr lang="ru-RU" sz="1400" dirty="0">
                <a:solidFill>
                  <a:schemeClr val="tx2">
                    <a:lumMod val="60000"/>
                    <a:lumOff val="40000"/>
                  </a:schemeClr>
                </a:solidFill>
                <a:latin typeface="+mn-lt"/>
              </a:rPr>
              <a:t>лицом, подлежащие исполнению в денежной форме в установленном соответствующим</a:t>
            </a:r>
            <a:br>
              <a:rPr lang="ru-RU" sz="1400" dirty="0">
                <a:solidFill>
                  <a:schemeClr val="tx2">
                    <a:lumMod val="60000"/>
                    <a:lumOff val="40000"/>
                  </a:schemeClr>
                </a:solidFill>
                <a:latin typeface="+mn-lt"/>
              </a:rPr>
            </a:br>
            <a:r>
              <a:rPr lang="ru-RU" sz="1400" dirty="0">
                <a:solidFill>
                  <a:schemeClr val="tx2">
                    <a:lumMod val="60000"/>
                    <a:lumOff val="40000"/>
                  </a:schemeClr>
                </a:solidFill>
                <a:latin typeface="+mn-lt"/>
              </a:rPr>
              <a:t>законом, иным нормативным правовым актом размере или имеющие установленный</a:t>
            </a:r>
            <a:br>
              <a:rPr lang="ru-RU" sz="1400" dirty="0">
                <a:solidFill>
                  <a:schemeClr val="tx2">
                    <a:lumMod val="60000"/>
                    <a:lumOff val="40000"/>
                  </a:schemeClr>
                </a:solidFill>
                <a:latin typeface="+mn-lt"/>
              </a:rPr>
            </a:br>
            <a:r>
              <a:rPr lang="ru-RU" sz="1400" dirty="0">
                <a:solidFill>
                  <a:schemeClr val="tx2">
                    <a:lumMod val="60000"/>
                    <a:lumOff val="40000"/>
                  </a:schemeClr>
                </a:solidFill>
                <a:latin typeface="+mn-lt"/>
              </a:rPr>
              <a:t>порядок его индексации, за исключением выплат физическому лицу, предусмотренных</a:t>
            </a:r>
            <a:br>
              <a:rPr lang="ru-RU" sz="1400" dirty="0">
                <a:solidFill>
                  <a:schemeClr val="tx2">
                    <a:lumMod val="60000"/>
                    <a:lumOff val="40000"/>
                  </a:schemeClr>
                </a:solidFill>
                <a:latin typeface="+mn-lt"/>
              </a:rPr>
            </a:br>
            <a:r>
              <a:rPr lang="ru-RU" sz="1400" dirty="0">
                <a:solidFill>
                  <a:schemeClr val="tx2">
                    <a:lumMod val="60000"/>
                    <a:lumOff val="40000"/>
                  </a:schemeClr>
                </a:solidFill>
                <a:latin typeface="+mn-lt"/>
              </a:rPr>
              <a:t>статусом государственных (муниципальных) служащих, а также лиц, замещающих</a:t>
            </a:r>
            <a:br>
              <a:rPr lang="ru-RU" sz="1400" dirty="0">
                <a:solidFill>
                  <a:schemeClr val="tx2">
                    <a:lumMod val="60000"/>
                    <a:lumOff val="40000"/>
                  </a:schemeClr>
                </a:solidFill>
                <a:latin typeface="+mn-lt"/>
              </a:rPr>
            </a:br>
            <a:r>
              <a:rPr lang="ru-RU" sz="1400" dirty="0">
                <a:solidFill>
                  <a:schemeClr val="tx2">
                    <a:lumMod val="60000"/>
                    <a:lumOff val="40000"/>
                  </a:schemeClr>
                </a:solidFill>
                <a:latin typeface="+mn-lt"/>
              </a:rPr>
              <a:t>государственные должности Российской Федерации, государственные должности субъектов</a:t>
            </a:r>
            <a:br>
              <a:rPr lang="ru-RU" sz="1400" dirty="0">
                <a:solidFill>
                  <a:schemeClr val="tx2">
                    <a:lumMod val="60000"/>
                    <a:lumOff val="40000"/>
                  </a:schemeClr>
                </a:solidFill>
                <a:latin typeface="+mn-lt"/>
              </a:rPr>
            </a:br>
            <a:r>
              <a:rPr lang="ru-RU" sz="1400" dirty="0">
                <a:solidFill>
                  <a:schemeClr val="tx2">
                    <a:lumMod val="60000"/>
                    <a:lumOff val="40000"/>
                  </a:schemeClr>
                </a:solidFill>
                <a:latin typeface="+mn-lt"/>
              </a:rPr>
              <a:t>Российской Федерации, муниципальные должности, работников казенных учреждений,</a:t>
            </a:r>
            <a:br>
              <a:rPr lang="ru-RU" sz="1400" dirty="0">
                <a:solidFill>
                  <a:schemeClr val="tx2">
                    <a:lumMod val="60000"/>
                    <a:lumOff val="40000"/>
                  </a:schemeClr>
                </a:solidFill>
                <a:latin typeface="+mn-lt"/>
              </a:rPr>
            </a:br>
            <a:r>
              <a:rPr lang="ru-RU" sz="1400" dirty="0">
                <a:solidFill>
                  <a:schemeClr val="tx2">
                    <a:lumMod val="60000"/>
                    <a:lumOff val="40000"/>
                  </a:schemeClr>
                </a:solidFill>
                <a:latin typeface="+mn-lt"/>
              </a:rPr>
              <a:t>военнослужащих, проходящих военную службу по призыву (обладающих статусом</a:t>
            </a:r>
            <a:br>
              <a:rPr lang="ru-RU" sz="1400" dirty="0">
                <a:solidFill>
                  <a:schemeClr val="tx2">
                    <a:lumMod val="60000"/>
                    <a:lumOff val="40000"/>
                  </a:schemeClr>
                </a:solidFill>
                <a:latin typeface="+mn-lt"/>
              </a:rPr>
            </a:br>
            <a:r>
              <a:rPr lang="ru-RU" sz="1400" dirty="0">
                <a:solidFill>
                  <a:schemeClr val="tx2">
                    <a:lumMod val="60000"/>
                    <a:lumOff val="40000"/>
                  </a:schemeClr>
                </a:solidFill>
                <a:latin typeface="+mn-lt"/>
              </a:rPr>
              <a:t>военнослужащих, проходящих военную службу по призыву), лиц, обучающихся</a:t>
            </a:r>
            <a:br>
              <a:rPr lang="ru-RU" sz="1400" dirty="0">
                <a:solidFill>
                  <a:schemeClr val="tx2">
                    <a:lumMod val="60000"/>
                    <a:lumOff val="40000"/>
                  </a:schemeClr>
                </a:solidFill>
                <a:latin typeface="+mn-lt"/>
              </a:rPr>
            </a:br>
            <a:r>
              <a:rPr lang="ru-RU" sz="1400" dirty="0">
                <a:solidFill>
                  <a:schemeClr val="tx2">
                    <a:lumMod val="60000"/>
                    <a:lumOff val="40000"/>
                  </a:schemeClr>
                </a:solidFill>
                <a:latin typeface="+mn-lt"/>
              </a:rPr>
              <a:t>(воспитанников) в государственных (муниципальных) образовательных учреждениях.</a:t>
            </a:r>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7"/>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0163" y="0"/>
            <a:ext cx="8939212" cy="6742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a:xfrm>
            <a:off x="1042988" y="620713"/>
            <a:ext cx="7654925" cy="3671887"/>
          </a:xfrm>
          <a:solidFill>
            <a:schemeClr val="bg2">
              <a:lumMod val="90000"/>
            </a:schemeClr>
          </a:solidFill>
        </p:spPr>
        <p:txBody>
          <a:bodyPr rtlCol="0">
            <a:normAutofit/>
          </a:bodyPr>
          <a:lstStyle/>
          <a:p>
            <a:pPr algn="l" eaLnBrk="1" fontAlgn="auto" hangingPunct="1">
              <a:spcAft>
                <a:spcPts val="0"/>
              </a:spcAft>
              <a:defRPr/>
            </a:pPr>
            <a:r>
              <a:rPr lang="ru-RU" sz="1400" dirty="0">
                <a:solidFill>
                  <a:schemeClr val="tx2">
                    <a:lumMod val="75000"/>
                  </a:schemeClr>
                </a:solidFill>
                <a:latin typeface="+mn-lt"/>
              </a:rPr>
              <a:t>• Бюджетные обязательства </a:t>
            </a:r>
            <a:r>
              <a:rPr lang="ru-RU" sz="1400" dirty="0">
                <a:solidFill>
                  <a:schemeClr val="tx2">
                    <a:lumMod val="60000"/>
                    <a:lumOff val="40000"/>
                  </a:schemeClr>
                </a:solidFill>
                <a:latin typeface="+mn-lt"/>
              </a:rPr>
              <a:t>‐ расходные обязательства, подлежащие исполнению в</a:t>
            </a:r>
            <a:br>
              <a:rPr lang="ru-RU" sz="1400" dirty="0">
                <a:solidFill>
                  <a:schemeClr val="tx2">
                    <a:lumMod val="60000"/>
                    <a:lumOff val="40000"/>
                  </a:schemeClr>
                </a:solidFill>
                <a:latin typeface="+mn-lt"/>
              </a:rPr>
            </a:br>
            <a:r>
              <a:rPr lang="ru-RU" sz="1400" dirty="0">
                <a:solidFill>
                  <a:schemeClr val="tx2">
                    <a:lumMod val="60000"/>
                    <a:lumOff val="40000"/>
                  </a:schemeClr>
                </a:solidFill>
                <a:latin typeface="+mn-lt"/>
              </a:rPr>
              <a:t>соответствующем финансовом году.</a:t>
            </a:r>
            <a:br>
              <a:rPr lang="ru-RU" sz="1400" dirty="0">
                <a:solidFill>
                  <a:schemeClr val="tx2">
                    <a:lumMod val="60000"/>
                    <a:lumOff val="40000"/>
                  </a:schemeClr>
                </a:solidFill>
                <a:latin typeface="+mn-lt"/>
              </a:rPr>
            </a:br>
            <a:r>
              <a:rPr lang="ru-RU" sz="1400" dirty="0">
                <a:solidFill>
                  <a:schemeClr val="tx2">
                    <a:lumMod val="75000"/>
                  </a:schemeClr>
                </a:solidFill>
                <a:latin typeface="+mn-lt"/>
              </a:rPr>
              <a:t>• Денежные обязательства </a:t>
            </a:r>
            <a:r>
              <a:rPr lang="ru-RU" sz="1400" dirty="0">
                <a:solidFill>
                  <a:schemeClr val="tx2">
                    <a:lumMod val="60000"/>
                    <a:lumOff val="40000"/>
                  </a:schemeClr>
                </a:solidFill>
                <a:latin typeface="+mn-lt"/>
              </a:rPr>
              <a:t>‐ обязанность получателя бюджетных средств уплатить бюджету,</a:t>
            </a:r>
            <a:br>
              <a:rPr lang="ru-RU" sz="1400" dirty="0">
                <a:solidFill>
                  <a:schemeClr val="tx2">
                    <a:lumMod val="60000"/>
                    <a:lumOff val="40000"/>
                  </a:schemeClr>
                </a:solidFill>
                <a:latin typeface="+mn-lt"/>
              </a:rPr>
            </a:br>
            <a:r>
              <a:rPr lang="ru-RU" sz="1400" dirty="0">
                <a:solidFill>
                  <a:schemeClr val="tx2">
                    <a:lumMod val="60000"/>
                    <a:lumOff val="40000"/>
                  </a:schemeClr>
                </a:solidFill>
                <a:latin typeface="+mn-lt"/>
              </a:rPr>
              <a:t>физическому лицу и юридическому лицу за счет средств бюджета определенные денежные</a:t>
            </a:r>
            <a:br>
              <a:rPr lang="ru-RU" sz="1400" dirty="0">
                <a:solidFill>
                  <a:schemeClr val="tx2">
                    <a:lumMod val="60000"/>
                    <a:lumOff val="40000"/>
                  </a:schemeClr>
                </a:solidFill>
                <a:latin typeface="+mn-lt"/>
              </a:rPr>
            </a:br>
            <a:r>
              <a:rPr lang="ru-RU" sz="1400" dirty="0">
                <a:solidFill>
                  <a:schemeClr val="tx2">
                    <a:lumMod val="60000"/>
                    <a:lumOff val="40000"/>
                  </a:schemeClr>
                </a:solidFill>
                <a:latin typeface="+mn-lt"/>
              </a:rPr>
              <a:t>средства в соответствии с выполненными условиями гражданско‐правовой сделки,</a:t>
            </a:r>
            <a:br>
              <a:rPr lang="ru-RU" sz="1400" dirty="0">
                <a:solidFill>
                  <a:schemeClr val="tx2">
                    <a:lumMod val="60000"/>
                    <a:lumOff val="40000"/>
                  </a:schemeClr>
                </a:solidFill>
                <a:latin typeface="+mn-lt"/>
              </a:rPr>
            </a:br>
            <a:r>
              <a:rPr lang="ru-RU" sz="1400" dirty="0">
                <a:solidFill>
                  <a:schemeClr val="tx2">
                    <a:lumMod val="60000"/>
                    <a:lumOff val="40000"/>
                  </a:schemeClr>
                </a:solidFill>
                <a:latin typeface="+mn-lt"/>
              </a:rPr>
              <a:t>заключенной в рамках его бюджетных полномочий, или в соответствии с положениями</a:t>
            </a:r>
            <a:br>
              <a:rPr lang="ru-RU" sz="1400" dirty="0">
                <a:solidFill>
                  <a:schemeClr val="tx2">
                    <a:lumMod val="60000"/>
                    <a:lumOff val="40000"/>
                  </a:schemeClr>
                </a:solidFill>
                <a:latin typeface="+mn-lt"/>
              </a:rPr>
            </a:br>
            <a:r>
              <a:rPr lang="ru-RU" sz="1400" dirty="0">
                <a:solidFill>
                  <a:schemeClr val="tx2">
                    <a:lumMod val="60000"/>
                    <a:lumOff val="40000"/>
                  </a:schemeClr>
                </a:solidFill>
                <a:latin typeface="+mn-lt"/>
              </a:rPr>
              <a:t>закона, иного правового акта, условиями договора или соглашения.</a:t>
            </a:r>
            <a:br>
              <a:rPr lang="ru-RU" sz="1400" dirty="0">
                <a:solidFill>
                  <a:schemeClr val="tx2">
                    <a:lumMod val="60000"/>
                    <a:lumOff val="40000"/>
                  </a:schemeClr>
                </a:solidFill>
                <a:latin typeface="+mn-lt"/>
              </a:rPr>
            </a:br>
            <a:r>
              <a:rPr lang="ru-RU" sz="1400" dirty="0">
                <a:solidFill>
                  <a:schemeClr val="tx2">
                    <a:lumMod val="75000"/>
                  </a:schemeClr>
                </a:solidFill>
                <a:latin typeface="+mn-lt"/>
              </a:rPr>
              <a:t>• Бюджетная роспись </a:t>
            </a:r>
            <a:r>
              <a:rPr lang="ru-RU" sz="1400" dirty="0">
                <a:solidFill>
                  <a:schemeClr val="tx2">
                    <a:lumMod val="60000"/>
                    <a:lumOff val="40000"/>
                  </a:schemeClr>
                </a:solidFill>
                <a:latin typeface="+mn-lt"/>
              </a:rPr>
              <a:t>‐ документ, который составляется и ведется главным распорядителем</a:t>
            </a:r>
            <a:br>
              <a:rPr lang="ru-RU" sz="1400" dirty="0">
                <a:solidFill>
                  <a:schemeClr val="tx2">
                    <a:lumMod val="60000"/>
                    <a:lumOff val="40000"/>
                  </a:schemeClr>
                </a:solidFill>
                <a:latin typeface="+mn-lt"/>
              </a:rPr>
            </a:br>
            <a:r>
              <a:rPr lang="ru-RU" sz="1400" dirty="0">
                <a:solidFill>
                  <a:schemeClr val="tx2">
                    <a:lumMod val="60000"/>
                    <a:lumOff val="40000"/>
                  </a:schemeClr>
                </a:solidFill>
                <a:latin typeface="+mn-lt"/>
              </a:rPr>
              <a:t>бюджетных средств либо главным администратором источников финансирования дефицита</a:t>
            </a:r>
            <a:br>
              <a:rPr lang="ru-RU" sz="1400" dirty="0">
                <a:solidFill>
                  <a:schemeClr val="tx2">
                    <a:lumMod val="60000"/>
                    <a:lumOff val="40000"/>
                  </a:schemeClr>
                </a:solidFill>
                <a:latin typeface="+mn-lt"/>
              </a:rPr>
            </a:br>
            <a:r>
              <a:rPr lang="ru-RU" sz="1400" dirty="0">
                <a:solidFill>
                  <a:schemeClr val="tx2">
                    <a:lumMod val="60000"/>
                    <a:lumOff val="40000"/>
                  </a:schemeClr>
                </a:solidFill>
                <a:latin typeface="+mn-lt"/>
              </a:rPr>
              <a:t>бюджета в целях исполнения бюджета по расходам (источникам финансирования дефицита</a:t>
            </a:r>
            <a:br>
              <a:rPr lang="ru-RU" sz="1400" dirty="0">
                <a:solidFill>
                  <a:schemeClr val="tx2">
                    <a:lumMod val="60000"/>
                    <a:lumOff val="40000"/>
                  </a:schemeClr>
                </a:solidFill>
                <a:latin typeface="+mn-lt"/>
              </a:rPr>
            </a:br>
            <a:r>
              <a:rPr lang="ru-RU" sz="1400" dirty="0">
                <a:solidFill>
                  <a:schemeClr val="tx2">
                    <a:lumMod val="60000"/>
                    <a:lumOff val="40000"/>
                  </a:schemeClr>
                </a:solidFill>
                <a:latin typeface="+mn-lt"/>
              </a:rPr>
              <a:t>бюджета).</a:t>
            </a:r>
            <a:br>
              <a:rPr lang="ru-RU" sz="1400" dirty="0">
                <a:solidFill>
                  <a:schemeClr val="tx2">
                    <a:lumMod val="60000"/>
                    <a:lumOff val="40000"/>
                  </a:schemeClr>
                </a:solidFill>
                <a:latin typeface="+mn-lt"/>
              </a:rPr>
            </a:br>
            <a:r>
              <a:rPr lang="ru-RU" sz="1400" dirty="0">
                <a:solidFill>
                  <a:schemeClr val="tx2">
                    <a:lumMod val="75000"/>
                  </a:schemeClr>
                </a:solidFill>
                <a:latin typeface="+mn-lt"/>
              </a:rPr>
              <a:t>• Источники финансирования дефицита бюджета </a:t>
            </a:r>
            <a:r>
              <a:rPr lang="ru-RU" sz="1400" dirty="0">
                <a:solidFill>
                  <a:schemeClr val="tx2">
                    <a:lumMod val="60000"/>
                    <a:lumOff val="40000"/>
                  </a:schemeClr>
                </a:solidFill>
                <a:latin typeface="+mn-lt"/>
              </a:rPr>
              <a:t>‐ средства, привлекаемые в бюджет </a:t>
            </a:r>
            <a:r>
              <a:rPr lang="ru-RU" sz="1400" dirty="0" smtClean="0">
                <a:solidFill>
                  <a:schemeClr val="tx2">
                    <a:lumMod val="60000"/>
                    <a:lumOff val="40000"/>
                  </a:schemeClr>
                </a:solidFill>
                <a:latin typeface="+mn-lt"/>
              </a:rPr>
              <a:t>для покрытия </a:t>
            </a:r>
            <a:r>
              <a:rPr lang="ru-RU" sz="1400" dirty="0">
                <a:solidFill>
                  <a:schemeClr val="tx2">
                    <a:lumMod val="60000"/>
                    <a:lumOff val="40000"/>
                  </a:schemeClr>
                </a:solidFill>
                <a:latin typeface="+mn-lt"/>
              </a:rPr>
              <a:t>дефицита (кредиты банков, кредиты от других уровней бюджетов, кредиты</a:t>
            </a:r>
            <a:br>
              <a:rPr lang="ru-RU" sz="1400" dirty="0">
                <a:solidFill>
                  <a:schemeClr val="tx2">
                    <a:lumMod val="60000"/>
                    <a:lumOff val="40000"/>
                  </a:schemeClr>
                </a:solidFill>
                <a:latin typeface="+mn-lt"/>
              </a:rPr>
            </a:br>
            <a:r>
              <a:rPr lang="ru-RU" sz="1400" dirty="0">
                <a:solidFill>
                  <a:schemeClr val="tx2">
                    <a:lumMod val="60000"/>
                    <a:lumOff val="40000"/>
                  </a:schemeClr>
                </a:solidFill>
                <a:latin typeface="+mn-lt"/>
              </a:rPr>
              <a:t>финансовых международных организаций, ценные бумаги, иные источники).</a:t>
            </a: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7"/>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0163" y="0"/>
            <a:ext cx="9113837"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Прямоугольник 8"/>
          <p:cNvSpPr/>
          <p:nvPr/>
        </p:nvSpPr>
        <p:spPr>
          <a:xfrm>
            <a:off x="2078038" y="1906588"/>
            <a:ext cx="5040312" cy="9144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44" name="Выноска со стрелкой вверх 43"/>
          <p:cNvSpPr/>
          <p:nvPr/>
        </p:nvSpPr>
        <p:spPr>
          <a:xfrm rot="10800000">
            <a:off x="6110288" y="3198813"/>
            <a:ext cx="1739900" cy="1435100"/>
          </a:xfrm>
          <a:prstGeom prst="upArrowCallou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43" name="Выноска со стрелкой влево 42"/>
          <p:cNvSpPr/>
          <p:nvPr/>
        </p:nvSpPr>
        <p:spPr>
          <a:xfrm rot="10800000">
            <a:off x="1619250" y="3198813"/>
            <a:ext cx="2016125" cy="1298575"/>
          </a:xfrm>
          <a:prstGeom prst="leftArrowCallou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41" name="Выноска со стрелкой влево 40"/>
          <p:cNvSpPr/>
          <p:nvPr/>
        </p:nvSpPr>
        <p:spPr>
          <a:xfrm rot="10800000">
            <a:off x="3779838" y="3198813"/>
            <a:ext cx="1879600" cy="1296987"/>
          </a:xfrm>
          <a:prstGeom prst="leftArrowCallou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40" name="Выноска со стрелкой влево 39"/>
          <p:cNvSpPr/>
          <p:nvPr/>
        </p:nvSpPr>
        <p:spPr>
          <a:xfrm>
            <a:off x="3635375" y="4894263"/>
            <a:ext cx="1924050" cy="1296987"/>
          </a:xfrm>
          <a:prstGeom prst="leftArrowCallou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7" name="Выноска со стрелкой вверх 6"/>
          <p:cNvSpPr/>
          <p:nvPr/>
        </p:nvSpPr>
        <p:spPr>
          <a:xfrm>
            <a:off x="1670050" y="4841875"/>
            <a:ext cx="1738313" cy="1349375"/>
          </a:xfrm>
          <a:prstGeom prst="upArrowCallou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9" name="Выноска со стрелкой влево 38"/>
          <p:cNvSpPr/>
          <p:nvPr/>
        </p:nvSpPr>
        <p:spPr>
          <a:xfrm>
            <a:off x="5789613" y="4873625"/>
            <a:ext cx="2095500" cy="1298575"/>
          </a:xfrm>
          <a:prstGeom prst="leftArrowCallou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 name="Rectangle 2"/>
          <p:cNvSpPr txBox="1">
            <a:spLocks noChangeArrowheads="1"/>
          </p:cNvSpPr>
          <p:nvPr/>
        </p:nvSpPr>
        <p:spPr bwMode="auto">
          <a:xfrm>
            <a:off x="2659063" y="53975"/>
            <a:ext cx="4465637" cy="576263"/>
          </a:xfrm>
          <a:prstGeom prst="rect">
            <a:avLst/>
          </a:prstGeom>
          <a:solidFill>
            <a:schemeClr val="bg1"/>
          </a:solidFill>
          <a:ln>
            <a:noFill/>
          </a:ln>
          <a:effectLst/>
          <a:extLst/>
        </p:spPr>
        <p:txBody>
          <a:bodyP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eaLnBrk="1" hangingPunct="1">
              <a:defRPr/>
            </a:pPr>
            <a:r>
              <a:rPr lang="ru-RU" altLang="ru-RU" sz="2800" b="1" kern="0" dirty="0">
                <a:solidFill>
                  <a:srgbClr val="0070C0"/>
                </a:solidFill>
                <a:effectLst/>
                <a:latin typeface="Times New Roman" panose="02020603050405020304" pitchFamily="18" charset="0"/>
                <a:cs typeface="Times New Roman" panose="02020603050405020304" pitchFamily="18" charset="0"/>
              </a:rPr>
              <a:t>Бюджетный процесс</a:t>
            </a:r>
          </a:p>
        </p:txBody>
      </p:sp>
      <p:sp>
        <p:nvSpPr>
          <p:cNvPr id="7178" name="Заголовок 2"/>
          <p:cNvSpPr>
            <a:spLocks noGrp="1"/>
          </p:cNvSpPr>
          <p:nvPr>
            <p:ph type="title" idx="4294967295"/>
          </p:nvPr>
        </p:nvSpPr>
        <p:spPr>
          <a:xfrm>
            <a:off x="638175" y="627063"/>
            <a:ext cx="8161338" cy="576262"/>
          </a:xfrm>
          <a:solidFill>
            <a:schemeClr val="accent2">
              <a:lumMod val="20000"/>
              <a:lumOff val="80000"/>
            </a:schemeClr>
          </a:solidFill>
        </p:spPr>
        <p:txBody>
          <a:bodyPr rtlCol="0">
            <a:normAutofit/>
          </a:bodyPr>
          <a:lstStyle/>
          <a:p>
            <a:pPr algn="l" eaLnBrk="1" fontAlgn="auto" hangingPunct="1">
              <a:spcAft>
                <a:spcPts val="0"/>
              </a:spcAft>
              <a:defRPr/>
            </a:pPr>
            <a:r>
              <a:rPr lang="ru-RU" altLang="ru-RU" sz="1800" b="1" dirty="0" smtClean="0">
                <a:solidFill>
                  <a:schemeClr val="accent1">
                    <a:lumMod val="75000"/>
                  </a:schemeClr>
                </a:solidFill>
                <a:latin typeface="Times New Roman" panose="02020603050405020304" pitchFamily="18" charset="0"/>
                <a:cs typeface="Times New Roman" panose="02020603050405020304" pitchFamily="18" charset="0"/>
              </a:rPr>
              <a:t>Бюджетный процесс </a:t>
            </a:r>
            <a:r>
              <a:rPr lang="ru-RU" altLang="ru-RU" sz="1800" dirty="0" smtClean="0">
                <a:latin typeface="Times New Roman" panose="02020603050405020304" pitchFamily="18" charset="0"/>
                <a:cs typeface="Times New Roman" panose="02020603050405020304" pitchFamily="18" charset="0"/>
              </a:rPr>
              <a:t>‐ </a:t>
            </a:r>
            <a:r>
              <a:rPr lang="ru-RU" altLang="ru-RU" sz="2000" dirty="0" smtClean="0">
                <a:solidFill>
                  <a:srgbClr val="0070C0"/>
                </a:solidFill>
                <a:latin typeface="Times New Roman" panose="02020603050405020304" pitchFamily="18" charset="0"/>
                <a:cs typeface="Times New Roman" panose="02020603050405020304" pitchFamily="18" charset="0"/>
              </a:rPr>
              <a:t>ежегодное формирование и исполнение бюджета</a:t>
            </a:r>
            <a:r>
              <a:rPr lang="ru-RU" altLang="ru-RU" sz="2000" dirty="0" smtClean="0">
                <a:solidFill>
                  <a:schemeClr val="tx2">
                    <a:lumMod val="75000"/>
                  </a:schemeClr>
                </a:solidFill>
                <a:latin typeface="Times New Roman" panose="02020603050405020304" pitchFamily="18" charset="0"/>
                <a:cs typeface="Times New Roman" panose="02020603050405020304" pitchFamily="18" charset="0"/>
              </a:rPr>
              <a:t>.</a:t>
            </a:r>
          </a:p>
        </p:txBody>
      </p:sp>
      <p:sp>
        <p:nvSpPr>
          <p:cNvPr id="7180" name="Прямоугольник 4"/>
          <p:cNvSpPr>
            <a:spLocks noChangeArrowheads="1"/>
          </p:cNvSpPr>
          <p:nvPr/>
        </p:nvSpPr>
        <p:spPr bwMode="auto">
          <a:xfrm>
            <a:off x="1924050" y="5337175"/>
            <a:ext cx="1397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1600">
                <a:solidFill>
                  <a:srgbClr val="0070C0"/>
                </a:solidFill>
                <a:latin typeface="Times New Roman" panose="02020603050405020304" pitchFamily="18" charset="0"/>
                <a:cs typeface="Times New Roman" panose="02020603050405020304" pitchFamily="18" charset="0"/>
              </a:rPr>
              <a:t>Составление</a:t>
            </a:r>
          </a:p>
          <a:p>
            <a:pPr algn="ctr" eaLnBrk="1" hangingPunct="1">
              <a:spcBef>
                <a:spcPct val="0"/>
              </a:spcBef>
              <a:buFontTx/>
              <a:buNone/>
            </a:pPr>
            <a:r>
              <a:rPr lang="ru-RU" altLang="ru-RU" sz="1600">
                <a:solidFill>
                  <a:srgbClr val="0070C0"/>
                </a:solidFill>
                <a:latin typeface="Times New Roman" panose="02020603050405020304" pitchFamily="18" charset="0"/>
                <a:cs typeface="Times New Roman" panose="02020603050405020304" pitchFamily="18" charset="0"/>
              </a:rPr>
              <a:t>проекта</a:t>
            </a:r>
          </a:p>
          <a:p>
            <a:pPr algn="ctr" eaLnBrk="1" hangingPunct="1">
              <a:spcBef>
                <a:spcPct val="0"/>
              </a:spcBef>
              <a:buFontTx/>
              <a:buNone/>
            </a:pPr>
            <a:r>
              <a:rPr lang="ru-RU" altLang="ru-RU" sz="1600">
                <a:solidFill>
                  <a:srgbClr val="0070C0"/>
                </a:solidFill>
                <a:latin typeface="Times New Roman" panose="02020603050405020304" pitchFamily="18" charset="0"/>
                <a:cs typeface="Times New Roman" panose="02020603050405020304" pitchFamily="18" charset="0"/>
              </a:rPr>
              <a:t>бюджета</a:t>
            </a:r>
          </a:p>
        </p:txBody>
      </p:sp>
      <p:sp>
        <p:nvSpPr>
          <p:cNvPr id="7181" name="Прямоугольник 7"/>
          <p:cNvSpPr>
            <a:spLocks noChangeArrowheads="1"/>
          </p:cNvSpPr>
          <p:nvPr/>
        </p:nvSpPr>
        <p:spPr bwMode="auto">
          <a:xfrm>
            <a:off x="1589088" y="3459163"/>
            <a:ext cx="1446212"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a:solidFill>
                  <a:srgbClr val="0070C0"/>
                </a:solidFill>
                <a:latin typeface="Times New Roman" panose="02020603050405020304" pitchFamily="18" charset="0"/>
                <a:cs typeface="Times New Roman" panose="02020603050405020304" pitchFamily="18" charset="0"/>
              </a:rPr>
              <a:t>Рассмотрение</a:t>
            </a:r>
          </a:p>
          <a:p>
            <a:pPr algn="ctr" eaLnBrk="1" hangingPunct="1">
              <a:spcBef>
                <a:spcPct val="0"/>
              </a:spcBef>
              <a:buFontTx/>
              <a:buNone/>
            </a:pPr>
            <a:r>
              <a:rPr lang="ru-RU" altLang="ru-RU" sz="1600">
                <a:solidFill>
                  <a:srgbClr val="0070C0"/>
                </a:solidFill>
                <a:latin typeface="Times New Roman" panose="02020603050405020304" pitchFamily="18" charset="0"/>
                <a:cs typeface="Times New Roman" panose="02020603050405020304" pitchFamily="18" charset="0"/>
              </a:rPr>
              <a:t>проекта</a:t>
            </a:r>
          </a:p>
          <a:p>
            <a:pPr algn="ctr" eaLnBrk="1" hangingPunct="1">
              <a:spcBef>
                <a:spcPct val="0"/>
              </a:spcBef>
              <a:buFontTx/>
              <a:buNone/>
            </a:pPr>
            <a:r>
              <a:rPr lang="ru-RU" altLang="ru-RU" sz="1600">
                <a:solidFill>
                  <a:srgbClr val="0070C0"/>
                </a:solidFill>
                <a:latin typeface="Times New Roman" panose="02020603050405020304" pitchFamily="18" charset="0"/>
                <a:cs typeface="Times New Roman" panose="02020603050405020304" pitchFamily="18" charset="0"/>
              </a:rPr>
              <a:t>бюджета</a:t>
            </a:r>
          </a:p>
        </p:txBody>
      </p:sp>
      <p:sp>
        <p:nvSpPr>
          <p:cNvPr id="7182" name="Прямоугольник 8"/>
          <p:cNvSpPr>
            <a:spLocks noChangeArrowheads="1"/>
          </p:cNvSpPr>
          <p:nvPr/>
        </p:nvSpPr>
        <p:spPr bwMode="auto">
          <a:xfrm>
            <a:off x="3692525" y="3433763"/>
            <a:ext cx="13684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a:solidFill>
                  <a:srgbClr val="0070C0"/>
                </a:solidFill>
                <a:latin typeface="Times New Roman" panose="02020603050405020304" pitchFamily="18" charset="0"/>
                <a:cs typeface="Times New Roman" panose="02020603050405020304" pitchFamily="18" charset="0"/>
              </a:rPr>
              <a:t>Утверждение</a:t>
            </a:r>
          </a:p>
          <a:p>
            <a:pPr algn="ctr" eaLnBrk="1" hangingPunct="1">
              <a:spcBef>
                <a:spcPct val="0"/>
              </a:spcBef>
              <a:buFontTx/>
              <a:buNone/>
            </a:pPr>
            <a:r>
              <a:rPr lang="ru-RU" altLang="ru-RU" sz="1600">
                <a:solidFill>
                  <a:srgbClr val="0070C0"/>
                </a:solidFill>
                <a:latin typeface="Times New Roman" panose="02020603050405020304" pitchFamily="18" charset="0"/>
                <a:cs typeface="Times New Roman" panose="02020603050405020304" pitchFamily="18" charset="0"/>
              </a:rPr>
              <a:t>проекта</a:t>
            </a:r>
          </a:p>
          <a:p>
            <a:pPr algn="ctr" eaLnBrk="1" hangingPunct="1">
              <a:spcBef>
                <a:spcPct val="0"/>
              </a:spcBef>
              <a:buFontTx/>
              <a:buNone/>
            </a:pPr>
            <a:r>
              <a:rPr lang="ru-RU" altLang="ru-RU" sz="1600">
                <a:solidFill>
                  <a:srgbClr val="0070C0"/>
                </a:solidFill>
                <a:latin typeface="Times New Roman" panose="02020603050405020304" pitchFamily="18" charset="0"/>
                <a:cs typeface="Times New Roman" panose="02020603050405020304" pitchFamily="18" charset="0"/>
              </a:rPr>
              <a:t>бюджета</a:t>
            </a:r>
          </a:p>
        </p:txBody>
      </p:sp>
      <p:sp>
        <p:nvSpPr>
          <p:cNvPr id="7183" name="Прямоугольник 9"/>
          <p:cNvSpPr>
            <a:spLocks noChangeArrowheads="1"/>
          </p:cNvSpPr>
          <p:nvPr/>
        </p:nvSpPr>
        <p:spPr bwMode="auto">
          <a:xfrm>
            <a:off x="6110288" y="3362325"/>
            <a:ext cx="1727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a:solidFill>
                  <a:srgbClr val="0070C0"/>
                </a:solidFill>
                <a:latin typeface="Times New Roman" panose="02020603050405020304" pitchFamily="18" charset="0"/>
                <a:cs typeface="Times New Roman" panose="02020603050405020304" pitchFamily="18" charset="0"/>
              </a:rPr>
              <a:t>Исполнение</a:t>
            </a:r>
          </a:p>
          <a:p>
            <a:pPr algn="ctr" eaLnBrk="1" hangingPunct="1">
              <a:spcBef>
                <a:spcPct val="0"/>
              </a:spcBef>
              <a:buFontTx/>
              <a:buNone/>
            </a:pPr>
            <a:r>
              <a:rPr lang="ru-RU" altLang="ru-RU" sz="1800">
                <a:solidFill>
                  <a:srgbClr val="0070C0"/>
                </a:solidFill>
                <a:latin typeface="Times New Roman" panose="02020603050405020304" pitchFamily="18" charset="0"/>
                <a:cs typeface="Times New Roman" panose="02020603050405020304" pitchFamily="18" charset="0"/>
              </a:rPr>
              <a:t>бюджета</a:t>
            </a:r>
          </a:p>
        </p:txBody>
      </p:sp>
      <p:sp>
        <p:nvSpPr>
          <p:cNvPr id="7184" name="Прямоугольник 10"/>
          <p:cNvSpPr>
            <a:spLocks noChangeArrowheads="1"/>
          </p:cNvSpPr>
          <p:nvPr/>
        </p:nvSpPr>
        <p:spPr bwMode="auto">
          <a:xfrm>
            <a:off x="6513513" y="5003800"/>
            <a:ext cx="1371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a:solidFill>
                  <a:srgbClr val="0070C0"/>
                </a:solidFill>
                <a:latin typeface="Times New Roman" panose="02020603050405020304" pitchFamily="18" charset="0"/>
                <a:cs typeface="Times New Roman" panose="02020603050405020304" pitchFamily="18" charset="0"/>
              </a:rPr>
              <a:t>Составление</a:t>
            </a:r>
          </a:p>
          <a:p>
            <a:pPr algn="ctr" eaLnBrk="1" hangingPunct="1">
              <a:spcBef>
                <a:spcPct val="0"/>
              </a:spcBef>
              <a:buFontTx/>
              <a:buNone/>
            </a:pPr>
            <a:r>
              <a:rPr lang="ru-RU" altLang="ru-RU" sz="1600">
                <a:solidFill>
                  <a:srgbClr val="0070C0"/>
                </a:solidFill>
                <a:latin typeface="Times New Roman" panose="02020603050405020304" pitchFamily="18" charset="0"/>
                <a:cs typeface="Times New Roman" panose="02020603050405020304" pitchFamily="18" charset="0"/>
              </a:rPr>
              <a:t>отчета об</a:t>
            </a:r>
          </a:p>
          <a:p>
            <a:pPr algn="ctr" eaLnBrk="1" hangingPunct="1">
              <a:spcBef>
                <a:spcPct val="0"/>
              </a:spcBef>
              <a:buFontTx/>
              <a:buNone/>
            </a:pPr>
            <a:r>
              <a:rPr lang="ru-RU" altLang="ru-RU" sz="1600">
                <a:solidFill>
                  <a:srgbClr val="0070C0"/>
                </a:solidFill>
                <a:latin typeface="Times New Roman" panose="02020603050405020304" pitchFamily="18" charset="0"/>
                <a:cs typeface="Times New Roman" panose="02020603050405020304" pitchFamily="18" charset="0"/>
              </a:rPr>
              <a:t>исполнении</a:t>
            </a:r>
          </a:p>
          <a:p>
            <a:pPr algn="ctr" eaLnBrk="1" hangingPunct="1">
              <a:spcBef>
                <a:spcPct val="0"/>
              </a:spcBef>
              <a:buFontTx/>
              <a:buNone/>
            </a:pPr>
            <a:r>
              <a:rPr lang="ru-RU" altLang="ru-RU" sz="1600">
                <a:solidFill>
                  <a:srgbClr val="0070C0"/>
                </a:solidFill>
                <a:latin typeface="Times New Roman" panose="02020603050405020304" pitchFamily="18" charset="0"/>
                <a:cs typeface="Times New Roman" panose="02020603050405020304" pitchFamily="18" charset="0"/>
              </a:rPr>
              <a:t>бюджета</a:t>
            </a:r>
          </a:p>
        </p:txBody>
      </p:sp>
      <p:sp>
        <p:nvSpPr>
          <p:cNvPr id="7185" name="Прямоугольник 11"/>
          <p:cNvSpPr>
            <a:spLocks noChangeArrowheads="1"/>
          </p:cNvSpPr>
          <p:nvPr/>
        </p:nvSpPr>
        <p:spPr bwMode="auto">
          <a:xfrm>
            <a:off x="4170363" y="5018088"/>
            <a:ext cx="148907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a:solidFill>
                  <a:srgbClr val="0070C0"/>
                </a:solidFill>
                <a:latin typeface="Times New Roman" panose="02020603050405020304" pitchFamily="18" charset="0"/>
                <a:cs typeface="Times New Roman" panose="02020603050405020304" pitchFamily="18" charset="0"/>
              </a:rPr>
              <a:t>Утверждение</a:t>
            </a:r>
          </a:p>
          <a:p>
            <a:pPr algn="ctr" eaLnBrk="1" hangingPunct="1">
              <a:spcBef>
                <a:spcPct val="0"/>
              </a:spcBef>
              <a:buFontTx/>
              <a:buNone/>
            </a:pPr>
            <a:r>
              <a:rPr lang="ru-RU" altLang="ru-RU" sz="1600">
                <a:solidFill>
                  <a:srgbClr val="0070C0"/>
                </a:solidFill>
                <a:latin typeface="Times New Roman" panose="02020603050405020304" pitchFamily="18" charset="0"/>
                <a:cs typeface="Times New Roman" panose="02020603050405020304" pitchFamily="18" charset="0"/>
              </a:rPr>
              <a:t>отчета об</a:t>
            </a:r>
          </a:p>
          <a:p>
            <a:pPr algn="ctr" eaLnBrk="1" hangingPunct="1">
              <a:spcBef>
                <a:spcPct val="0"/>
              </a:spcBef>
              <a:buFontTx/>
              <a:buNone/>
            </a:pPr>
            <a:r>
              <a:rPr lang="ru-RU" altLang="ru-RU" sz="1600">
                <a:solidFill>
                  <a:srgbClr val="0070C0"/>
                </a:solidFill>
                <a:latin typeface="Times New Roman" panose="02020603050405020304" pitchFamily="18" charset="0"/>
                <a:cs typeface="Times New Roman" panose="02020603050405020304" pitchFamily="18" charset="0"/>
              </a:rPr>
              <a:t>исполнении</a:t>
            </a:r>
          </a:p>
          <a:p>
            <a:pPr algn="ctr" eaLnBrk="1" hangingPunct="1">
              <a:spcBef>
                <a:spcPct val="0"/>
              </a:spcBef>
              <a:buFontTx/>
              <a:buNone/>
            </a:pPr>
            <a:r>
              <a:rPr lang="ru-RU" altLang="ru-RU" sz="1600">
                <a:solidFill>
                  <a:srgbClr val="0070C0"/>
                </a:solidFill>
                <a:latin typeface="Times New Roman" panose="02020603050405020304" pitchFamily="18" charset="0"/>
                <a:cs typeface="Times New Roman" panose="02020603050405020304" pitchFamily="18" charset="0"/>
              </a:rPr>
              <a:t>бюджета</a:t>
            </a:r>
          </a:p>
        </p:txBody>
      </p:sp>
      <p:sp>
        <p:nvSpPr>
          <p:cNvPr id="7186" name="Прямоугольник 13"/>
          <p:cNvSpPr>
            <a:spLocks noChangeArrowheads="1"/>
          </p:cNvSpPr>
          <p:nvPr/>
        </p:nvSpPr>
        <p:spPr bwMode="auto">
          <a:xfrm>
            <a:off x="2538413" y="2132013"/>
            <a:ext cx="4067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altLang="ru-RU" sz="2400">
                <a:solidFill>
                  <a:srgbClr val="0070C0"/>
                </a:solidFill>
                <a:latin typeface="Times New Roman" panose="02020603050405020304" pitchFamily="18" charset="0"/>
                <a:cs typeface="Times New Roman" panose="02020603050405020304" pitchFamily="18" charset="0"/>
              </a:rPr>
              <a:t>Этапы бюджетного процесса</a:t>
            </a:r>
          </a:p>
        </p:txBody>
      </p:sp>
      <p:pic>
        <p:nvPicPr>
          <p:cNvPr id="7187"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 y="4873625"/>
            <a:ext cx="1095375"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7"/>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0163" y="0"/>
            <a:ext cx="89408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4" descr="Y:\Бюджетный отдел\БЮДЖЕТ ДЛЯ ГРАЖДАН\фото\0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6" name="Прямоугольник 53255"/>
          <p:cNvSpPr/>
          <p:nvPr/>
        </p:nvSpPr>
        <p:spPr>
          <a:xfrm>
            <a:off x="1163638" y="26988"/>
            <a:ext cx="7397750" cy="523875"/>
          </a:xfrm>
          <a:prstGeom prst="rect">
            <a:avLst/>
          </a:prstGeom>
        </p:spPr>
        <p:txBody>
          <a:bodyPr>
            <a:spAutoFit/>
          </a:bodyPr>
          <a:lstStyle/>
          <a:p>
            <a:pPr algn="ctr">
              <a:defRPr/>
            </a:pPr>
            <a:r>
              <a:rPr lang="ru-RU" sz="2800" b="1" dirty="0">
                <a:solidFill>
                  <a:schemeClr val="tx2">
                    <a:lumMod val="60000"/>
                    <a:lumOff val="40000"/>
                  </a:schemeClr>
                </a:solidFill>
                <a:latin typeface="Times New Roman" panose="02020603050405020304" pitchFamily="18" charset="0"/>
                <a:cs typeface="Times New Roman" panose="02020603050405020304" pitchFamily="18" charset="0"/>
              </a:rPr>
              <a:t>Основные характеристики бюджета</a:t>
            </a:r>
            <a:endParaRPr lang="ru-RU" sz="2800" dirty="0">
              <a:solidFill>
                <a:schemeClr val="tx2">
                  <a:lumMod val="60000"/>
                  <a:lumOff val="40000"/>
                </a:schemeClr>
              </a:solidFill>
              <a:latin typeface="Times New Roman" panose="02020603050405020304" pitchFamily="18" charset="0"/>
              <a:cs typeface="Times New Roman" panose="02020603050405020304" pitchFamily="18" charset="0"/>
            </a:endParaRPr>
          </a:p>
        </p:txBody>
      </p:sp>
      <p:pic>
        <p:nvPicPr>
          <p:cNvPr id="8197"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12788"/>
            <a:ext cx="9144000" cy="6138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17"/>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0163" y="0"/>
            <a:ext cx="89408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7231" name="Group 127"/>
          <p:cNvGraphicFramePr>
            <a:graphicFrameLocks noGrp="1"/>
          </p:cNvGraphicFramePr>
          <p:nvPr>
            <p:ph sz="quarter" idx="1"/>
          </p:nvPr>
        </p:nvGraphicFramePr>
        <p:xfrm>
          <a:off x="107950" y="1628775"/>
          <a:ext cx="8904288" cy="4248150"/>
        </p:xfrm>
        <a:graphic>
          <a:graphicData uri="http://schemas.openxmlformats.org/drawingml/2006/table">
            <a:tbl>
              <a:tblPr/>
              <a:tblGrid>
                <a:gridCol w="3772541">
                  <a:extLst>
                    <a:ext uri="{9D8B030D-6E8A-4147-A177-3AD203B41FA5}">
                      <a16:colId xmlns:a16="http://schemas.microsoft.com/office/drawing/2014/main" val="20000"/>
                    </a:ext>
                  </a:extLst>
                </a:gridCol>
                <a:gridCol w="1709553">
                  <a:extLst>
                    <a:ext uri="{9D8B030D-6E8A-4147-A177-3AD203B41FA5}">
                      <a16:colId xmlns:a16="http://schemas.microsoft.com/office/drawing/2014/main" val="20001"/>
                    </a:ext>
                  </a:extLst>
                </a:gridCol>
                <a:gridCol w="1693779">
                  <a:extLst>
                    <a:ext uri="{9D8B030D-6E8A-4147-A177-3AD203B41FA5}">
                      <a16:colId xmlns:a16="http://schemas.microsoft.com/office/drawing/2014/main" val="20002"/>
                    </a:ext>
                  </a:extLst>
                </a:gridCol>
                <a:gridCol w="1728415">
                  <a:extLst>
                    <a:ext uri="{9D8B030D-6E8A-4147-A177-3AD203B41FA5}">
                      <a16:colId xmlns:a16="http://schemas.microsoft.com/office/drawing/2014/main" val="20003"/>
                    </a:ext>
                  </a:extLst>
                </a:gridCol>
              </a:tblGrid>
              <a:tr h="694848">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itchFamily="34" charset="0"/>
                        </a:defRPr>
                      </a:lvl1pPr>
                      <a:lvl2pPr>
                        <a:spcBef>
                          <a:spcPct val="20000"/>
                        </a:spcBef>
                        <a:buFont typeface="Tahoma" pitchFamily="34" charset="0"/>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itchFamily="34" charset="0"/>
                        </a:defRPr>
                      </a:lvl3pPr>
                      <a:lvl4pPr>
                        <a:spcBef>
                          <a:spcPct val="20000"/>
                        </a:spcBef>
                        <a:buFont typeface="Tahoma" pitchFamily="34" charset="0"/>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defRPr/>
                      </a:pPr>
                      <a:r>
                        <a:rPr kumimoji="0" lang="ru-RU" altLang="ru-RU" sz="1800" b="1" i="1" u="none" strike="noStrike" cap="none" normalizeH="0" baseline="0" dirty="0" smtClean="0">
                          <a:ln>
                            <a:noFill/>
                          </a:ln>
                          <a:solidFill>
                            <a:schemeClr val="accent1">
                              <a:lumMod val="75000"/>
                            </a:schemeClr>
                          </a:solidFill>
                          <a:effectLst/>
                          <a:latin typeface="Arial" pitchFamily="34" charset="0"/>
                          <a:cs typeface="Times New Roman" pitchFamily="18" charset="0"/>
                        </a:rPr>
                        <a:t>Наименование</a:t>
                      </a:r>
                      <a:endParaRPr kumimoji="0" lang="ru-RU" altLang="ru-RU" sz="1800" b="0" i="1" u="none" strike="noStrike" cap="none" normalizeH="0" baseline="0" dirty="0" smtClean="0">
                        <a:ln>
                          <a:noFill/>
                        </a:ln>
                        <a:solidFill>
                          <a:schemeClr val="accent1">
                            <a:lumMod val="75000"/>
                          </a:schemeClr>
                        </a:solidFill>
                        <a:effectLst/>
                        <a:latin typeface="Arial" pitchFamily="34" charset="0"/>
                        <a:cs typeface="Arial" pitchFamily="34" charset="0"/>
                      </a:endParaRPr>
                    </a:p>
                  </a:txBody>
                  <a:tcPr marL="91452" marR="91452" marT="45697" marB="4569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itchFamily="34" charset="0"/>
                        </a:defRPr>
                      </a:lvl1pPr>
                      <a:lvl2pPr>
                        <a:spcBef>
                          <a:spcPct val="20000"/>
                        </a:spcBef>
                        <a:buFont typeface="Tahoma" pitchFamily="34" charset="0"/>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itchFamily="34" charset="0"/>
                        </a:defRPr>
                      </a:lvl3pPr>
                      <a:lvl4pPr>
                        <a:spcBef>
                          <a:spcPct val="20000"/>
                        </a:spcBef>
                        <a:buFont typeface="Tahoma" pitchFamily="34" charset="0"/>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ru-RU" altLang="ru-RU" sz="1800" b="1" i="0" u="none" strike="noStrike" cap="none" normalizeH="0" baseline="0" dirty="0" smtClean="0">
                          <a:ln>
                            <a:noFill/>
                          </a:ln>
                          <a:solidFill>
                            <a:srgbClr val="0070C0"/>
                          </a:solidFill>
                          <a:effectLst/>
                          <a:latin typeface="Times New Roman" pitchFamily="18" charset="0"/>
                        </a:rPr>
                        <a:t>2022 год</a:t>
                      </a:r>
                    </a:p>
                  </a:txBody>
                  <a:tcPr marL="91452" marR="91452" marT="45697" marB="456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itchFamily="34" charset="0"/>
                        </a:defRPr>
                      </a:lvl1pPr>
                      <a:lvl2pPr>
                        <a:spcBef>
                          <a:spcPct val="20000"/>
                        </a:spcBef>
                        <a:buFont typeface="Tahoma" pitchFamily="34" charset="0"/>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itchFamily="34" charset="0"/>
                        </a:defRPr>
                      </a:lvl3pPr>
                      <a:lvl4pPr>
                        <a:spcBef>
                          <a:spcPct val="20000"/>
                        </a:spcBef>
                        <a:buFont typeface="Tahoma" pitchFamily="34" charset="0"/>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ru-RU" altLang="ru-RU" sz="1800" b="1" i="0" u="none" strike="noStrike" cap="none" normalizeH="0" baseline="0" dirty="0" smtClean="0">
                          <a:ln>
                            <a:noFill/>
                          </a:ln>
                          <a:solidFill>
                            <a:srgbClr val="0070C0"/>
                          </a:solidFill>
                          <a:effectLst/>
                          <a:latin typeface="Times New Roman" pitchFamily="18" charset="0"/>
                        </a:rPr>
                        <a:t>2023 год</a:t>
                      </a:r>
                    </a:p>
                  </a:txBody>
                  <a:tcPr marL="91452" marR="91452" marT="45697" marB="456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ru-RU" altLang="ru-RU" sz="1800" b="1" i="0" u="none" strike="noStrike" cap="none" normalizeH="0" baseline="0" dirty="0" smtClean="0">
                          <a:ln>
                            <a:noFill/>
                          </a:ln>
                          <a:solidFill>
                            <a:srgbClr val="0070C0"/>
                          </a:solidFill>
                          <a:effectLst/>
                          <a:latin typeface="Times New Roman" pitchFamily="18" charset="0"/>
                        </a:rPr>
                        <a:t>2024 год</a:t>
                      </a:r>
                    </a:p>
                  </a:txBody>
                  <a:tcPr marL="91452" marR="91452" marT="45697" marB="456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0"/>
                  </a:ext>
                </a:extLst>
              </a:tr>
              <a:tr h="961225">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itchFamily="34" charset="0"/>
                        </a:defRPr>
                      </a:lvl1pPr>
                      <a:lvl2pPr>
                        <a:spcBef>
                          <a:spcPct val="20000"/>
                        </a:spcBef>
                        <a:buFont typeface="Tahoma" pitchFamily="34" charset="0"/>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itchFamily="34" charset="0"/>
                        </a:defRPr>
                      </a:lvl3pPr>
                      <a:lvl4pPr>
                        <a:spcBef>
                          <a:spcPct val="20000"/>
                        </a:spcBef>
                        <a:buFont typeface="Tahoma" pitchFamily="34" charset="0"/>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ru-RU" altLang="ru-RU" sz="2000" b="0" i="0" u="none" strike="noStrike" cap="none" normalizeH="0" baseline="0" dirty="0" smtClean="0">
                          <a:ln>
                            <a:noFill/>
                          </a:ln>
                          <a:solidFill>
                            <a:srgbClr val="0070C0"/>
                          </a:solidFill>
                          <a:effectLst/>
                          <a:latin typeface="Times New Roman" pitchFamily="18" charset="0"/>
                        </a:rPr>
                        <a:t>Общий объем доходов, тыс. руб.</a:t>
                      </a:r>
                    </a:p>
                  </a:txBody>
                  <a:tcPr marL="91452" marR="91452" marT="45697" marB="4569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itchFamily="34" charset="0"/>
                        </a:defRPr>
                      </a:lvl1pPr>
                      <a:lvl2pPr>
                        <a:spcBef>
                          <a:spcPct val="20000"/>
                        </a:spcBef>
                        <a:buFont typeface="Tahoma" pitchFamily="34" charset="0"/>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itchFamily="34" charset="0"/>
                        </a:defRPr>
                      </a:lvl3pPr>
                      <a:lvl4pPr>
                        <a:spcBef>
                          <a:spcPct val="20000"/>
                        </a:spcBef>
                        <a:buFont typeface="Tahoma" pitchFamily="34" charset="0"/>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r" defTabSz="914400" rtl="0" eaLnBrk="1" fontAlgn="base" latinLnBrk="0" hangingPunct="1">
                        <a:lnSpc>
                          <a:spcPct val="100000"/>
                        </a:lnSpc>
                        <a:spcBef>
                          <a:spcPct val="20000"/>
                        </a:spcBef>
                        <a:spcAft>
                          <a:spcPct val="0"/>
                        </a:spcAft>
                        <a:buClr>
                          <a:schemeClr val="hlink"/>
                        </a:buClr>
                        <a:buSzPct val="120000"/>
                        <a:buFontTx/>
                        <a:buNone/>
                        <a:tabLst/>
                      </a:pPr>
                      <a:r>
                        <a:rPr kumimoji="0" lang="ru-RU" altLang="ru-RU" sz="1800" b="0" i="0" u="none" strike="noStrike" cap="none" normalizeH="0" baseline="0" dirty="0" smtClean="0">
                          <a:ln>
                            <a:noFill/>
                          </a:ln>
                          <a:solidFill>
                            <a:srgbClr val="0070C0"/>
                          </a:solidFill>
                          <a:effectLst/>
                          <a:latin typeface="Times New Roman" pitchFamily="18" charset="0"/>
                        </a:rPr>
                        <a:t>818 930,51855</a:t>
                      </a:r>
                    </a:p>
                  </a:txBody>
                  <a:tcPr marL="91452" marR="91452" marT="45697" marB="456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itchFamily="34" charset="0"/>
                        </a:defRPr>
                      </a:lvl1pPr>
                      <a:lvl2pPr>
                        <a:spcBef>
                          <a:spcPct val="20000"/>
                        </a:spcBef>
                        <a:buFont typeface="Tahoma" pitchFamily="34" charset="0"/>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itchFamily="34" charset="0"/>
                        </a:defRPr>
                      </a:lvl3pPr>
                      <a:lvl4pPr>
                        <a:spcBef>
                          <a:spcPct val="20000"/>
                        </a:spcBef>
                        <a:buFont typeface="Tahoma" pitchFamily="34" charset="0"/>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r" defTabSz="914400" rtl="0" eaLnBrk="1" fontAlgn="base" latinLnBrk="0" hangingPunct="1">
                        <a:lnSpc>
                          <a:spcPct val="100000"/>
                        </a:lnSpc>
                        <a:spcBef>
                          <a:spcPct val="20000"/>
                        </a:spcBef>
                        <a:spcAft>
                          <a:spcPct val="0"/>
                        </a:spcAft>
                        <a:buClr>
                          <a:schemeClr val="hlink"/>
                        </a:buClr>
                        <a:buSzPct val="120000"/>
                        <a:buFontTx/>
                        <a:buNone/>
                        <a:tabLst/>
                      </a:pPr>
                      <a:r>
                        <a:rPr kumimoji="0" lang="ru-RU" altLang="ru-RU" sz="1800" b="0" i="0" u="none" strike="noStrike" cap="none" normalizeH="0" baseline="0" dirty="0" smtClean="0">
                          <a:ln>
                            <a:noFill/>
                          </a:ln>
                          <a:solidFill>
                            <a:srgbClr val="0070C0"/>
                          </a:solidFill>
                          <a:effectLst/>
                          <a:latin typeface="Times New Roman" pitchFamily="18" charset="0"/>
                        </a:rPr>
                        <a:t>798 971,43340</a:t>
                      </a:r>
                    </a:p>
                  </a:txBody>
                  <a:tcPr marL="91452" marR="91452" marT="45697" marB="456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120000"/>
                        <a:buFontTx/>
                        <a:buNone/>
                        <a:tabLst/>
                      </a:pPr>
                      <a:r>
                        <a:rPr kumimoji="0" lang="ru-RU" altLang="ru-RU" sz="1800" b="0" i="0" u="none" strike="noStrike" cap="none" normalizeH="0" baseline="0" dirty="0" smtClean="0">
                          <a:ln>
                            <a:noFill/>
                          </a:ln>
                          <a:solidFill>
                            <a:srgbClr val="0070C0"/>
                          </a:solidFill>
                          <a:effectLst/>
                          <a:latin typeface="Times New Roman" pitchFamily="18" charset="0"/>
                        </a:rPr>
                        <a:t>790 996,63437</a:t>
                      </a:r>
                    </a:p>
                  </a:txBody>
                  <a:tcPr marL="91452" marR="91452" marT="45697" marB="456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1"/>
                  </a:ext>
                </a:extLst>
              </a:tr>
              <a:tr h="936028">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itchFamily="34" charset="0"/>
                        </a:defRPr>
                      </a:lvl1pPr>
                      <a:lvl2pPr>
                        <a:spcBef>
                          <a:spcPct val="20000"/>
                        </a:spcBef>
                        <a:buFont typeface="Tahoma" pitchFamily="34" charset="0"/>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itchFamily="34" charset="0"/>
                        </a:defRPr>
                      </a:lvl3pPr>
                      <a:lvl4pPr>
                        <a:spcBef>
                          <a:spcPct val="20000"/>
                        </a:spcBef>
                        <a:buFont typeface="Tahoma" pitchFamily="34" charset="0"/>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ru-RU" altLang="ru-RU" sz="2000" b="0" i="0" u="none" strike="noStrike" cap="none" normalizeH="0" baseline="0" dirty="0" smtClean="0">
                          <a:ln>
                            <a:noFill/>
                          </a:ln>
                          <a:solidFill>
                            <a:srgbClr val="0070C0"/>
                          </a:solidFill>
                          <a:effectLst/>
                          <a:latin typeface="Times New Roman" pitchFamily="18" charset="0"/>
                        </a:rPr>
                        <a:t>Общий объем расходов бюджета, тыс. руб.</a:t>
                      </a:r>
                    </a:p>
                  </a:txBody>
                  <a:tcPr marL="91452" marR="91452" marT="45697" marB="4569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itchFamily="34" charset="0"/>
                        </a:defRPr>
                      </a:lvl1pPr>
                      <a:lvl2pPr>
                        <a:spcBef>
                          <a:spcPct val="20000"/>
                        </a:spcBef>
                        <a:buFont typeface="Tahoma" pitchFamily="34" charset="0"/>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itchFamily="34" charset="0"/>
                        </a:defRPr>
                      </a:lvl3pPr>
                      <a:lvl4pPr>
                        <a:spcBef>
                          <a:spcPct val="20000"/>
                        </a:spcBef>
                        <a:buFont typeface="Tahoma" pitchFamily="34" charset="0"/>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r" defTabSz="914400" rtl="0" eaLnBrk="1" fontAlgn="base" latinLnBrk="0" hangingPunct="1">
                        <a:lnSpc>
                          <a:spcPct val="100000"/>
                        </a:lnSpc>
                        <a:spcBef>
                          <a:spcPct val="20000"/>
                        </a:spcBef>
                        <a:spcAft>
                          <a:spcPct val="0"/>
                        </a:spcAft>
                        <a:buClr>
                          <a:schemeClr val="hlink"/>
                        </a:buClr>
                        <a:buSzPct val="120000"/>
                        <a:buFontTx/>
                        <a:buNone/>
                        <a:tabLst/>
                      </a:pPr>
                      <a:r>
                        <a:rPr kumimoji="0" lang="ru-RU" altLang="ru-RU" sz="1800" b="0" i="0" u="none" strike="noStrike" cap="none" normalizeH="0" baseline="0" dirty="0" smtClean="0">
                          <a:ln>
                            <a:noFill/>
                          </a:ln>
                          <a:solidFill>
                            <a:srgbClr val="0070C0"/>
                          </a:solidFill>
                          <a:effectLst/>
                          <a:latin typeface="Times New Roman" pitchFamily="18" charset="0"/>
                        </a:rPr>
                        <a:t>818 930,51855</a:t>
                      </a:r>
                    </a:p>
                  </a:txBody>
                  <a:tcPr marL="91452" marR="91452" marT="45697" marB="456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itchFamily="34" charset="0"/>
                        </a:defRPr>
                      </a:lvl1pPr>
                      <a:lvl2pPr>
                        <a:spcBef>
                          <a:spcPct val="20000"/>
                        </a:spcBef>
                        <a:buFont typeface="Tahoma" pitchFamily="34" charset="0"/>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itchFamily="34" charset="0"/>
                        </a:defRPr>
                      </a:lvl3pPr>
                      <a:lvl4pPr>
                        <a:spcBef>
                          <a:spcPct val="20000"/>
                        </a:spcBef>
                        <a:buFont typeface="Tahoma" pitchFamily="34" charset="0"/>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r" defTabSz="914400" rtl="0" eaLnBrk="1" fontAlgn="base" latinLnBrk="0" hangingPunct="1">
                        <a:lnSpc>
                          <a:spcPct val="100000"/>
                        </a:lnSpc>
                        <a:spcBef>
                          <a:spcPct val="20000"/>
                        </a:spcBef>
                        <a:spcAft>
                          <a:spcPct val="0"/>
                        </a:spcAft>
                        <a:buClr>
                          <a:schemeClr val="hlink"/>
                        </a:buClr>
                        <a:buSzPct val="120000"/>
                        <a:buFontTx/>
                        <a:buNone/>
                        <a:tabLst/>
                      </a:pPr>
                      <a:r>
                        <a:rPr kumimoji="0" lang="ru-RU" altLang="ru-RU" sz="1800" b="0" i="0" u="none" strike="noStrike" cap="none" normalizeH="0" baseline="0" dirty="0" smtClean="0">
                          <a:ln>
                            <a:noFill/>
                          </a:ln>
                          <a:solidFill>
                            <a:srgbClr val="0070C0"/>
                          </a:solidFill>
                          <a:effectLst/>
                          <a:latin typeface="Times New Roman" pitchFamily="18" charset="0"/>
                        </a:rPr>
                        <a:t>798 971,43340</a:t>
                      </a:r>
                    </a:p>
                  </a:txBody>
                  <a:tcPr marL="91452" marR="91452" marT="45697" marB="456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120000"/>
                        <a:buFontTx/>
                        <a:buNone/>
                        <a:tabLst/>
                      </a:pPr>
                      <a:r>
                        <a:rPr kumimoji="0" lang="ru-RU" altLang="ru-RU" sz="1800" b="0" i="0" u="none" strike="noStrike" cap="none" normalizeH="0" baseline="0" dirty="0" smtClean="0">
                          <a:ln>
                            <a:noFill/>
                          </a:ln>
                          <a:solidFill>
                            <a:srgbClr val="0070C0"/>
                          </a:solidFill>
                          <a:effectLst/>
                          <a:latin typeface="Times New Roman" pitchFamily="18" charset="0"/>
                        </a:rPr>
                        <a:t>790 996,63437</a:t>
                      </a:r>
                    </a:p>
                  </a:txBody>
                  <a:tcPr marL="91452" marR="91452" marT="45697" marB="456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2"/>
                  </a:ext>
                </a:extLst>
              </a:tr>
              <a:tr h="1059947">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itchFamily="34" charset="0"/>
                        </a:defRPr>
                      </a:lvl1pPr>
                      <a:lvl2pPr>
                        <a:spcBef>
                          <a:spcPct val="20000"/>
                        </a:spcBef>
                        <a:buFont typeface="Tahoma" pitchFamily="34" charset="0"/>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itchFamily="34" charset="0"/>
                        </a:defRPr>
                      </a:lvl3pPr>
                      <a:lvl4pPr>
                        <a:spcBef>
                          <a:spcPct val="20000"/>
                        </a:spcBef>
                        <a:buFont typeface="Tahoma" pitchFamily="34" charset="0"/>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ru-RU" altLang="ru-RU" sz="2000" b="0" i="0" u="none" strike="noStrike" cap="none" normalizeH="0" baseline="0" dirty="0" smtClean="0">
                          <a:ln>
                            <a:noFill/>
                          </a:ln>
                          <a:solidFill>
                            <a:srgbClr val="0070C0"/>
                          </a:solidFill>
                          <a:effectLst/>
                          <a:latin typeface="Times New Roman" pitchFamily="18" charset="0"/>
                        </a:rPr>
                        <a:t>в том числе на исполнение публичных нормативных обязательств, тыс. руб.</a:t>
                      </a:r>
                    </a:p>
                  </a:txBody>
                  <a:tcPr marL="91452" marR="91452" marT="45697" marB="4569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itchFamily="34" charset="0"/>
                        </a:defRPr>
                      </a:lvl1pPr>
                      <a:lvl2pPr>
                        <a:spcBef>
                          <a:spcPct val="20000"/>
                        </a:spcBef>
                        <a:buFont typeface="Tahoma" pitchFamily="34" charset="0"/>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itchFamily="34" charset="0"/>
                        </a:defRPr>
                      </a:lvl3pPr>
                      <a:lvl4pPr>
                        <a:spcBef>
                          <a:spcPct val="20000"/>
                        </a:spcBef>
                        <a:buFont typeface="Tahoma" pitchFamily="34" charset="0"/>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r" defTabSz="914400" rtl="0" eaLnBrk="1" fontAlgn="base" latinLnBrk="0" hangingPunct="1">
                        <a:lnSpc>
                          <a:spcPct val="100000"/>
                        </a:lnSpc>
                        <a:spcBef>
                          <a:spcPct val="20000"/>
                        </a:spcBef>
                        <a:spcAft>
                          <a:spcPct val="0"/>
                        </a:spcAft>
                        <a:buClr>
                          <a:schemeClr val="hlink"/>
                        </a:buClr>
                        <a:buSzPct val="120000"/>
                        <a:buFontTx/>
                        <a:buNone/>
                        <a:tabLst/>
                      </a:pPr>
                      <a:r>
                        <a:rPr kumimoji="0" lang="ru-RU" altLang="ru-RU" sz="1800" b="0" i="0" u="none" strike="noStrike" cap="none" normalizeH="0" baseline="0" dirty="0" smtClean="0">
                          <a:ln>
                            <a:noFill/>
                          </a:ln>
                          <a:solidFill>
                            <a:srgbClr val="0070C0"/>
                          </a:solidFill>
                          <a:effectLst/>
                          <a:latin typeface="Times New Roman" pitchFamily="18" charset="0"/>
                        </a:rPr>
                        <a:t>23 432,00000</a:t>
                      </a:r>
                    </a:p>
                  </a:txBody>
                  <a:tcPr marL="91452" marR="91452" marT="45697" marB="456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itchFamily="34" charset="0"/>
                        </a:defRPr>
                      </a:lvl1pPr>
                      <a:lvl2pPr>
                        <a:spcBef>
                          <a:spcPct val="20000"/>
                        </a:spcBef>
                        <a:buFont typeface="Tahoma" pitchFamily="34" charset="0"/>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itchFamily="34" charset="0"/>
                        </a:defRPr>
                      </a:lvl3pPr>
                      <a:lvl4pPr>
                        <a:spcBef>
                          <a:spcPct val="20000"/>
                        </a:spcBef>
                        <a:buFont typeface="Tahoma" pitchFamily="34" charset="0"/>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r" defTabSz="914400" rtl="0" eaLnBrk="1" fontAlgn="base" latinLnBrk="0" hangingPunct="1">
                        <a:lnSpc>
                          <a:spcPct val="100000"/>
                        </a:lnSpc>
                        <a:spcBef>
                          <a:spcPct val="20000"/>
                        </a:spcBef>
                        <a:spcAft>
                          <a:spcPct val="0"/>
                        </a:spcAft>
                        <a:buClr>
                          <a:schemeClr val="hlink"/>
                        </a:buClr>
                        <a:buSzPct val="120000"/>
                        <a:buFontTx/>
                        <a:buNone/>
                        <a:tabLst/>
                      </a:pPr>
                      <a:r>
                        <a:rPr kumimoji="0" lang="ru-RU" altLang="ru-RU" sz="1800" b="0" i="0" u="none" strike="noStrike" cap="none" normalizeH="0" baseline="0" dirty="0" smtClean="0">
                          <a:ln>
                            <a:noFill/>
                          </a:ln>
                          <a:solidFill>
                            <a:srgbClr val="0070C0"/>
                          </a:solidFill>
                          <a:effectLst/>
                          <a:latin typeface="Times New Roman" pitchFamily="18" charset="0"/>
                        </a:rPr>
                        <a:t>23 432,00000</a:t>
                      </a:r>
                    </a:p>
                  </a:txBody>
                  <a:tcPr marL="91452" marR="91452" marT="45697" marB="456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120000"/>
                        <a:buFontTx/>
                        <a:buNone/>
                        <a:tabLst/>
                      </a:pPr>
                      <a:r>
                        <a:rPr kumimoji="0" lang="ru-RU" altLang="ru-RU" sz="1800" b="0" i="0" u="none" strike="noStrike" cap="none" normalizeH="0" baseline="0" smtClean="0">
                          <a:ln>
                            <a:noFill/>
                          </a:ln>
                          <a:solidFill>
                            <a:srgbClr val="0070C0"/>
                          </a:solidFill>
                          <a:effectLst/>
                          <a:latin typeface="Times New Roman" pitchFamily="18" charset="0"/>
                        </a:rPr>
                        <a:t>23 432,00000</a:t>
                      </a:r>
                      <a:endParaRPr kumimoji="0" lang="ru-RU" altLang="ru-RU" sz="1800" b="0" i="0" u="none" strike="noStrike" cap="none" normalizeH="0" baseline="0" dirty="0" smtClean="0">
                        <a:ln>
                          <a:noFill/>
                        </a:ln>
                        <a:solidFill>
                          <a:srgbClr val="0070C0"/>
                        </a:solidFill>
                        <a:effectLst/>
                        <a:latin typeface="Times New Roman" pitchFamily="18" charset="0"/>
                      </a:endParaRPr>
                    </a:p>
                  </a:txBody>
                  <a:tcPr marL="91452" marR="91452" marT="45697" marB="456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3"/>
                  </a:ext>
                </a:extLst>
              </a:tr>
              <a:tr h="596101">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itchFamily="34" charset="0"/>
                        </a:defRPr>
                      </a:lvl1pPr>
                      <a:lvl2pPr>
                        <a:spcBef>
                          <a:spcPct val="20000"/>
                        </a:spcBef>
                        <a:buFont typeface="Tahoma" pitchFamily="34" charset="0"/>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itchFamily="34" charset="0"/>
                        </a:defRPr>
                      </a:lvl3pPr>
                      <a:lvl4pPr>
                        <a:spcBef>
                          <a:spcPct val="20000"/>
                        </a:spcBef>
                        <a:buFont typeface="Tahoma" pitchFamily="34" charset="0"/>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ru-RU" altLang="ru-RU" sz="2000" b="0" i="0" u="none" strike="noStrike" cap="none" normalizeH="0" baseline="0" dirty="0" smtClean="0">
                          <a:ln>
                            <a:noFill/>
                          </a:ln>
                          <a:solidFill>
                            <a:srgbClr val="0070C0"/>
                          </a:solidFill>
                          <a:effectLst/>
                          <a:latin typeface="Times New Roman" pitchFamily="18" charset="0"/>
                        </a:rPr>
                        <a:t>Дефицит районного бюджета</a:t>
                      </a:r>
                    </a:p>
                  </a:txBody>
                  <a:tcPr marL="91452" marR="91452" marT="45697" marB="4569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itchFamily="34" charset="0"/>
                        </a:defRPr>
                      </a:lvl1pPr>
                      <a:lvl2pPr>
                        <a:spcBef>
                          <a:spcPct val="20000"/>
                        </a:spcBef>
                        <a:buFont typeface="Tahoma" pitchFamily="34" charset="0"/>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itchFamily="34" charset="0"/>
                        </a:defRPr>
                      </a:lvl3pPr>
                      <a:lvl4pPr>
                        <a:spcBef>
                          <a:spcPct val="20000"/>
                        </a:spcBef>
                        <a:buFont typeface="Tahoma" pitchFamily="34" charset="0"/>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r" defTabSz="914400" rtl="0" eaLnBrk="1" fontAlgn="base" latinLnBrk="0" hangingPunct="1">
                        <a:lnSpc>
                          <a:spcPct val="100000"/>
                        </a:lnSpc>
                        <a:spcBef>
                          <a:spcPct val="20000"/>
                        </a:spcBef>
                        <a:spcAft>
                          <a:spcPct val="0"/>
                        </a:spcAft>
                        <a:buClr>
                          <a:schemeClr val="hlink"/>
                        </a:buClr>
                        <a:buSzPct val="120000"/>
                        <a:buFontTx/>
                        <a:buNone/>
                        <a:tabLst/>
                      </a:pPr>
                      <a:r>
                        <a:rPr kumimoji="0" lang="ru-RU" altLang="ru-RU" sz="1800" b="0" i="0" u="none" strike="noStrike" cap="none" normalizeH="0" baseline="0" dirty="0" smtClean="0">
                          <a:ln>
                            <a:noFill/>
                          </a:ln>
                          <a:solidFill>
                            <a:srgbClr val="0070C0"/>
                          </a:solidFill>
                          <a:effectLst/>
                          <a:latin typeface="Times New Roman" pitchFamily="18" charset="0"/>
                        </a:rPr>
                        <a:t>0,00</a:t>
                      </a:r>
                    </a:p>
                  </a:txBody>
                  <a:tcPr marL="91452" marR="91452" marT="45697" marB="456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a:spcBef>
                          <a:spcPct val="20000"/>
                        </a:spcBef>
                        <a:buClr>
                          <a:schemeClr val="hlink"/>
                        </a:buClr>
                        <a:buSzPct val="120000"/>
                        <a:defRPr sz="2800">
                          <a:solidFill>
                            <a:schemeClr val="tx1"/>
                          </a:solidFill>
                          <a:effectLst>
                            <a:outerShdw blurRad="38100" dist="38100" dir="2700000" algn="tl">
                              <a:srgbClr val="000000"/>
                            </a:outerShdw>
                          </a:effectLst>
                          <a:latin typeface="Tahoma" pitchFamily="34" charset="0"/>
                        </a:defRPr>
                      </a:lvl1pPr>
                      <a:lvl2pPr>
                        <a:spcBef>
                          <a:spcPct val="20000"/>
                        </a:spcBef>
                        <a:buFont typeface="Tahoma" pitchFamily="34" charset="0"/>
                        <a:defRPr sz="2400">
                          <a:solidFill>
                            <a:schemeClr val="tx1"/>
                          </a:solidFill>
                          <a:effectLst>
                            <a:outerShdw blurRad="38100" dist="38100" dir="2700000" algn="tl">
                              <a:srgbClr val="000000"/>
                            </a:outerShdw>
                          </a:effectLst>
                          <a:latin typeface="Tahoma" pitchFamily="34" charset="0"/>
                        </a:defRPr>
                      </a:lvl2pPr>
                      <a:lvl3pPr>
                        <a:spcBef>
                          <a:spcPct val="20000"/>
                        </a:spcBef>
                        <a:buClr>
                          <a:schemeClr val="hlink"/>
                        </a:buClr>
                        <a:buSzPct val="120000"/>
                        <a:defRPr sz="2000">
                          <a:solidFill>
                            <a:schemeClr val="tx1"/>
                          </a:solidFill>
                          <a:effectLst>
                            <a:outerShdw blurRad="38100" dist="38100" dir="2700000" algn="tl">
                              <a:srgbClr val="000000"/>
                            </a:outerShdw>
                          </a:effectLst>
                          <a:latin typeface="Tahoma" pitchFamily="34" charset="0"/>
                        </a:defRPr>
                      </a:lvl3pPr>
                      <a:lvl4pPr>
                        <a:spcBef>
                          <a:spcPct val="20000"/>
                        </a:spcBef>
                        <a:buFont typeface="Tahoma" pitchFamily="34" charset="0"/>
                        <a:defRPr>
                          <a:solidFill>
                            <a:schemeClr val="tx1"/>
                          </a:solidFill>
                          <a:effectLst>
                            <a:outerShdw blurRad="38100" dist="38100" dir="2700000" algn="tl">
                              <a:srgbClr val="000000"/>
                            </a:outerShdw>
                          </a:effectLst>
                          <a:latin typeface="Tahoma" pitchFamily="34" charset="0"/>
                        </a:defRPr>
                      </a:lvl4pPr>
                      <a:lvl5pPr>
                        <a:spcBef>
                          <a:spcPct val="20000"/>
                        </a:spcBef>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hlink"/>
                        </a:buClr>
                        <a:buSzPct val="80000"/>
                        <a:buFont typeface="Wingdings" pitchFamily="2" charset="2"/>
                        <a:defRPr>
                          <a:solidFill>
                            <a:schemeClr val="tx1"/>
                          </a:solidFill>
                          <a:effectLst>
                            <a:outerShdw blurRad="38100" dist="38100" dir="2700000" algn="tl">
                              <a:srgbClr val="000000"/>
                            </a:outerShdw>
                          </a:effectLst>
                          <a:latin typeface="Tahoma" pitchFamily="34" charset="0"/>
                        </a:defRPr>
                      </a:lvl9pPr>
                    </a:lstStyle>
                    <a:p>
                      <a:pPr marL="0" marR="0" lvl="0" indent="0" algn="r" defTabSz="914400" rtl="0" eaLnBrk="1" fontAlgn="base" latinLnBrk="0" hangingPunct="1">
                        <a:lnSpc>
                          <a:spcPct val="100000"/>
                        </a:lnSpc>
                        <a:spcBef>
                          <a:spcPct val="20000"/>
                        </a:spcBef>
                        <a:spcAft>
                          <a:spcPct val="0"/>
                        </a:spcAft>
                        <a:buClr>
                          <a:schemeClr val="hlink"/>
                        </a:buClr>
                        <a:buSzPct val="120000"/>
                        <a:buFontTx/>
                        <a:buNone/>
                        <a:tabLst/>
                      </a:pPr>
                      <a:r>
                        <a:rPr kumimoji="0" lang="ru-RU" altLang="ru-RU" sz="1800" b="0" i="0" u="none" strike="noStrike" cap="none" normalizeH="0" baseline="0" dirty="0" smtClean="0">
                          <a:ln>
                            <a:noFill/>
                          </a:ln>
                          <a:solidFill>
                            <a:srgbClr val="0070C0"/>
                          </a:solidFill>
                          <a:effectLst/>
                          <a:latin typeface="Times New Roman" pitchFamily="18" charset="0"/>
                        </a:rPr>
                        <a:t>0,00</a:t>
                      </a:r>
                    </a:p>
                  </a:txBody>
                  <a:tcPr marL="91452" marR="91452" marT="45697" marB="456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120000"/>
                        <a:buFontTx/>
                        <a:buNone/>
                        <a:tabLst/>
                      </a:pPr>
                      <a:r>
                        <a:rPr kumimoji="0" lang="ru-RU" altLang="ru-RU" sz="1800" b="0" i="0" u="none" strike="noStrike" cap="none" normalizeH="0" baseline="0" dirty="0" smtClean="0">
                          <a:ln>
                            <a:noFill/>
                          </a:ln>
                          <a:solidFill>
                            <a:srgbClr val="0070C0"/>
                          </a:solidFill>
                          <a:effectLst/>
                          <a:latin typeface="Times New Roman" pitchFamily="18" charset="0"/>
                        </a:rPr>
                        <a:t>0,00</a:t>
                      </a:r>
                    </a:p>
                  </a:txBody>
                  <a:tcPr marL="91452" marR="91452" marT="45697" marB="456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4"/>
                  </a:ext>
                </a:extLst>
              </a:tr>
            </a:tbl>
          </a:graphicData>
        </a:graphic>
      </p:graphicFrame>
      <p:sp>
        <p:nvSpPr>
          <p:cNvPr id="47220" name="Rectangle 116"/>
          <p:cNvSpPr>
            <a:spLocks noChangeArrowheads="1"/>
          </p:cNvSpPr>
          <p:nvPr/>
        </p:nvSpPr>
        <p:spPr bwMode="auto">
          <a:xfrm>
            <a:off x="7885113" y="1354138"/>
            <a:ext cx="10191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120000"/>
              <a:buChar char="•"/>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Font typeface="Tahoma" pitchFamily="34" charset="0"/>
              <a:buChar char="–"/>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120000"/>
              <a:buChar char="•"/>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Font typeface="Tahoma" pitchFamily="34" charset="0"/>
              <a:buChar char="–"/>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80000"/>
              <a:buFont typeface="Wingdings" pitchFamily="2" charset="2"/>
              <a:buChar char="v"/>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80000"/>
              <a:buFont typeface="Wingdings" pitchFamily="2" charset="2"/>
              <a:buChar char="v"/>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80000"/>
              <a:buFont typeface="Wingdings" pitchFamily="2" charset="2"/>
              <a:buChar char="v"/>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80000"/>
              <a:buFont typeface="Wingdings" pitchFamily="2" charset="2"/>
              <a:buChar char="v"/>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80000"/>
              <a:buFont typeface="Wingdings" pitchFamily="2" charset="2"/>
              <a:buChar char="v"/>
              <a:defRPr>
                <a:solidFill>
                  <a:schemeClr val="tx1"/>
                </a:solidFill>
                <a:effectLst>
                  <a:outerShdw blurRad="38100" dist="38100" dir="2700000" algn="tl">
                    <a:srgbClr val="000000"/>
                  </a:outerShdw>
                </a:effectLst>
                <a:latin typeface="Tahoma" pitchFamily="34" charset="0"/>
              </a:defRPr>
            </a:lvl9pPr>
          </a:lstStyle>
          <a:p>
            <a:pPr>
              <a:lnSpc>
                <a:spcPct val="90000"/>
              </a:lnSpc>
              <a:buFontTx/>
              <a:buNone/>
              <a:defRPr/>
            </a:pPr>
            <a:r>
              <a:rPr lang="ru-RU" altLang="ru-RU" sz="1200" b="1" dirty="0" smtClean="0">
                <a:solidFill>
                  <a:srgbClr val="0070C0"/>
                </a:solidFill>
                <a:effectLst/>
                <a:latin typeface="Times New Roman" pitchFamily="18" charset="0"/>
                <a:cs typeface="+mn-cs"/>
              </a:rPr>
              <a:t>тыс. руб.</a:t>
            </a:r>
          </a:p>
        </p:txBody>
      </p:sp>
      <p:sp>
        <p:nvSpPr>
          <p:cNvPr id="5" name="Заголовок 1"/>
          <p:cNvSpPr txBox="1">
            <a:spLocks/>
          </p:cNvSpPr>
          <p:nvPr/>
        </p:nvSpPr>
        <p:spPr bwMode="auto">
          <a:xfrm>
            <a:off x="441325" y="188913"/>
            <a:ext cx="8208963"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lgn="ctr">
              <a:defRPr/>
            </a:pPr>
            <a:r>
              <a:rPr lang="ru-RU" sz="2800" b="1" dirty="0">
                <a:solidFill>
                  <a:srgbClr val="0070C0"/>
                </a:solidFill>
                <a:effectLst/>
                <a:latin typeface="Times New Roman" panose="02020603050405020304" pitchFamily="18" charset="0"/>
                <a:cs typeface="Times New Roman" panose="02020603050405020304" pitchFamily="18" charset="0"/>
              </a:rPr>
              <a:t>Основные характеристики бюджета</a:t>
            </a:r>
            <a:endParaRPr lang="ru-RU" sz="2800" dirty="0">
              <a:solidFill>
                <a:srgbClr val="0070C0"/>
              </a:solidFill>
              <a:effectLst/>
              <a:latin typeface="Times New Roman" panose="02020603050405020304" pitchFamily="18" charset="0"/>
              <a:cs typeface="Times New Roman" panose="02020603050405020304" pitchFamily="18" charset="0"/>
            </a:endParaRPr>
          </a:p>
          <a:p>
            <a:pPr algn="ctr">
              <a:defRPr/>
            </a:pPr>
            <a:r>
              <a:rPr lang="ru-RU" altLang="ru-RU" sz="2800" kern="0" dirty="0" smtClean="0">
                <a:solidFill>
                  <a:srgbClr val="0070C0"/>
                </a:solidFill>
                <a:effectLst/>
                <a:latin typeface="Times New Roman" panose="02020603050405020304" pitchFamily="18" charset="0"/>
                <a:cs typeface="Times New Roman" panose="02020603050405020304" pitchFamily="18" charset="0"/>
              </a:rPr>
              <a:t> Тигильского муниципального района</a:t>
            </a:r>
          </a:p>
        </p:txBody>
      </p:sp>
    </p:spTree>
  </p:cSld>
  <p:clrMapOvr>
    <a:masterClrMapping/>
  </p:clrMapOvr>
  <p:transition advClick="0" advTm="25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7"/>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0163" y="0"/>
            <a:ext cx="89408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2"/>
          <p:cNvSpPr txBox="1">
            <a:spLocks noChangeArrowheads="1"/>
          </p:cNvSpPr>
          <p:nvPr/>
        </p:nvSpPr>
        <p:spPr bwMode="auto">
          <a:xfrm>
            <a:off x="971550" y="223838"/>
            <a:ext cx="8188325" cy="46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defRPr/>
            </a:pPr>
            <a:r>
              <a:rPr lang="ru-RU" altLang="ru-RU" sz="2800" b="1" kern="0" dirty="0" smtClean="0">
                <a:solidFill>
                  <a:schemeClr val="accent2"/>
                </a:solidFill>
                <a:latin typeface="Bookman Old Style" pitchFamily="18" charset="0"/>
              </a:rPr>
              <a:t>          </a:t>
            </a:r>
            <a:r>
              <a:rPr lang="ru-RU" altLang="ru-RU" sz="2800" b="1" kern="0" dirty="0" smtClean="0">
                <a:solidFill>
                  <a:srgbClr val="0070C0"/>
                </a:solidFill>
                <a:effectLst/>
                <a:latin typeface="Times New Roman" panose="02020603050405020304" pitchFamily="18" charset="0"/>
                <a:cs typeface="Times New Roman" panose="02020603050405020304" pitchFamily="18" charset="0"/>
              </a:rPr>
              <a:t>Доходы  районного бюджета</a:t>
            </a:r>
            <a:endParaRPr lang="ru-RU" altLang="ru-RU" sz="2800" b="1" kern="0" dirty="0">
              <a:solidFill>
                <a:srgbClr val="0070C0"/>
              </a:solidFill>
              <a:effectLst/>
              <a:latin typeface="Times New Roman" panose="02020603050405020304" pitchFamily="18" charset="0"/>
              <a:cs typeface="Times New Roman" panose="02020603050405020304" pitchFamily="18" charset="0"/>
            </a:endParaRPr>
          </a:p>
        </p:txBody>
      </p:sp>
      <p:sp>
        <p:nvSpPr>
          <p:cNvPr id="3" name="Rectangle 3"/>
          <p:cNvSpPr txBox="1">
            <a:spLocks noChangeArrowheads="1"/>
          </p:cNvSpPr>
          <p:nvPr/>
        </p:nvSpPr>
        <p:spPr bwMode="auto">
          <a:xfrm>
            <a:off x="395288" y="822325"/>
            <a:ext cx="8424862" cy="590550"/>
          </a:xfrm>
          <a:prstGeom prst="rect">
            <a:avLst/>
          </a:prstGeom>
          <a:solidFill>
            <a:schemeClr val="accent2">
              <a:lumMod val="20000"/>
              <a:lumOff val="80000"/>
            </a:schemeClr>
          </a:solidFill>
          <a:ln>
            <a:noFill/>
          </a:ln>
          <a:effectLst/>
          <a:extLst/>
        </p:spPr>
        <p:txBody>
          <a:bodyPr/>
          <a:lst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pPr marL="0" indent="0" algn="just">
              <a:lnSpc>
                <a:spcPct val="80000"/>
              </a:lnSpc>
              <a:buFontTx/>
              <a:buNone/>
              <a:defRPr/>
            </a:pPr>
            <a:r>
              <a:rPr lang="ru-RU" altLang="ru-RU" sz="1800" b="1" kern="0" dirty="0" smtClean="0">
                <a:solidFill>
                  <a:schemeClr val="accent1">
                    <a:lumMod val="75000"/>
                  </a:schemeClr>
                </a:solidFill>
                <a:effectLst/>
                <a:latin typeface="Times New Roman" panose="02020603050405020304" pitchFamily="18" charset="0"/>
                <a:cs typeface="Times New Roman" panose="02020603050405020304" pitchFamily="18" charset="0"/>
              </a:rPr>
              <a:t>Доходы районного бюджета образуются за счет налоговых и неналоговых доходов, а также за счет безвозмездных поступлений.</a:t>
            </a:r>
            <a:endParaRPr lang="ru-RU" altLang="ru-RU" sz="1800" b="1" kern="0" dirty="0">
              <a:solidFill>
                <a:schemeClr val="accent1">
                  <a:lumMod val="75000"/>
                </a:schemeClr>
              </a:solidFill>
              <a:effectLst/>
              <a:latin typeface="Times New Roman" panose="02020603050405020304" pitchFamily="18" charset="0"/>
              <a:cs typeface="Times New Roman" panose="02020603050405020304" pitchFamily="18" charset="0"/>
            </a:endParaRPr>
          </a:p>
        </p:txBody>
      </p:sp>
      <p:sp>
        <p:nvSpPr>
          <p:cNvPr id="5" name="Лента лицом вверх 4"/>
          <p:cNvSpPr/>
          <p:nvPr/>
        </p:nvSpPr>
        <p:spPr>
          <a:xfrm>
            <a:off x="757238" y="1741488"/>
            <a:ext cx="2344737" cy="792162"/>
          </a:xfrm>
          <a:prstGeom prst="ribbon2">
            <a:avLst>
              <a:gd name="adj1" fmla="val 17869"/>
              <a:gd name="adj2" fmla="val 75000"/>
            </a:avLst>
          </a:prstGeom>
          <a:solidFill>
            <a:schemeClr val="accent5">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altLang="ru-RU" dirty="0">
                <a:solidFill>
                  <a:srgbClr val="002060"/>
                </a:solidFill>
                <a:latin typeface="Times New Roman" pitchFamily="18" charset="0"/>
              </a:rPr>
              <a:t>Налоговые доходы </a:t>
            </a:r>
            <a:endParaRPr lang="ru-RU" dirty="0"/>
          </a:p>
        </p:txBody>
      </p:sp>
      <p:sp>
        <p:nvSpPr>
          <p:cNvPr id="12" name="Лента лицом вверх 11"/>
          <p:cNvSpPr/>
          <p:nvPr/>
        </p:nvSpPr>
        <p:spPr>
          <a:xfrm>
            <a:off x="3581400" y="2406650"/>
            <a:ext cx="2344738" cy="792163"/>
          </a:xfrm>
          <a:prstGeom prst="ribbon2">
            <a:avLst>
              <a:gd name="adj1" fmla="val 16667"/>
              <a:gd name="adj2" fmla="val 73569"/>
            </a:avLst>
          </a:prstGeom>
          <a:solidFill>
            <a:schemeClr val="accent3">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altLang="ru-RU" dirty="0">
                <a:solidFill>
                  <a:srgbClr val="002060"/>
                </a:solidFill>
                <a:latin typeface="Times New Roman" pitchFamily="18" charset="0"/>
              </a:rPr>
              <a:t>Неналоговые доходы </a:t>
            </a:r>
            <a:endParaRPr lang="ru-RU" dirty="0"/>
          </a:p>
        </p:txBody>
      </p:sp>
      <p:sp>
        <p:nvSpPr>
          <p:cNvPr id="13" name="Лента лицом вверх 12"/>
          <p:cNvSpPr/>
          <p:nvPr/>
        </p:nvSpPr>
        <p:spPr>
          <a:xfrm>
            <a:off x="6353175" y="1765300"/>
            <a:ext cx="2343150" cy="790575"/>
          </a:xfrm>
          <a:prstGeom prst="ribbon2">
            <a:avLst>
              <a:gd name="adj1" fmla="val 16667"/>
              <a:gd name="adj2" fmla="val 75000"/>
            </a:avLst>
          </a:prstGeom>
          <a:gradFill>
            <a:gsLst>
              <a:gs pos="0">
                <a:srgbClr val="5E9EFF"/>
              </a:gs>
              <a:gs pos="39999">
                <a:srgbClr val="85C2FF"/>
              </a:gs>
              <a:gs pos="70000">
                <a:srgbClr val="C4D6EB"/>
              </a:gs>
              <a:gs pos="100000">
                <a:srgbClr val="FFEBFA"/>
              </a:gs>
            </a:gsLst>
            <a:lin ang="5400000" scaled="0"/>
          </a:gra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altLang="ru-RU" dirty="0">
                <a:solidFill>
                  <a:srgbClr val="002060"/>
                </a:solidFill>
                <a:latin typeface="Times New Roman" pitchFamily="18" charset="0"/>
              </a:rPr>
              <a:t>Безвозмездные поступления </a:t>
            </a:r>
            <a:endParaRPr lang="ru-RU" dirty="0"/>
          </a:p>
        </p:txBody>
      </p:sp>
      <p:sp>
        <p:nvSpPr>
          <p:cNvPr id="6" name="Блок-схема: альтернативный процесс 5"/>
          <p:cNvSpPr/>
          <p:nvPr/>
        </p:nvSpPr>
        <p:spPr>
          <a:xfrm>
            <a:off x="920750" y="2813050"/>
            <a:ext cx="2016125" cy="2520950"/>
          </a:xfrm>
          <a:prstGeom prst="flowChartAlternateProcess">
            <a:avLst/>
          </a:prstGeom>
          <a:solidFill>
            <a:schemeClr val="accent5">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altLang="ru-RU" dirty="0">
                <a:solidFill>
                  <a:srgbClr val="002060"/>
                </a:solidFill>
                <a:latin typeface="Times New Roman" pitchFamily="18" charset="0"/>
              </a:rPr>
              <a:t>Поступления в бюджет от уплаты налогов, установленных Налоговым кодексом РФ</a:t>
            </a:r>
          </a:p>
        </p:txBody>
      </p:sp>
      <p:sp>
        <p:nvSpPr>
          <p:cNvPr id="7" name="Скругленный прямоугольник 6"/>
          <p:cNvSpPr/>
          <p:nvPr/>
        </p:nvSpPr>
        <p:spPr>
          <a:xfrm>
            <a:off x="3663950" y="3425825"/>
            <a:ext cx="2159000" cy="2592388"/>
          </a:xfrm>
          <a:prstGeom prst="roundRect">
            <a:avLst/>
          </a:prstGeom>
          <a:solidFill>
            <a:schemeClr val="accent3">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altLang="ru-RU" dirty="0">
                <a:solidFill>
                  <a:srgbClr val="002060"/>
                </a:solidFill>
                <a:latin typeface="Times New Roman" pitchFamily="18" charset="0"/>
              </a:rPr>
              <a:t>Поступления от уплаты сборов, установленных законодательством РФ и штрафов за нарушение законодательства</a:t>
            </a:r>
          </a:p>
        </p:txBody>
      </p:sp>
      <p:sp>
        <p:nvSpPr>
          <p:cNvPr id="8" name="Скругленный прямоугольник 7"/>
          <p:cNvSpPr/>
          <p:nvPr/>
        </p:nvSpPr>
        <p:spPr>
          <a:xfrm>
            <a:off x="6443663" y="2813050"/>
            <a:ext cx="2162175" cy="2592388"/>
          </a:xfrm>
          <a:prstGeom prst="roundRect">
            <a:avLst/>
          </a:prstGeom>
          <a:gradFill>
            <a:gsLst>
              <a:gs pos="0">
                <a:srgbClr val="5E9EFF"/>
              </a:gs>
              <a:gs pos="39999">
                <a:srgbClr val="85C2FF"/>
              </a:gs>
              <a:gs pos="70000">
                <a:srgbClr val="C4D6EB"/>
              </a:gs>
              <a:gs pos="100000">
                <a:srgbClr val="FFEBFA"/>
              </a:gs>
            </a:gsLst>
            <a:lin ang="5400000" scaled="0"/>
          </a:gra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altLang="ru-RU" dirty="0">
                <a:solidFill>
                  <a:srgbClr val="002060"/>
                </a:solidFill>
                <a:latin typeface="Times New Roman" pitchFamily="18" charset="0"/>
              </a:rPr>
              <a:t>-это финансовая помощь из бюджетов других уровней бюджетов РФ (межбюджетные трансферты), от физических и юридических лиц </a:t>
            </a: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7"/>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0163" y="0"/>
            <a:ext cx="89408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txBox="1">
            <a:spLocks noChangeArrowheads="1"/>
          </p:cNvSpPr>
          <p:nvPr/>
        </p:nvSpPr>
        <p:spPr bwMode="auto">
          <a:xfrm>
            <a:off x="658813" y="-100013"/>
            <a:ext cx="8051800"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defRPr/>
            </a:pPr>
            <a:r>
              <a:rPr lang="ru-RU" altLang="ru-RU" sz="2000" b="1" kern="0" dirty="0" smtClean="0">
                <a:solidFill>
                  <a:schemeClr val="accent2">
                    <a:lumMod val="50000"/>
                  </a:schemeClr>
                </a:solidFill>
                <a:latin typeface="Times New Roman" panose="02020603050405020304" pitchFamily="18" charset="0"/>
                <a:cs typeface="Times New Roman" panose="02020603050405020304" pitchFamily="18" charset="0"/>
              </a:rPr>
              <a:t>	</a:t>
            </a:r>
          </a:p>
          <a:p>
            <a:pPr>
              <a:defRPr/>
            </a:pPr>
            <a:r>
              <a:rPr lang="ru-RU" altLang="ru-RU" sz="2200" b="1" kern="0" dirty="0" smtClean="0">
                <a:solidFill>
                  <a:srgbClr val="0070C0"/>
                </a:solidFill>
                <a:effectLst/>
                <a:latin typeface="Times New Roman" panose="02020603050405020304" pitchFamily="18" charset="0"/>
                <a:cs typeface="Times New Roman" panose="02020603050405020304" pitchFamily="18" charset="0"/>
              </a:rPr>
              <a:t>Межбюджетные трансферты (безвозмездные поступления)</a:t>
            </a:r>
            <a:r>
              <a:rPr lang="ru-RU" altLang="ru-RU" sz="2200" kern="0" dirty="0" smtClean="0">
                <a:solidFill>
                  <a:srgbClr val="0070C0"/>
                </a:solidFill>
                <a:effectLst/>
                <a:latin typeface="Times New Roman" panose="02020603050405020304" pitchFamily="18" charset="0"/>
                <a:cs typeface="Times New Roman" panose="02020603050405020304" pitchFamily="18" charset="0"/>
              </a:rPr>
              <a:t> </a:t>
            </a:r>
            <a:endParaRPr lang="ru-RU" altLang="ru-RU" sz="2200" kern="0" dirty="0">
              <a:solidFill>
                <a:srgbClr val="0070C0"/>
              </a:solidFill>
              <a:effectLst/>
              <a:latin typeface="Times New Roman" panose="02020603050405020304" pitchFamily="18" charset="0"/>
              <a:cs typeface="Times New Roman" panose="02020603050405020304" pitchFamily="18" charset="0"/>
            </a:endParaRPr>
          </a:p>
        </p:txBody>
      </p:sp>
      <p:sp>
        <p:nvSpPr>
          <p:cNvPr id="4" name="Rectangle 3"/>
          <p:cNvSpPr txBox="1">
            <a:spLocks noChangeArrowheads="1"/>
          </p:cNvSpPr>
          <p:nvPr/>
        </p:nvSpPr>
        <p:spPr bwMode="auto">
          <a:xfrm>
            <a:off x="468313" y="692150"/>
            <a:ext cx="8496300" cy="649288"/>
          </a:xfrm>
          <a:prstGeom prst="rect">
            <a:avLst/>
          </a:prstGeom>
          <a:solidFill>
            <a:schemeClr val="accent2">
              <a:lumMod val="20000"/>
              <a:lumOff val="80000"/>
            </a:schemeClr>
          </a:solidFill>
          <a:ln w="9525">
            <a:solidFill>
              <a:schemeClr val="tx1"/>
            </a:solidFill>
            <a:miter lim="800000"/>
            <a:headEnd/>
            <a:tailEnd/>
          </a:ln>
          <a:effectLst/>
          <a:extLst/>
        </p:spPr>
        <p:txBody>
          <a:bodyPr/>
          <a:lst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a:lstStyle>
          <a:p>
            <a:pPr marL="0" indent="0" algn="just">
              <a:buFontTx/>
              <a:buNone/>
              <a:defRPr/>
            </a:pPr>
            <a:r>
              <a:rPr lang="ru-RU" altLang="ru-RU" sz="1600" b="1" kern="0" dirty="0" smtClean="0">
                <a:solidFill>
                  <a:schemeClr val="accent1">
                    <a:lumMod val="75000"/>
                  </a:schemeClr>
                </a:solidFill>
                <a:effectLst/>
                <a:latin typeface="Times New Roman" panose="02020603050405020304" pitchFamily="18" charset="0"/>
                <a:cs typeface="Times New Roman" panose="02020603050405020304" pitchFamily="18" charset="0"/>
              </a:rPr>
              <a:t>Межбюджетные трансферты (безвозмездные поступления)</a:t>
            </a:r>
            <a:r>
              <a:rPr lang="ru-RU" altLang="ru-RU" sz="1600" kern="0" dirty="0" smtClean="0">
                <a:solidFill>
                  <a:schemeClr val="accent1">
                    <a:lumMod val="75000"/>
                  </a:schemeClr>
                </a:solidFill>
                <a:effectLst/>
                <a:latin typeface="Times New Roman" panose="02020603050405020304" pitchFamily="18" charset="0"/>
                <a:cs typeface="Times New Roman" panose="02020603050405020304" pitchFamily="18" charset="0"/>
              </a:rPr>
              <a:t> -</a:t>
            </a:r>
            <a:r>
              <a:rPr lang="ru-RU" altLang="ru-RU" sz="1600" b="1" kern="0" dirty="0" smtClean="0">
                <a:solidFill>
                  <a:schemeClr val="accent1">
                    <a:lumMod val="75000"/>
                  </a:schemeClr>
                </a:solidFill>
                <a:effectLst/>
                <a:latin typeface="Times New Roman" panose="02020603050405020304" pitchFamily="18" charset="0"/>
                <a:cs typeface="Times New Roman" panose="02020603050405020304" pitchFamily="18" charset="0"/>
              </a:rPr>
              <a:t> это средства одного бюджета бюджетной системы РФ, перечисляемые другому бюджету бюджетной системы РФ.</a:t>
            </a:r>
            <a:endParaRPr lang="ru-RU" altLang="ru-RU" sz="1600" b="1" kern="0" dirty="0">
              <a:solidFill>
                <a:schemeClr val="accent1">
                  <a:lumMod val="75000"/>
                </a:schemeClr>
              </a:solidFill>
              <a:effectLst/>
              <a:latin typeface="Times New Roman" panose="02020603050405020304" pitchFamily="18" charset="0"/>
              <a:cs typeface="Times New Roman" panose="02020603050405020304" pitchFamily="18" charset="0"/>
            </a:endParaRPr>
          </a:p>
        </p:txBody>
      </p:sp>
      <p:sp>
        <p:nvSpPr>
          <p:cNvPr id="11269" name="Rectangle 6"/>
          <p:cNvSpPr>
            <a:spLocks noChangeArrowheads="1"/>
          </p:cNvSpPr>
          <p:nvPr/>
        </p:nvSpPr>
        <p:spPr bwMode="auto">
          <a:xfrm>
            <a:off x="336550" y="2470150"/>
            <a:ext cx="6981825" cy="352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indent="53975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ru-RU" altLang="ru-RU" sz="1900">
              <a:latin typeface="Times New Roman" panose="02020603050405020304" pitchFamily="18" charset="0"/>
            </a:endParaRPr>
          </a:p>
        </p:txBody>
      </p:sp>
      <p:sp>
        <p:nvSpPr>
          <p:cNvPr id="13" name="Лента лицом вверх 12"/>
          <p:cNvSpPr/>
          <p:nvPr/>
        </p:nvSpPr>
        <p:spPr>
          <a:xfrm>
            <a:off x="976313" y="1695450"/>
            <a:ext cx="2344737" cy="792163"/>
          </a:xfrm>
          <a:prstGeom prst="ribbon2">
            <a:avLst>
              <a:gd name="adj1" fmla="val 17869"/>
              <a:gd name="adj2" fmla="val 75000"/>
            </a:avLst>
          </a:prstGeom>
          <a:solidFill>
            <a:schemeClr val="accent5">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altLang="ru-RU" dirty="0">
                <a:solidFill>
                  <a:srgbClr val="002060"/>
                </a:solidFill>
                <a:latin typeface="Times New Roman" pitchFamily="18" charset="0"/>
              </a:rPr>
              <a:t> Дотации </a:t>
            </a:r>
            <a:endParaRPr lang="ru-RU" dirty="0"/>
          </a:p>
        </p:txBody>
      </p:sp>
      <p:sp>
        <p:nvSpPr>
          <p:cNvPr id="14" name="Лента лицом вверх 13"/>
          <p:cNvSpPr/>
          <p:nvPr/>
        </p:nvSpPr>
        <p:spPr>
          <a:xfrm>
            <a:off x="3624263" y="1679575"/>
            <a:ext cx="2343150" cy="792163"/>
          </a:xfrm>
          <a:prstGeom prst="ribbon2">
            <a:avLst>
              <a:gd name="adj1" fmla="val 17869"/>
              <a:gd name="adj2" fmla="val 75000"/>
            </a:avLst>
          </a:prstGeom>
          <a:solidFill>
            <a:schemeClr val="accent6">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altLang="ru-RU" dirty="0">
                <a:solidFill>
                  <a:srgbClr val="002060"/>
                </a:solidFill>
                <a:latin typeface="Times New Roman" pitchFamily="18" charset="0"/>
              </a:rPr>
              <a:t>Субвенции</a:t>
            </a:r>
            <a:endParaRPr lang="ru-RU" dirty="0"/>
          </a:p>
        </p:txBody>
      </p:sp>
      <p:sp>
        <p:nvSpPr>
          <p:cNvPr id="15" name="Лента лицом вверх 14"/>
          <p:cNvSpPr/>
          <p:nvPr/>
        </p:nvSpPr>
        <p:spPr>
          <a:xfrm>
            <a:off x="6372225" y="1673225"/>
            <a:ext cx="2343150" cy="792163"/>
          </a:xfrm>
          <a:prstGeom prst="ribbon2">
            <a:avLst>
              <a:gd name="adj1" fmla="val 17869"/>
              <a:gd name="adj2" fmla="val 75000"/>
            </a:avLst>
          </a:prstGeom>
          <a:solidFill>
            <a:schemeClr val="accent3">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altLang="ru-RU" dirty="0">
                <a:solidFill>
                  <a:srgbClr val="002060"/>
                </a:solidFill>
                <a:latin typeface="Times New Roman" pitchFamily="18" charset="0"/>
              </a:rPr>
              <a:t>Субсидии</a:t>
            </a:r>
            <a:endParaRPr lang="ru-RU" dirty="0"/>
          </a:p>
        </p:txBody>
      </p:sp>
      <p:sp>
        <p:nvSpPr>
          <p:cNvPr id="16" name="Блок-схема: альтернативный процесс 15"/>
          <p:cNvSpPr/>
          <p:nvPr/>
        </p:nvSpPr>
        <p:spPr>
          <a:xfrm>
            <a:off x="993775" y="2730500"/>
            <a:ext cx="2209800" cy="2714625"/>
          </a:xfrm>
          <a:prstGeom prst="flowChartAlternateProcess">
            <a:avLst/>
          </a:prstGeom>
          <a:solidFill>
            <a:schemeClr val="accent5">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altLang="ru-RU" sz="1400" dirty="0">
                <a:solidFill>
                  <a:srgbClr val="002060"/>
                </a:solidFill>
                <a:latin typeface="Times New Roman" pitchFamily="18" charset="0"/>
              </a:rPr>
              <a:t>Межбюджетные трансферты, предоставляемые на безвозмездной и безвозвратной основе без установления направлений и (или) условий их использования</a:t>
            </a:r>
          </a:p>
        </p:txBody>
      </p:sp>
      <p:sp>
        <p:nvSpPr>
          <p:cNvPr id="18" name="Блок-схема: альтернативный процесс 17"/>
          <p:cNvSpPr/>
          <p:nvPr/>
        </p:nvSpPr>
        <p:spPr>
          <a:xfrm>
            <a:off x="3546475" y="2730500"/>
            <a:ext cx="2500313" cy="3816350"/>
          </a:xfrm>
          <a:prstGeom prst="flowChartAlternateProcess">
            <a:avLst/>
          </a:prstGeom>
          <a:solidFill>
            <a:schemeClr val="accent6">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ltLang="ru-RU" sz="1400" dirty="0">
              <a:solidFill>
                <a:srgbClr val="002060"/>
              </a:solidFill>
              <a:latin typeface="Times New Roman" pitchFamily="18" charset="0"/>
            </a:endParaRPr>
          </a:p>
          <a:p>
            <a:pPr algn="ctr">
              <a:defRPr/>
            </a:pPr>
            <a:r>
              <a:rPr lang="ru-RU" altLang="ru-RU" sz="1400" dirty="0">
                <a:solidFill>
                  <a:srgbClr val="002060"/>
                </a:solidFill>
                <a:latin typeface="Times New Roman" pitchFamily="18" charset="0"/>
              </a:rPr>
              <a:t>Межбюджетные трансферты, предоставляемые местным бюджетам в целях финансового обеспечения расходных обязательств муниципальных образований, возникающих при выполнении государственных полномочий Российской Федерации, субъектов Российской Федерации, переданных для осуществления органам местного самоуправления в установленном порядке.</a:t>
            </a:r>
          </a:p>
          <a:p>
            <a:pPr algn="ctr">
              <a:defRPr/>
            </a:pPr>
            <a:r>
              <a:rPr lang="ru-RU" altLang="ru-RU" dirty="0">
                <a:latin typeface="Times New Roman" pitchFamily="18" charset="0"/>
              </a:rPr>
              <a:t>.</a:t>
            </a:r>
            <a:endParaRPr lang="ru-RU" altLang="ru-RU" dirty="0">
              <a:solidFill>
                <a:srgbClr val="002060"/>
              </a:solidFill>
              <a:latin typeface="Times New Roman" pitchFamily="18" charset="0"/>
            </a:endParaRPr>
          </a:p>
        </p:txBody>
      </p:sp>
      <p:sp>
        <p:nvSpPr>
          <p:cNvPr id="19" name="Блок-схема: альтернативный процесс 18"/>
          <p:cNvSpPr/>
          <p:nvPr/>
        </p:nvSpPr>
        <p:spPr>
          <a:xfrm>
            <a:off x="6372225" y="2667000"/>
            <a:ext cx="2343150" cy="3330575"/>
          </a:xfrm>
          <a:prstGeom prst="flowChartAlternateProcess">
            <a:avLst/>
          </a:prstGeom>
          <a:solidFill>
            <a:schemeClr val="accent3">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ltLang="ru-RU" sz="1600" dirty="0">
              <a:solidFill>
                <a:srgbClr val="002060"/>
              </a:solidFill>
              <a:latin typeface="Times New Roman" pitchFamily="18" charset="0"/>
            </a:endParaRPr>
          </a:p>
          <a:p>
            <a:pPr algn="ctr">
              <a:defRPr/>
            </a:pPr>
            <a:r>
              <a:rPr lang="ru-RU" altLang="ru-RU" sz="1400" dirty="0">
                <a:solidFill>
                  <a:srgbClr val="002060"/>
                </a:solidFill>
                <a:latin typeface="Times New Roman" pitchFamily="18" charset="0"/>
              </a:rPr>
              <a:t>Межбюджетные трансферты, предоставляемые бюджетам муниципальных образований в целях </a:t>
            </a:r>
            <a:r>
              <a:rPr lang="ru-RU" altLang="ru-RU" sz="1400" dirty="0" err="1">
                <a:solidFill>
                  <a:srgbClr val="002060"/>
                </a:solidFill>
                <a:latin typeface="Times New Roman" pitchFamily="18" charset="0"/>
              </a:rPr>
              <a:t>софинансирования</a:t>
            </a:r>
            <a:r>
              <a:rPr lang="ru-RU" altLang="ru-RU" sz="1400" dirty="0">
                <a:solidFill>
                  <a:srgbClr val="002060"/>
                </a:solidFill>
                <a:latin typeface="Times New Roman" pitchFamily="18" charset="0"/>
              </a:rPr>
              <a:t> расходных обязательств, возникающих при выполнении полномочий органов местного самоуправления по вопросам местного значения.</a:t>
            </a:r>
          </a:p>
          <a:p>
            <a:pPr algn="ctr">
              <a:defRPr/>
            </a:pPr>
            <a:endParaRPr lang="ru-RU" altLang="ru-RU" sz="1600" dirty="0">
              <a:latin typeface="Times New Roman" pitchFamily="18" charset="0"/>
            </a:endParaRP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7"/>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0163" y="0"/>
            <a:ext cx="89408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Group 243"/>
          <p:cNvGraphicFramePr>
            <a:graphicFrameLocks/>
          </p:cNvGraphicFramePr>
          <p:nvPr/>
        </p:nvGraphicFramePr>
        <p:xfrm>
          <a:off x="269875" y="1268413"/>
          <a:ext cx="8712200" cy="5192712"/>
        </p:xfrm>
        <a:graphic>
          <a:graphicData uri="http://schemas.openxmlformats.org/drawingml/2006/table">
            <a:tbl>
              <a:tblPr/>
              <a:tblGrid>
                <a:gridCol w="4374133">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512168">
                  <a:extLst>
                    <a:ext uri="{9D8B030D-6E8A-4147-A177-3AD203B41FA5}">
                      <a16:colId xmlns:a16="http://schemas.microsoft.com/office/drawing/2014/main" val="20002"/>
                    </a:ext>
                  </a:extLst>
                </a:gridCol>
                <a:gridCol w="1385739">
                  <a:extLst>
                    <a:ext uri="{9D8B030D-6E8A-4147-A177-3AD203B41FA5}">
                      <a16:colId xmlns:a16="http://schemas.microsoft.com/office/drawing/2014/main" val="20003"/>
                    </a:ext>
                  </a:extLst>
                </a:gridCol>
              </a:tblGrid>
              <a:tr h="676077">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1" i="1" u="none" strike="noStrike" cap="none" normalizeH="0" baseline="0" dirty="0" smtClean="0">
                          <a:ln>
                            <a:noFill/>
                          </a:ln>
                          <a:solidFill>
                            <a:schemeClr val="accent1">
                              <a:lumMod val="75000"/>
                            </a:schemeClr>
                          </a:solidFill>
                          <a:effectLst/>
                          <a:latin typeface="Arial" pitchFamily="34" charset="0"/>
                          <a:cs typeface="Times New Roman" pitchFamily="18" charset="0"/>
                        </a:rPr>
                        <a:t>Наименование</a:t>
                      </a:r>
                      <a:endParaRPr kumimoji="0" lang="ru-RU" altLang="ru-RU" sz="1400" b="0" i="1" u="none" strike="noStrike" cap="none" normalizeH="0" baseline="0" dirty="0" smtClean="0">
                        <a:ln>
                          <a:noFill/>
                        </a:ln>
                        <a:solidFill>
                          <a:schemeClr val="accent1">
                            <a:lumMod val="75000"/>
                          </a:schemeClr>
                        </a:solidFill>
                        <a:effectLst/>
                        <a:latin typeface="Arial" pitchFamily="34" charset="0"/>
                        <a:cs typeface="Arial" pitchFamily="34" charset="0"/>
                      </a:endParaRPr>
                    </a:p>
                  </a:txBody>
                  <a:tcPr marL="89992" marR="89992" marT="17999" marB="17999"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1" i="1" u="none" strike="noStrike" cap="none" normalizeH="0" baseline="0" dirty="0" smtClean="0">
                          <a:ln>
                            <a:noFill/>
                          </a:ln>
                          <a:solidFill>
                            <a:srgbClr val="0070C0"/>
                          </a:solidFill>
                          <a:effectLst/>
                          <a:latin typeface="Arial" pitchFamily="34" charset="0"/>
                          <a:cs typeface="Times New Roman" pitchFamily="18" charset="0"/>
                        </a:rPr>
                        <a:t>  2022год</a:t>
                      </a:r>
                      <a:endParaRPr kumimoji="0" lang="ru-RU" altLang="ru-RU" sz="1400" b="0" i="1" u="none" strike="noStrike" cap="none" normalizeH="0" baseline="0" dirty="0" smtClean="0">
                        <a:ln>
                          <a:noFill/>
                        </a:ln>
                        <a:solidFill>
                          <a:srgbClr val="0070C0"/>
                        </a:solidFill>
                        <a:effectLst/>
                        <a:latin typeface="Arial" pitchFamily="34" charset="0"/>
                        <a:cs typeface="Arial" pitchFamily="34" charset="0"/>
                      </a:endParaRPr>
                    </a:p>
                  </a:txBody>
                  <a:tcPr marL="89992" marR="89992" marT="17999" marB="17999"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ctr" latinLnBrk="0" hangingPunct="1">
                        <a:lnSpc>
                          <a:spcPct val="100000"/>
                        </a:lnSpc>
                        <a:spcBef>
                          <a:spcPct val="0"/>
                        </a:spcBef>
                        <a:spcAft>
                          <a:spcPct val="0"/>
                        </a:spcAft>
                        <a:buClrTx/>
                        <a:buSzTx/>
                        <a:buFont typeface="Wingdings" pitchFamily="2" charset="2"/>
                        <a:buNone/>
                        <a:tabLst/>
                      </a:pPr>
                      <a:endParaRPr kumimoji="0" lang="ru-RU" altLang="ru-RU" sz="1400" b="1" i="1" u="none" strike="noStrike" kern="1200" cap="none" normalizeH="0" baseline="0" dirty="0" smtClean="0">
                        <a:ln>
                          <a:noFill/>
                        </a:ln>
                        <a:solidFill>
                          <a:srgbClr val="0070C0"/>
                        </a:solidFill>
                        <a:effectLst/>
                        <a:latin typeface="Arial" pitchFamily="34" charset="0"/>
                        <a:ea typeface="+mn-ea"/>
                        <a:cs typeface="Times New Roman" pitchFamily="18" charset="0"/>
                      </a:endParaRPr>
                    </a:p>
                    <a:p>
                      <a:pPr marL="0" marR="0" lvl="0" indent="0" algn="ctr"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1" i="1" u="none" strike="noStrike" kern="1200" cap="none" normalizeH="0" baseline="0" dirty="0" smtClean="0">
                          <a:ln>
                            <a:noFill/>
                          </a:ln>
                          <a:solidFill>
                            <a:srgbClr val="0070C0"/>
                          </a:solidFill>
                          <a:effectLst/>
                          <a:latin typeface="Arial" pitchFamily="34" charset="0"/>
                          <a:ea typeface="+mn-ea"/>
                          <a:cs typeface="Times New Roman" pitchFamily="18" charset="0"/>
                        </a:rPr>
                        <a:t> 2023 год</a:t>
                      </a:r>
                    </a:p>
                    <a:p>
                      <a:pPr marL="0" marR="0" lvl="0" indent="0" algn="ctr" defTabSz="914400" rtl="0" eaLnBrk="1" fontAlgn="ctr" latinLnBrk="0" hangingPunct="1">
                        <a:lnSpc>
                          <a:spcPct val="100000"/>
                        </a:lnSpc>
                        <a:spcBef>
                          <a:spcPct val="0"/>
                        </a:spcBef>
                        <a:spcAft>
                          <a:spcPct val="0"/>
                        </a:spcAft>
                        <a:buClrTx/>
                        <a:buSzTx/>
                        <a:buFont typeface="Wingdings" pitchFamily="2" charset="2"/>
                        <a:buNone/>
                        <a:tabLst/>
                      </a:pPr>
                      <a:endParaRPr kumimoji="0" lang="ru-RU" altLang="ru-RU" sz="1400" b="1" i="1" u="none" strike="noStrike" kern="1200" cap="none" normalizeH="0" baseline="0" dirty="0" smtClean="0">
                        <a:ln>
                          <a:noFill/>
                        </a:ln>
                        <a:solidFill>
                          <a:srgbClr val="0070C0"/>
                        </a:solidFill>
                        <a:effectLst/>
                        <a:latin typeface="Arial" pitchFamily="34" charset="0"/>
                        <a:ea typeface="+mn-ea"/>
                        <a:cs typeface="Times New Roman" pitchFamily="18" charset="0"/>
                      </a:endParaRPr>
                    </a:p>
                  </a:txBody>
                  <a:tcPr marL="89992" marR="89992" marT="17999" marB="17999"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1" i="1" u="none" strike="noStrike" kern="1200" cap="none" normalizeH="0" baseline="0" dirty="0" smtClean="0">
                          <a:ln>
                            <a:noFill/>
                          </a:ln>
                          <a:solidFill>
                            <a:srgbClr val="0070C0"/>
                          </a:solidFill>
                          <a:effectLst/>
                          <a:latin typeface="Arial" pitchFamily="34" charset="0"/>
                          <a:ea typeface="+mn-ea"/>
                          <a:cs typeface="Times New Roman" pitchFamily="18" charset="0"/>
                        </a:rPr>
                        <a:t>2024 год</a:t>
                      </a:r>
                    </a:p>
                  </a:txBody>
                  <a:tcPr marL="89992" marR="89992" marT="17999" marB="17999"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0"/>
                  </a:ext>
                </a:extLst>
              </a:tr>
              <a:tr h="438309">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1" i="1" u="none" strike="noStrike" cap="none" normalizeH="0" baseline="0" dirty="0" smtClean="0">
                          <a:ln>
                            <a:noFill/>
                          </a:ln>
                          <a:solidFill>
                            <a:schemeClr val="tx2"/>
                          </a:solidFill>
                          <a:effectLst/>
                          <a:latin typeface="Arial" pitchFamily="34" charset="0"/>
                          <a:cs typeface="Times New Roman" pitchFamily="18" charset="0"/>
                        </a:rPr>
                        <a:t>Доходы - всего</a:t>
                      </a:r>
                      <a:endParaRPr kumimoji="0" lang="ru-RU" altLang="ru-RU" sz="1400" b="0" i="1" u="none" strike="noStrike" cap="none" normalizeH="0" baseline="0" dirty="0" smtClean="0">
                        <a:ln>
                          <a:noFill/>
                        </a:ln>
                        <a:solidFill>
                          <a:schemeClr val="tx2"/>
                        </a:solidFill>
                        <a:effectLst/>
                        <a:latin typeface="Arial" pitchFamily="34" charset="0"/>
                        <a:cs typeface="Arial" pitchFamily="34" charset="0"/>
                      </a:endParaRPr>
                    </a:p>
                  </a:txBody>
                  <a:tcPr marL="89992" marR="89992" marT="17999" marB="17999"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ru-RU" altLang="ru-RU" sz="1400" b="1" i="0" u="none" strike="noStrike" cap="none" normalizeH="0" baseline="0" dirty="0" smtClean="0">
                          <a:ln>
                            <a:noFill/>
                          </a:ln>
                          <a:solidFill>
                            <a:srgbClr val="0070C0"/>
                          </a:solidFill>
                          <a:effectLst>
                            <a:outerShdw blurRad="38100" dist="38100" dir="2700000" algn="tl">
                              <a:srgbClr val="FFFFFF"/>
                            </a:outerShdw>
                          </a:effectLst>
                          <a:latin typeface="Arial" panose="020B0604020202020204" pitchFamily="34" charset="0"/>
                          <a:cs typeface="Arial" panose="020B0604020202020204" pitchFamily="34" charset="0"/>
                        </a:rPr>
                        <a:t>818 930,51855</a:t>
                      </a:r>
                    </a:p>
                  </a:txBody>
                  <a:tcPr marL="89992" marR="89992" marT="17999" marB="17999"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ru-RU" altLang="ru-RU" sz="1400" b="1" i="0" u="none" strike="noStrike" cap="none" normalizeH="0" baseline="0" dirty="0" smtClean="0">
                          <a:ln>
                            <a:noFill/>
                          </a:ln>
                          <a:solidFill>
                            <a:srgbClr val="0070C0"/>
                          </a:solidFill>
                          <a:effectLst>
                            <a:outerShdw blurRad="38100" dist="38100" dir="2700000" algn="tl">
                              <a:srgbClr val="FFFFFF"/>
                            </a:outerShdw>
                          </a:effectLst>
                          <a:latin typeface="Arial" panose="020B0604020202020204" pitchFamily="34" charset="0"/>
                          <a:cs typeface="Arial" panose="020B0604020202020204" pitchFamily="34" charset="0"/>
                        </a:rPr>
                        <a:t>798 971,43340</a:t>
                      </a:r>
                    </a:p>
                  </a:txBody>
                  <a:tcPr marL="89992" marR="89992" marT="17999" marB="17999"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ru-RU" altLang="ru-RU" sz="1400" b="1" i="0" u="none" strike="noStrike" cap="none" normalizeH="0" baseline="0" dirty="0" smtClean="0">
                          <a:ln>
                            <a:noFill/>
                          </a:ln>
                          <a:solidFill>
                            <a:srgbClr val="0070C0"/>
                          </a:solidFill>
                          <a:effectLst>
                            <a:outerShdw blurRad="38100" dist="38100" dir="2700000" algn="tl">
                              <a:srgbClr val="FFFFFF"/>
                            </a:outerShdw>
                          </a:effectLst>
                          <a:latin typeface="Arial" panose="020B0604020202020204" pitchFamily="34" charset="0"/>
                          <a:cs typeface="Arial" panose="020B0604020202020204" pitchFamily="34" charset="0"/>
                        </a:rPr>
                        <a:t>790 996,63437</a:t>
                      </a:r>
                    </a:p>
                  </a:txBody>
                  <a:tcPr marL="89992" marR="89992" marT="17999" marB="17999"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a16="http://schemas.microsoft.com/office/drawing/2014/main" val="10001"/>
                  </a:ext>
                </a:extLst>
              </a:tr>
              <a:tr h="249358">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0" i="1" u="none" strike="noStrike" cap="none" normalizeH="0" baseline="0" dirty="0" smtClean="0">
                          <a:ln>
                            <a:noFill/>
                          </a:ln>
                          <a:solidFill>
                            <a:schemeClr val="accent1">
                              <a:lumMod val="75000"/>
                            </a:schemeClr>
                          </a:solidFill>
                          <a:effectLst/>
                          <a:latin typeface="Arial" pitchFamily="34" charset="0"/>
                          <a:cs typeface="Times New Roman" pitchFamily="18" charset="0"/>
                        </a:rPr>
                        <a:t>в том числе:</a:t>
                      </a:r>
                      <a:endParaRPr kumimoji="0" lang="ru-RU" altLang="ru-RU" sz="1400" b="0" i="1" u="none" strike="noStrike" cap="none" normalizeH="0" baseline="0" dirty="0" smtClean="0">
                        <a:ln>
                          <a:noFill/>
                        </a:ln>
                        <a:solidFill>
                          <a:schemeClr val="accent1">
                            <a:lumMod val="75000"/>
                          </a:schemeClr>
                        </a:solidFill>
                        <a:effectLst/>
                        <a:latin typeface="Arial" pitchFamily="34" charset="0"/>
                        <a:cs typeface="Arial" pitchFamily="34" charset="0"/>
                      </a:endParaRPr>
                    </a:p>
                  </a:txBody>
                  <a:tcPr marL="89992" marR="89992" marT="17999" marB="17999"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0" i="1" u="none" strike="noStrike" cap="none" normalizeH="0" baseline="0" dirty="0" smtClean="0">
                          <a:ln>
                            <a:noFill/>
                          </a:ln>
                          <a:solidFill>
                            <a:srgbClr val="0070C0"/>
                          </a:solidFill>
                          <a:effectLst/>
                          <a:latin typeface="Arial" pitchFamily="34" charset="0"/>
                          <a:cs typeface="Times New Roman" pitchFamily="18" charset="0"/>
                        </a:rPr>
                        <a:t> </a:t>
                      </a:r>
                      <a:endParaRPr kumimoji="0" lang="ru-RU" altLang="ru-RU" sz="1400" b="0" i="1" u="none" strike="noStrike" cap="none" normalizeH="0" baseline="0" dirty="0" smtClean="0">
                        <a:ln>
                          <a:noFill/>
                        </a:ln>
                        <a:solidFill>
                          <a:srgbClr val="0070C0"/>
                        </a:solidFill>
                        <a:effectLst/>
                        <a:latin typeface="Arial" pitchFamily="34" charset="0"/>
                        <a:cs typeface="Arial" pitchFamily="34" charset="0"/>
                      </a:endParaRPr>
                    </a:p>
                  </a:txBody>
                  <a:tcPr marL="89992" marR="89992" marT="17999" marB="17999"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0" i="1" u="none" strike="noStrike" cap="none" normalizeH="0" baseline="0" dirty="0" smtClean="0">
                          <a:ln>
                            <a:noFill/>
                          </a:ln>
                          <a:solidFill>
                            <a:srgbClr val="0070C0"/>
                          </a:solidFill>
                          <a:effectLst/>
                          <a:latin typeface="Arial" pitchFamily="34" charset="0"/>
                          <a:cs typeface="Times New Roman" pitchFamily="18" charset="0"/>
                        </a:rPr>
                        <a:t> </a:t>
                      </a:r>
                      <a:endParaRPr kumimoji="0" lang="ru-RU" altLang="ru-RU" sz="1400" b="0" i="1" u="none" strike="noStrike" cap="none" normalizeH="0" baseline="0" dirty="0" smtClean="0">
                        <a:ln>
                          <a:noFill/>
                        </a:ln>
                        <a:solidFill>
                          <a:srgbClr val="0070C0"/>
                        </a:solidFill>
                        <a:effectLst/>
                        <a:latin typeface="Arial" pitchFamily="34" charset="0"/>
                        <a:cs typeface="Arial" pitchFamily="34" charset="0"/>
                      </a:endParaRPr>
                    </a:p>
                  </a:txBody>
                  <a:tcPr marL="89992" marR="89992" marT="17999" marB="17999"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 typeface="Wingdings" pitchFamily="2" charset="2"/>
                        <a:buNone/>
                        <a:tabLst/>
                      </a:pPr>
                      <a:endParaRPr kumimoji="0" lang="ru-RU" altLang="ru-RU" sz="1400" b="0" i="1" u="none" strike="noStrike" cap="none" normalizeH="0" baseline="0" dirty="0" smtClean="0">
                        <a:ln>
                          <a:noFill/>
                        </a:ln>
                        <a:solidFill>
                          <a:srgbClr val="0070C0"/>
                        </a:solidFill>
                        <a:effectLst/>
                        <a:latin typeface="Arial" pitchFamily="34" charset="0"/>
                        <a:cs typeface="Arial" pitchFamily="34" charset="0"/>
                      </a:endParaRPr>
                    </a:p>
                  </a:txBody>
                  <a:tcPr marL="89992" marR="89992" marT="17999" marB="17999"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2"/>
                  </a:ext>
                </a:extLst>
              </a:tr>
              <a:tr h="308897">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0" i="1" u="none" strike="noStrike" cap="none" normalizeH="0" baseline="0" dirty="0" smtClean="0">
                          <a:ln>
                            <a:noFill/>
                          </a:ln>
                          <a:solidFill>
                            <a:schemeClr val="accent1">
                              <a:lumMod val="75000"/>
                            </a:schemeClr>
                          </a:solidFill>
                          <a:effectLst/>
                          <a:latin typeface="Arial" pitchFamily="34" charset="0"/>
                          <a:cs typeface="Times New Roman" pitchFamily="18" charset="0"/>
                        </a:rPr>
                        <a:t> - налоговые доходы</a:t>
                      </a:r>
                      <a:endParaRPr kumimoji="0" lang="ru-RU" altLang="ru-RU" sz="1400" b="0" i="1" u="none" strike="noStrike" cap="none" normalizeH="0" baseline="0" dirty="0" smtClean="0">
                        <a:ln>
                          <a:noFill/>
                        </a:ln>
                        <a:solidFill>
                          <a:schemeClr val="accent1">
                            <a:lumMod val="75000"/>
                          </a:schemeClr>
                        </a:solidFill>
                        <a:effectLst/>
                        <a:latin typeface="Arial" pitchFamily="34" charset="0"/>
                        <a:cs typeface="Arial" pitchFamily="34" charset="0"/>
                      </a:endParaRPr>
                    </a:p>
                  </a:txBody>
                  <a:tcPr marL="89992" marR="89992" marT="17999" marB="17999"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0" i="1" u="none" strike="noStrike" cap="none" normalizeH="0" baseline="0" dirty="0" smtClean="0">
                          <a:ln>
                            <a:noFill/>
                          </a:ln>
                          <a:solidFill>
                            <a:srgbClr val="0070C0"/>
                          </a:solidFill>
                          <a:effectLst/>
                          <a:latin typeface="Arial" pitchFamily="34" charset="0"/>
                          <a:cs typeface="Arial" pitchFamily="34" charset="0"/>
                        </a:rPr>
                        <a:t>118 870,00000</a:t>
                      </a:r>
                    </a:p>
                  </a:txBody>
                  <a:tcPr marL="89992" marR="89992" marT="17999" marB="17999"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0" i="1" u="none" strike="noStrike" cap="none" normalizeH="0" baseline="0" dirty="0" smtClean="0">
                          <a:ln>
                            <a:noFill/>
                          </a:ln>
                          <a:solidFill>
                            <a:srgbClr val="0070C0"/>
                          </a:solidFill>
                          <a:effectLst/>
                          <a:latin typeface="Arial" pitchFamily="34" charset="0"/>
                          <a:cs typeface="Arial" pitchFamily="34" charset="0"/>
                        </a:rPr>
                        <a:t>120 664,00000</a:t>
                      </a:r>
                    </a:p>
                  </a:txBody>
                  <a:tcPr marL="89992" marR="89992" marT="17999" marB="17999"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0" i="1" u="none" strike="noStrike" cap="none" normalizeH="0" baseline="0" dirty="0" smtClean="0">
                          <a:ln>
                            <a:noFill/>
                          </a:ln>
                          <a:solidFill>
                            <a:srgbClr val="0070C0"/>
                          </a:solidFill>
                          <a:effectLst/>
                          <a:latin typeface="Arial" pitchFamily="34" charset="0"/>
                          <a:cs typeface="Arial" pitchFamily="34" charset="0"/>
                        </a:rPr>
                        <a:t>124 164,00000</a:t>
                      </a:r>
                    </a:p>
                  </a:txBody>
                  <a:tcPr marL="89992" marR="89992" marT="17999" marB="17999"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3"/>
                  </a:ext>
                </a:extLst>
              </a:tr>
              <a:tr h="287777">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0" i="1" u="none" strike="noStrike" cap="none" normalizeH="0" baseline="0" dirty="0" smtClean="0">
                          <a:ln>
                            <a:noFill/>
                          </a:ln>
                          <a:solidFill>
                            <a:schemeClr val="accent1">
                              <a:lumMod val="75000"/>
                            </a:schemeClr>
                          </a:solidFill>
                          <a:effectLst/>
                          <a:latin typeface="Arial" pitchFamily="34" charset="0"/>
                          <a:cs typeface="Times New Roman" pitchFamily="18" charset="0"/>
                        </a:rPr>
                        <a:t> - неналоговые доходы</a:t>
                      </a:r>
                      <a:endParaRPr kumimoji="0" lang="ru-RU" altLang="ru-RU" sz="1400" b="0" i="1" u="none" strike="noStrike" cap="none" normalizeH="0" baseline="0" dirty="0" smtClean="0">
                        <a:ln>
                          <a:noFill/>
                        </a:ln>
                        <a:solidFill>
                          <a:schemeClr val="accent1">
                            <a:lumMod val="75000"/>
                          </a:schemeClr>
                        </a:solidFill>
                        <a:effectLst/>
                        <a:latin typeface="Arial" pitchFamily="34" charset="0"/>
                        <a:cs typeface="Arial" pitchFamily="34" charset="0"/>
                      </a:endParaRPr>
                    </a:p>
                  </a:txBody>
                  <a:tcPr marL="89992" marR="89992" marT="17999" marB="17999"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0" i="1" u="none" strike="noStrike" cap="none" normalizeH="0" baseline="0" dirty="0" smtClean="0">
                          <a:ln>
                            <a:noFill/>
                          </a:ln>
                          <a:solidFill>
                            <a:srgbClr val="0070C0"/>
                          </a:solidFill>
                          <a:effectLst/>
                          <a:latin typeface="Arial" pitchFamily="34" charset="0"/>
                          <a:cs typeface="Arial" pitchFamily="34" charset="0"/>
                        </a:rPr>
                        <a:t>2 223,50500</a:t>
                      </a:r>
                    </a:p>
                  </a:txBody>
                  <a:tcPr marL="89992" marR="89992" marT="17999" marB="17999"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0" i="1" u="none" strike="noStrike" cap="none" normalizeH="0" baseline="0" dirty="0" smtClean="0">
                          <a:ln>
                            <a:noFill/>
                          </a:ln>
                          <a:solidFill>
                            <a:srgbClr val="0070C0"/>
                          </a:solidFill>
                          <a:effectLst/>
                          <a:latin typeface="Arial" pitchFamily="34" charset="0"/>
                          <a:cs typeface="Arial" pitchFamily="34" charset="0"/>
                        </a:rPr>
                        <a:t>2 223,50500</a:t>
                      </a:r>
                    </a:p>
                  </a:txBody>
                  <a:tcPr marL="89992" marR="89992" marT="17999" marB="17999"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0" i="1" u="none" strike="noStrike" cap="none" normalizeH="0" baseline="0" dirty="0" smtClean="0">
                          <a:ln>
                            <a:noFill/>
                          </a:ln>
                          <a:solidFill>
                            <a:srgbClr val="0070C0"/>
                          </a:solidFill>
                          <a:effectLst/>
                          <a:latin typeface="Arial" pitchFamily="34" charset="0"/>
                          <a:cs typeface="Arial" pitchFamily="34" charset="0"/>
                        </a:rPr>
                        <a:t>2 223,50500</a:t>
                      </a:r>
                    </a:p>
                  </a:txBody>
                  <a:tcPr marL="89992" marR="89992" marT="17999" marB="17999"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4"/>
                  </a:ext>
                </a:extLst>
              </a:tr>
              <a:tr h="438309">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0" i="1" u="none" strike="noStrike" cap="none" normalizeH="0" baseline="0" dirty="0" smtClean="0">
                          <a:ln>
                            <a:noFill/>
                          </a:ln>
                          <a:solidFill>
                            <a:schemeClr val="accent1">
                              <a:lumMod val="75000"/>
                            </a:schemeClr>
                          </a:solidFill>
                          <a:effectLst/>
                          <a:latin typeface="Arial" pitchFamily="34" charset="0"/>
                          <a:cs typeface="Times New Roman" pitchFamily="18" charset="0"/>
                        </a:rPr>
                        <a:t> - безвозмездные поступления</a:t>
                      </a:r>
                      <a:endParaRPr kumimoji="0" lang="ru-RU" altLang="ru-RU" sz="1400" b="0" i="1" u="none" strike="noStrike" cap="none" normalizeH="0" baseline="0" dirty="0" smtClean="0">
                        <a:ln>
                          <a:noFill/>
                        </a:ln>
                        <a:solidFill>
                          <a:schemeClr val="accent1">
                            <a:lumMod val="75000"/>
                          </a:schemeClr>
                        </a:solidFill>
                        <a:effectLst/>
                        <a:latin typeface="Arial" pitchFamily="34" charset="0"/>
                        <a:cs typeface="Arial" pitchFamily="34" charset="0"/>
                      </a:endParaRPr>
                    </a:p>
                  </a:txBody>
                  <a:tcPr marL="89992" marR="89992" marT="17999" marB="17999"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ru-RU" sz="1400" b="0" i="1" u="none" strike="noStrike" kern="1200" cap="none" normalizeH="0" baseline="0" dirty="0" smtClean="0">
                          <a:ln>
                            <a:noFill/>
                          </a:ln>
                          <a:solidFill>
                            <a:srgbClr val="0070C0"/>
                          </a:solidFill>
                          <a:effectLst/>
                          <a:latin typeface="Arial" pitchFamily="34" charset="0"/>
                          <a:ea typeface="+mn-ea"/>
                          <a:cs typeface="Arial" pitchFamily="34" charset="0"/>
                        </a:rPr>
                        <a:t>697 837,01355</a:t>
                      </a:r>
                    </a:p>
                  </a:txBody>
                  <a:tcPr marL="89992" marR="89992" marT="17999" marB="17999"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0" i="1" u="none" strike="noStrike" cap="none" normalizeH="0" baseline="0" dirty="0" smtClean="0">
                          <a:ln>
                            <a:noFill/>
                          </a:ln>
                          <a:solidFill>
                            <a:srgbClr val="0070C0"/>
                          </a:solidFill>
                          <a:effectLst/>
                          <a:latin typeface="Arial" pitchFamily="34" charset="0"/>
                          <a:cs typeface="Arial" pitchFamily="34" charset="0"/>
                        </a:rPr>
                        <a:t>676 083,92840</a:t>
                      </a:r>
                    </a:p>
                  </a:txBody>
                  <a:tcPr marL="89992" marR="89992" marT="17999" marB="17999"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0" i="1" u="none" strike="noStrike" cap="none" normalizeH="0" baseline="0" dirty="0" smtClean="0">
                          <a:ln>
                            <a:noFill/>
                          </a:ln>
                          <a:solidFill>
                            <a:srgbClr val="0070C0"/>
                          </a:solidFill>
                          <a:effectLst/>
                          <a:latin typeface="Arial" pitchFamily="34" charset="0"/>
                          <a:cs typeface="Arial" pitchFamily="34" charset="0"/>
                        </a:rPr>
                        <a:t>664 609,12937</a:t>
                      </a:r>
                    </a:p>
                  </a:txBody>
                  <a:tcPr marL="89992" marR="89992" marT="17999" marB="17999"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5"/>
                  </a:ext>
                </a:extLst>
              </a:tr>
              <a:tr h="438309">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1" i="1" u="none" strike="noStrike" cap="none" normalizeH="0" baseline="0" dirty="0" smtClean="0">
                          <a:ln>
                            <a:noFill/>
                          </a:ln>
                          <a:solidFill>
                            <a:schemeClr val="tx2"/>
                          </a:solidFill>
                          <a:effectLst/>
                          <a:latin typeface="Arial" pitchFamily="34" charset="0"/>
                          <a:cs typeface="Times New Roman" pitchFamily="18" charset="0"/>
                        </a:rPr>
                        <a:t>Расходы - всего,</a:t>
                      </a:r>
                      <a:endParaRPr kumimoji="0" lang="ru-RU" altLang="ru-RU" sz="1400" b="0" i="1" u="none" strike="noStrike" cap="none" normalizeH="0" baseline="0" dirty="0" smtClean="0">
                        <a:ln>
                          <a:noFill/>
                        </a:ln>
                        <a:solidFill>
                          <a:schemeClr val="tx2"/>
                        </a:solidFill>
                        <a:effectLst/>
                        <a:latin typeface="Arial" pitchFamily="34" charset="0"/>
                        <a:cs typeface="Arial" pitchFamily="34" charset="0"/>
                      </a:endParaRPr>
                    </a:p>
                  </a:txBody>
                  <a:tcPr marL="89992" marR="89992" marT="17999" marB="17999"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1" i="1" u="none" strike="noStrike" kern="1200" cap="none" normalizeH="0" baseline="0" dirty="0" smtClean="0">
                          <a:ln>
                            <a:noFill/>
                          </a:ln>
                          <a:solidFill>
                            <a:srgbClr val="0070C0"/>
                          </a:solidFill>
                          <a:effectLst/>
                          <a:latin typeface="Arial" pitchFamily="34" charset="0"/>
                          <a:ea typeface="+mn-ea"/>
                          <a:cs typeface="Arial" pitchFamily="34" charset="0"/>
                        </a:rPr>
                        <a:t>818 930,51855</a:t>
                      </a:r>
                    </a:p>
                  </a:txBody>
                  <a:tcPr marL="89992" marR="89992" marT="17999" marB="17999"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ru-RU" altLang="ru-RU" sz="1400" b="1" i="0" u="none" strike="noStrike" cap="none" normalizeH="0" baseline="0" dirty="0" smtClean="0">
                          <a:ln>
                            <a:noFill/>
                          </a:ln>
                          <a:solidFill>
                            <a:srgbClr val="0070C0"/>
                          </a:solidFill>
                          <a:effectLst>
                            <a:outerShdw blurRad="38100" dist="38100" dir="2700000" algn="tl">
                              <a:srgbClr val="FFFFFF"/>
                            </a:outerShdw>
                          </a:effectLst>
                          <a:latin typeface="Arial" panose="020B0604020202020204" pitchFamily="34" charset="0"/>
                          <a:cs typeface="Arial" panose="020B0604020202020204" pitchFamily="34" charset="0"/>
                        </a:rPr>
                        <a:t>798 971,43340</a:t>
                      </a:r>
                    </a:p>
                  </a:txBody>
                  <a:tcPr marL="89992" marR="89992" marT="17999" marB="17999"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ru-RU" altLang="ru-RU" sz="1400" b="1" i="0" u="none" strike="noStrike" cap="none" normalizeH="0" baseline="0" dirty="0" smtClean="0">
                          <a:ln>
                            <a:noFill/>
                          </a:ln>
                          <a:solidFill>
                            <a:srgbClr val="0070C0"/>
                          </a:solidFill>
                          <a:effectLst>
                            <a:outerShdw blurRad="38100" dist="38100" dir="2700000" algn="tl">
                              <a:srgbClr val="FFFFFF"/>
                            </a:outerShdw>
                          </a:effectLst>
                          <a:latin typeface="Arial" panose="020B0604020202020204" pitchFamily="34" charset="0"/>
                          <a:cs typeface="Arial" panose="020B0604020202020204" pitchFamily="34" charset="0"/>
                        </a:rPr>
                        <a:t>790 996,63437</a:t>
                      </a:r>
                    </a:p>
                  </a:txBody>
                  <a:tcPr marL="89992" marR="89992" marT="17999" marB="17999"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a16="http://schemas.microsoft.com/office/drawing/2014/main" val="10006"/>
                  </a:ext>
                </a:extLst>
              </a:tr>
              <a:tr h="249358">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0" i="1" u="none" strike="noStrike" cap="none" normalizeH="0" baseline="0" dirty="0" smtClean="0">
                          <a:ln>
                            <a:noFill/>
                          </a:ln>
                          <a:solidFill>
                            <a:schemeClr val="accent1">
                              <a:lumMod val="75000"/>
                            </a:schemeClr>
                          </a:solidFill>
                          <a:effectLst/>
                          <a:latin typeface="Arial" pitchFamily="34" charset="0"/>
                          <a:cs typeface="Times New Roman" pitchFamily="18" charset="0"/>
                        </a:rPr>
                        <a:t>в том числе:</a:t>
                      </a:r>
                      <a:endParaRPr kumimoji="0" lang="ru-RU" altLang="ru-RU" sz="1400" b="0" i="1" u="none" strike="noStrike" cap="none" normalizeH="0" baseline="0" dirty="0" smtClean="0">
                        <a:ln>
                          <a:noFill/>
                        </a:ln>
                        <a:solidFill>
                          <a:schemeClr val="accent1">
                            <a:lumMod val="75000"/>
                          </a:schemeClr>
                        </a:solidFill>
                        <a:effectLst/>
                        <a:latin typeface="Arial" pitchFamily="34" charset="0"/>
                        <a:cs typeface="Arial" pitchFamily="34" charset="0"/>
                      </a:endParaRPr>
                    </a:p>
                  </a:txBody>
                  <a:tcPr marL="89992" marR="89992" marT="17999" marB="17999"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0" i="1" u="none" strike="noStrike" cap="none" normalizeH="0" baseline="0" dirty="0" smtClean="0">
                          <a:ln>
                            <a:noFill/>
                          </a:ln>
                          <a:solidFill>
                            <a:srgbClr val="0070C0"/>
                          </a:solidFill>
                          <a:effectLst/>
                          <a:latin typeface="Arial" pitchFamily="34" charset="0"/>
                          <a:cs typeface="Times New Roman" pitchFamily="18" charset="0"/>
                        </a:rPr>
                        <a:t> </a:t>
                      </a:r>
                      <a:endParaRPr kumimoji="0" lang="ru-RU" altLang="ru-RU" sz="1400" b="0" i="1" u="none" strike="noStrike" cap="none" normalizeH="0" baseline="0" dirty="0" smtClean="0">
                        <a:ln>
                          <a:noFill/>
                        </a:ln>
                        <a:solidFill>
                          <a:srgbClr val="0070C0"/>
                        </a:solidFill>
                        <a:effectLst/>
                        <a:latin typeface="Arial" pitchFamily="34" charset="0"/>
                        <a:cs typeface="Arial" pitchFamily="34" charset="0"/>
                      </a:endParaRPr>
                    </a:p>
                  </a:txBody>
                  <a:tcPr marL="89992" marR="89992" marT="17999" marB="17999"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0" i="1" u="none" strike="noStrike" cap="none" normalizeH="0" baseline="0" dirty="0" smtClean="0">
                          <a:ln>
                            <a:noFill/>
                          </a:ln>
                          <a:solidFill>
                            <a:srgbClr val="0070C0"/>
                          </a:solidFill>
                          <a:effectLst/>
                          <a:latin typeface="Arial" pitchFamily="34" charset="0"/>
                          <a:cs typeface="Times New Roman" pitchFamily="18" charset="0"/>
                        </a:rPr>
                        <a:t> </a:t>
                      </a:r>
                      <a:endParaRPr kumimoji="0" lang="ru-RU" altLang="ru-RU" sz="1400" b="0" i="1" u="none" strike="noStrike" cap="none" normalizeH="0" baseline="0" dirty="0" smtClean="0">
                        <a:ln>
                          <a:noFill/>
                        </a:ln>
                        <a:solidFill>
                          <a:srgbClr val="0070C0"/>
                        </a:solidFill>
                        <a:effectLst/>
                        <a:latin typeface="Arial" pitchFamily="34" charset="0"/>
                        <a:cs typeface="Arial" pitchFamily="34" charset="0"/>
                      </a:endParaRPr>
                    </a:p>
                  </a:txBody>
                  <a:tcPr marL="89992" marR="89992" marT="17999" marB="17999"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 typeface="Wingdings" pitchFamily="2" charset="2"/>
                        <a:buNone/>
                        <a:tabLst/>
                      </a:pPr>
                      <a:endParaRPr kumimoji="0" lang="ru-RU" altLang="ru-RU" sz="1400" b="0" i="1" u="none" strike="noStrike" cap="none" normalizeH="0" baseline="0" dirty="0" smtClean="0">
                        <a:ln>
                          <a:noFill/>
                        </a:ln>
                        <a:solidFill>
                          <a:srgbClr val="0070C0"/>
                        </a:solidFill>
                        <a:effectLst/>
                        <a:latin typeface="Arial" pitchFamily="34" charset="0"/>
                        <a:cs typeface="Arial" pitchFamily="34" charset="0"/>
                      </a:endParaRPr>
                    </a:p>
                  </a:txBody>
                  <a:tcPr marL="89992" marR="89992" marT="17999" marB="17999"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7"/>
                  </a:ext>
                </a:extLst>
              </a:tr>
              <a:tr h="438309">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0" i="1" u="none" strike="noStrike" cap="none" normalizeH="0" baseline="0" dirty="0" smtClean="0">
                          <a:ln>
                            <a:noFill/>
                          </a:ln>
                          <a:solidFill>
                            <a:schemeClr val="accent1">
                              <a:lumMod val="75000"/>
                            </a:schemeClr>
                          </a:solidFill>
                          <a:effectLst/>
                          <a:latin typeface="Arial" pitchFamily="34" charset="0"/>
                          <a:cs typeface="Times New Roman" pitchFamily="18" charset="0"/>
                        </a:rPr>
                        <a:t> - текущий бюджет</a:t>
                      </a:r>
                      <a:endParaRPr kumimoji="0" lang="ru-RU" altLang="ru-RU" sz="1400" b="0" i="1" u="none" strike="noStrike" cap="none" normalizeH="0" baseline="0" dirty="0" smtClean="0">
                        <a:ln>
                          <a:noFill/>
                        </a:ln>
                        <a:solidFill>
                          <a:schemeClr val="accent1">
                            <a:lumMod val="75000"/>
                          </a:schemeClr>
                        </a:solidFill>
                        <a:effectLst/>
                        <a:latin typeface="Arial" pitchFamily="34" charset="0"/>
                        <a:cs typeface="Arial" pitchFamily="34" charset="0"/>
                      </a:endParaRPr>
                    </a:p>
                  </a:txBody>
                  <a:tcPr marL="89992" marR="89992" marT="17999" marB="17999"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0" i="1" u="none" strike="noStrike" kern="1200" cap="none" normalizeH="0" baseline="0" dirty="0" smtClean="0">
                          <a:ln>
                            <a:noFill/>
                          </a:ln>
                          <a:solidFill>
                            <a:srgbClr val="0070C0"/>
                          </a:solidFill>
                          <a:effectLst/>
                          <a:latin typeface="Arial" pitchFamily="34" charset="0"/>
                          <a:ea typeface="+mn-ea"/>
                          <a:cs typeface="Arial" pitchFamily="34" charset="0"/>
                        </a:rPr>
                        <a:t>818 930,51855</a:t>
                      </a:r>
                    </a:p>
                  </a:txBody>
                  <a:tcPr marL="89992" marR="89992" marT="17999" marB="17999"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ru-RU" altLang="ru-RU" sz="1400" b="1" i="0" u="none" strike="noStrike" cap="none" normalizeH="0" baseline="0" dirty="0" smtClean="0">
                          <a:ln>
                            <a:noFill/>
                          </a:ln>
                          <a:solidFill>
                            <a:srgbClr val="0070C0"/>
                          </a:solidFill>
                          <a:effectLst>
                            <a:outerShdw blurRad="38100" dist="38100" dir="2700000" algn="tl">
                              <a:srgbClr val="FFFFFF"/>
                            </a:outerShdw>
                          </a:effectLst>
                          <a:latin typeface="Arial" panose="020B0604020202020204" pitchFamily="34" charset="0"/>
                          <a:cs typeface="Arial" panose="020B0604020202020204" pitchFamily="34" charset="0"/>
                        </a:rPr>
                        <a:t>798 971,43340</a:t>
                      </a:r>
                    </a:p>
                  </a:txBody>
                  <a:tcPr marL="89992" marR="89992" marT="17999" marB="17999"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ru-RU" altLang="ru-RU" sz="1400" b="1" i="0" u="none" strike="noStrike" cap="none" normalizeH="0" baseline="0" dirty="0" smtClean="0">
                          <a:ln>
                            <a:noFill/>
                          </a:ln>
                          <a:solidFill>
                            <a:srgbClr val="0070C0"/>
                          </a:solidFill>
                          <a:effectLst>
                            <a:outerShdw blurRad="38100" dist="38100" dir="2700000" algn="tl">
                              <a:srgbClr val="FFFFFF"/>
                            </a:outerShdw>
                          </a:effectLst>
                          <a:latin typeface="Arial" panose="020B0604020202020204" pitchFamily="34" charset="0"/>
                          <a:cs typeface="Arial" panose="020B0604020202020204" pitchFamily="34" charset="0"/>
                        </a:rPr>
                        <a:t>790 996,63437</a:t>
                      </a:r>
                    </a:p>
                  </a:txBody>
                  <a:tcPr marL="89992" marR="89992" marT="17999" marB="17999"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8"/>
                  </a:ext>
                </a:extLst>
              </a:tr>
              <a:tr h="507766">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1" i="1" u="none" strike="noStrike" cap="none" normalizeH="0" baseline="0" dirty="0" smtClean="0">
                          <a:ln>
                            <a:noFill/>
                          </a:ln>
                          <a:solidFill>
                            <a:schemeClr val="tx2"/>
                          </a:solidFill>
                          <a:effectLst/>
                          <a:latin typeface="Arial" pitchFamily="34" charset="0"/>
                          <a:cs typeface="Times New Roman" pitchFamily="18" charset="0"/>
                        </a:rPr>
                        <a:t>Дефицит (-), профицит(+)</a:t>
                      </a:r>
                      <a:endParaRPr kumimoji="0" lang="ru-RU" altLang="ru-RU" sz="1400" b="0" i="1" u="none" strike="noStrike" cap="none" normalizeH="0" baseline="0" dirty="0" smtClean="0">
                        <a:ln>
                          <a:noFill/>
                        </a:ln>
                        <a:solidFill>
                          <a:schemeClr val="tx2"/>
                        </a:solidFill>
                        <a:effectLst/>
                        <a:latin typeface="Arial" pitchFamily="34" charset="0"/>
                        <a:cs typeface="Arial" pitchFamily="34" charset="0"/>
                      </a:endParaRPr>
                    </a:p>
                  </a:txBody>
                  <a:tcPr marL="89992" marR="89992" marT="17999" marB="17999"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1" i="1" u="none" strike="noStrike" cap="none" normalizeH="0" baseline="0" dirty="0" smtClean="0">
                          <a:ln>
                            <a:noFill/>
                          </a:ln>
                          <a:solidFill>
                            <a:srgbClr val="0070C0"/>
                          </a:solidFill>
                          <a:effectLst/>
                          <a:latin typeface="Arial" pitchFamily="34" charset="0"/>
                          <a:cs typeface="Arial" pitchFamily="34" charset="0"/>
                        </a:rPr>
                        <a:t>0,00</a:t>
                      </a:r>
                    </a:p>
                  </a:txBody>
                  <a:tcPr marL="89992" marR="89992" marT="17999" marB="17999"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0" i="1" u="none" strike="noStrike" cap="none" normalizeH="0" baseline="0" dirty="0" smtClean="0">
                          <a:ln>
                            <a:noFill/>
                          </a:ln>
                          <a:solidFill>
                            <a:schemeClr val="tx2"/>
                          </a:solidFill>
                          <a:effectLst/>
                          <a:latin typeface="Arial" pitchFamily="34" charset="0"/>
                          <a:cs typeface="Times New Roman" pitchFamily="18" charset="0"/>
                        </a:rPr>
                        <a:t> </a:t>
                      </a:r>
                      <a:endParaRPr kumimoji="0" lang="ru-RU" altLang="ru-RU" sz="1400" b="0" i="1" u="none" strike="noStrike" cap="none" normalizeH="0" baseline="0" dirty="0" smtClean="0">
                        <a:ln>
                          <a:noFill/>
                        </a:ln>
                        <a:solidFill>
                          <a:schemeClr val="tx2"/>
                        </a:solidFill>
                        <a:effectLst/>
                        <a:latin typeface="Arial" pitchFamily="34" charset="0"/>
                        <a:cs typeface="Arial" pitchFamily="34" charset="0"/>
                      </a:endParaRPr>
                    </a:p>
                  </a:txBody>
                  <a:tcPr marL="89992" marR="89992" marT="17999" marB="17999"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1" i="1" u="none" strike="noStrike" cap="none" normalizeH="0" baseline="0" dirty="0" smtClean="0">
                          <a:ln>
                            <a:noFill/>
                          </a:ln>
                          <a:solidFill>
                            <a:srgbClr val="0070C0"/>
                          </a:solidFill>
                          <a:effectLst/>
                          <a:latin typeface="Arial" pitchFamily="34" charset="0"/>
                          <a:cs typeface="Arial" pitchFamily="34" charset="0"/>
                        </a:rPr>
                        <a:t>0,00</a:t>
                      </a:r>
                    </a:p>
                  </a:txBody>
                  <a:tcPr marL="89992" marR="89992" marT="17999" marB="17999"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a16="http://schemas.microsoft.com/office/drawing/2014/main" val="10009"/>
                  </a:ext>
                </a:extLst>
              </a:tr>
              <a:tr h="529250">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1" i="1" u="none" strike="noStrike" cap="none" normalizeH="0" baseline="0" dirty="0" smtClean="0">
                          <a:ln>
                            <a:noFill/>
                          </a:ln>
                          <a:solidFill>
                            <a:schemeClr val="tx2"/>
                          </a:solidFill>
                          <a:effectLst/>
                          <a:latin typeface="Arial" pitchFamily="34" charset="0"/>
                          <a:cs typeface="Times New Roman" pitchFamily="18" charset="0"/>
                        </a:rPr>
                        <a:t>Источники финансирования дефицита бюджета - всего,</a:t>
                      </a:r>
                      <a:endParaRPr kumimoji="0" lang="ru-RU" altLang="ru-RU" sz="1400" b="0" i="1" u="none" strike="noStrike" cap="none" normalizeH="0" baseline="0" dirty="0" smtClean="0">
                        <a:ln>
                          <a:noFill/>
                        </a:ln>
                        <a:solidFill>
                          <a:schemeClr val="tx2"/>
                        </a:solidFill>
                        <a:effectLst/>
                        <a:latin typeface="Arial" pitchFamily="34" charset="0"/>
                        <a:cs typeface="Arial" pitchFamily="34" charset="0"/>
                      </a:endParaRPr>
                    </a:p>
                  </a:txBody>
                  <a:tcPr marL="89992" marR="89992" marT="17999" marB="17999"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1" i="1" u="none" strike="noStrike" cap="none" normalizeH="0" baseline="0" dirty="0" smtClean="0">
                          <a:ln>
                            <a:noFill/>
                          </a:ln>
                          <a:solidFill>
                            <a:srgbClr val="0070C0"/>
                          </a:solidFill>
                          <a:effectLst/>
                          <a:latin typeface="Arial" pitchFamily="34" charset="0"/>
                          <a:cs typeface="Arial" pitchFamily="34" charset="0"/>
                        </a:rPr>
                        <a:t>0,00</a:t>
                      </a:r>
                    </a:p>
                  </a:txBody>
                  <a:tcPr marL="89992" marR="89992" marT="17999" marB="17999"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1" i="1" u="none" strike="noStrike" kern="1200" cap="none" normalizeH="0" baseline="0" dirty="0" smtClean="0">
                          <a:ln>
                            <a:noFill/>
                          </a:ln>
                          <a:solidFill>
                            <a:srgbClr val="0070C0"/>
                          </a:solidFill>
                          <a:effectLst/>
                          <a:latin typeface="Arial" pitchFamily="34" charset="0"/>
                          <a:ea typeface="+mn-ea"/>
                          <a:cs typeface="Arial" pitchFamily="34" charset="0"/>
                        </a:rPr>
                        <a:t>0,00</a:t>
                      </a:r>
                    </a:p>
                  </a:txBody>
                  <a:tcPr marL="89992" marR="89992" marT="17999" marB="17999"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1" i="1" u="none" strike="noStrike" cap="none" normalizeH="0" baseline="0" dirty="0" smtClean="0">
                          <a:ln>
                            <a:noFill/>
                          </a:ln>
                          <a:solidFill>
                            <a:srgbClr val="0070C0"/>
                          </a:solidFill>
                          <a:effectLst/>
                          <a:latin typeface="Arial" pitchFamily="34" charset="0"/>
                          <a:cs typeface="Times New Roman" pitchFamily="18" charset="0"/>
                        </a:rPr>
                        <a:t>0,00</a:t>
                      </a:r>
                    </a:p>
                  </a:txBody>
                  <a:tcPr marL="89992" marR="89992" marT="17999" marB="17999"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a16="http://schemas.microsoft.com/office/drawing/2014/main" val="10010"/>
                  </a:ext>
                </a:extLst>
              </a:tr>
              <a:tr h="630996">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0" i="1" u="none" strike="noStrike" cap="none" normalizeH="0" baseline="0" dirty="0" smtClean="0">
                          <a:ln>
                            <a:noFill/>
                          </a:ln>
                          <a:solidFill>
                            <a:schemeClr val="accent1">
                              <a:lumMod val="75000"/>
                            </a:schemeClr>
                          </a:solidFill>
                          <a:effectLst/>
                          <a:latin typeface="Arial" pitchFamily="34" charset="0"/>
                          <a:cs typeface="Arial" pitchFamily="34" charset="0"/>
                        </a:rPr>
                        <a:t>Изменение остатков средств на счетах по учету средств бюджета</a:t>
                      </a:r>
                    </a:p>
                  </a:txBody>
                  <a:tcPr marL="89992" marR="89992" marT="17999" marB="17999"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0" i="1" u="none" strike="noStrike" cap="none" normalizeH="0" baseline="0" dirty="0" smtClean="0">
                          <a:ln>
                            <a:noFill/>
                          </a:ln>
                          <a:solidFill>
                            <a:srgbClr val="0070C0"/>
                          </a:solidFill>
                          <a:effectLst/>
                          <a:latin typeface="Arial" pitchFamily="34" charset="0"/>
                          <a:cs typeface="Arial" pitchFamily="34" charset="0"/>
                        </a:rPr>
                        <a:t>0,00</a:t>
                      </a:r>
                    </a:p>
                  </a:txBody>
                  <a:tcPr marL="89992" marR="89992" marT="17999" marB="17999"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0" i="1" u="none" strike="noStrike" kern="1200" cap="none" normalizeH="0" baseline="0" dirty="0" smtClean="0">
                          <a:ln>
                            <a:noFill/>
                          </a:ln>
                          <a:solidFill>
                            <a:srgbClr val="0070C0"/>
                          </a:solidFill>
                          <a:effectLst/>
                          <a:latin typeface="Arial" pitchFamily="34" charset="0"/>
                          <a:ea typeface="+mn-ea"/>
                          <a:cs typeface="Arial" pitchFamily="34" charset="0"/>
                        </a:rPr>
                        <a:t>0,00</a:t>
                      </a:r>
                    </a:p>
                  </a:txBody>
                  <a:tcPr marL="89992" marR="89992" marT="17999" marB="17999"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r" defTabSz="914400" rtl="0" eaLnBrk="1" fontAlgn="ctr" latinLnBrk="0" hangingPunct="1">
                        <a:lnSpc>
                          <a:spcPct val="100000"/>
                        </a:lnSpc>
                        <a:spcBef>
                          <a:spcPct val="0"/>
                        </a:spcBef>
                        <a:spcAft>
                          <a:spcPct val="0"/>
                        </a:spcAft>
                        <a:buClrTx/>
                        <a:buSzTx/>
                        <a:buFont typeface="Wingdings" pitchFamily="2" charset="2"/>
                        <a:buNone/>
                        <a:tabLst/>
                      </a:pPr>
                      <a:r>
                        <a:rPr kumimoji="0" lang="ru-RU" altLang="ru-RU" sz="1400" b="0" i="1" u="none" strike="noStrike" cap="none" normalizeH="0" baseline="0" dirty="0" smtClean="0">
                          <a:ln>
                            <a:noFill/>
                          </a:ln>
                          <a:solidFill>
                            <a:srgbClr val="0070C0"/>
                          </a:solidFill>
                          <a:effectLst/>
                          <a:latin typeface="Arial" pitchFamily="34" charset="0"/>
                          <a:cs typeface="Times New Roman" pitchFamily="18" charset="0"/>
                        </a:rPr>
                        <a:t>0,00</a:t>
                      </a:r>
                    </a:p>
                  </a:txBody>
                  <a:tcPr marL="89992" marR="89992" marT="17999" marB="17999"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11"/>
                  </a:ext>
                </a:extLst>
              </a:tr>
            </a:tbl>
          </a:graphicData>
        </a:graphic>
      </p:graphicFrame>
      <p:sp>
        <p:nvSpPr>
          <p:cNvPr id="3" name="Rectangle 2"/>
          <p:cNvSpPr txBox="1">
            <a:spLocks noChangeArrowheads="1"/>
          </p:cNvSpPr>
          <p:nvPr/>
        </p:nvSpPr>
        <p:spPr bwMode="auto">
          <a:xfrm>
            <a:off x="203200" y="115888"/>
            <a:ext cx="884555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lgn="ctr">
              <a:defRPr/>
            </a:pPr>
            <a:r>
              <a:rPr lang="ru-RU" altLang="ru-RU" sz="2400" b="1" kern="0" dirty="0" smtClean="0">
                <a:solidFill>
                  <a:srgbClr val="0070C0"/>
                </a:solidFill>
                <a:effectLst/>
                <a:latin typeface="Times New Roman" panose="02020603050405020304" pitchFamily="18" charset="0"/>
                <a:cs typeface="Times New Roman" panose="02020603050405020304" pitchFamily="18" charset="0"/>
              </a:rPr>
              <a:t>Основные характеристики районного бюджета на 2022 год и на плановый период 2023 и 2024 годов</a:t>
            </a:r>
            <a:endParaRPr lang="ru-RU" altLang="ru-RU" sz="2400" b="1" kern="0" dirty="0">
              <a:solidFill>
                <a:srgbClr val="0070C0"/>
              </a:solidFill>
              <a:effectLst/>
              <a:latin typeface="Times New Roman" panose="02020603050405020304" pitchFamily="18" charset="0"/>
              <a:cs typeface="Times New Roman" panose="02020603050405020304" pitchFamily="18" charset="0"/>
            </a:endParaRPr>
          </a:p>
        </p:txBody>
      </p:sp>
      <p:sp>
        <p:nvSpPr>
          <p:cNvPr id="4" name="Rectangle 116"/>
          <p:cNvSpPr>
            <a:spLocks noChangeArrowheads="1"/>
          </p:cNvSpPr>
          <p:nvPr/>
        </p:nvSpPr>
        <p:spPr bwMode="auto">
          <a:xfrm>
            <a:off x="7996238" y="981075"/>
            <a:ext cx="10191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120000"/>
              <a:buChar char="•"/>
              <a:defRPr sz="2800">
                <a:solidFill>
                  <a:schemeClr val="tx1"/>
                </a:solidFill>
                <a:effectLst>
                  <a:outerShdw blurRad="38100" dist="38100" dir="2700000" algn="tl">
                    <a:srgbClr val="000000"/>
                  </a:outerShdw>
                </a:effectLst>
                <a:latin typeface="Tahoma" pitchFamily="34" charset="0"/>
              </a:defRPr>
            </a:lvl1pPr>
            <a:lvl2pPr marL="742950" indent="-285750">
              <a:spcBef>
                <a:spcPct val="20000"/>
              </a:spcBef>
              <a:buFont typeface="Tahoma" pitchFamily="34" charset="0"/>
              <a:buChar char="–"/>
              <a:defRPr sz="2400">
                <a:solidFill>
                  <a:schemeClr val="tx1"/>
                </a:solidFill>
                <a:effectLst>
                  <a:outerShdw blurRad="38100" dist="38100" dir="2700000" algn="tl">
                    <a:srgbClr val="000000"/>
                  </a:outerShdw>
                </a:effectLst>
                <a:latin typeface="Tahoma" pitchFamily="34" charset="0"/>
              </a:defRPr>
            </a:lvl2pPr>
            <a:lvl3pPr marL="1143000" indent="-228600">
              <a:spcBef>
                <a:spcPct val="20000"/>
              </a:spcBef>
              <a:buClr>
                <a:schemeClr val="hlink"/>
              </a:buClr>
              <a:buSzPct val="120000"/>
              <a:buChar char="•"/>
              <a:defRPr sz="2000">
                <a:solidFill>
                  <a:schemeClr val="tx1"/>
                </a:solidFill>
                <a:effectLst>
                  <a:outerShdw blurRad="38100" dist="38100" dir="2700000" algn="tl">
                    <a:srgbClr val="000000"/>
                  </a:outerShdw>
                </a:effectLst>
                <a:latin typeface="Tahoma" pitchFamily="34" charset="0"/>
              </a:defRPr>
            </a:lvl3pPr>
            <a:lvl4pPr marL="1600200" indent="-228600">
              <a:spcBef>
                <a:spcPct val="20000"/>
              </a:spcBef>
              <a:buFont typeface="Tahoma" pitchFamily="34" charset="0"/>
              <a:buChar char="–"/>
              <a:defRPr>
                <a:solidFill>
                  <a:schemeClr val="tx1"/>
                </a:solidFill>
                <a:effectLst>
                  <a:outerShdw blurRad="38100" dist="38100" dir="2700000" algn="tl">
                    <a:srgbClr val="000000"/>
                  </a:outerShdw>
                </a:effectLst>
                <a:latin typeface="Tahoma" pitchFamily="34" charset="0"/>
              </a:defRPr>
            </a:lvl4pPr>
            <a:lvl5pPr marL="2057400" indent="-228600">
              <a:spcBef>
                <a:spcPct val="20000"/>
              </a:spcBef>
              <a:buClr>
                <a:schemeClr val="hlink"/>
              </a:buClr>
              <a:buSzPct val="80000"/>
              <a:buFont typeface="Wingdings" pitchFamily="2" charset="2"/>
              <a:buChar char="v"/>
              <a:defRPr>
                <a:solidFill>
                  <a:schemeClr val="tx1"/>
                </a:solidFill>
                <a:effectLst>
                  <a:outerShdw blurRad="38100" dist="38100" dir="2700000" algn="tl">
                    <a:srgbClr val="000000"/>
                  </a:outerShdw>
                </a:effectLst>
                <a:latin typeface="Tahoma" pitchFamily="34" charset="0"/>
              </a:defRPr>
            </a:lvl5pPr>
            <a:lvl6pPr marL="2514600" indent="-228600" fontAlgn="base">
              <a:spcBef>
                <a:spcPct val="20000"/>
              </a:spcBef>
              <a:spcAft>
                <a:spcPct val="0"/>
              </a:spcAft>
              <a:buClr>
                <a:schemeClr val="hlink"/>
              </a:buClr>
              <a:buSzPct val="80000"/>
              <a:buFont typeface="Wingdings" pitchFamily="2" charset="2"/>
              <a:buChar char="v"/>
              <a:defRPr>
                <a:solidFill>
                  <a:schemeClr val="tx1"/>
                </a:solidFill>
                <a:effectLst>
                  <a:outerShdw blurRad="38100" dist="38100" dir="2700000" algn="tl">
                    <a:srgbClr val="000000"/>
                  </a:outerShdw>
                </a:effectLst>
                <a:latin typeface="Tahoma" pitchFamily="34" charset="0"/>
              </a:defRPr>
            </a:lvl6pPr>
            <a:lvl7pPr marL="2971800" indent="-228600" fontAlgn="base">
              <a:spcBef>
                <a:spcPct val="20000"/>
              </a:spcBef>
              <a:spcAft>
                <a:spcPct val="0"/>
              </a:spcAft>
              <a:buClr>
                <a:schemeClr val="hlink"/>
              </a:buClr>
              <a:buSzPct val="80000"/>
              <a:buFont typeface="Wingdings" pitchFamily="2" charset="2"/>
              <a:buChar char="v"/>
              <a:defRPr>
                <a:solidFill>
                  <a:schemeClr val="tx1"/>
                </a:solidFill>
                <a:effectLst>
                  <a:outerShdw blurRad="38100" dist="38100" dir="2700000" algn="tl">
                    <a:srgbClr val="000000"/>
                  </a:outerShdw>
                </a:effectLst>
                <a:latin typeface="Tahoma" pitchFamily="34" charset="0"/>
              </a:defRPr>
            </a:lvl7pPr>
            <a:lvl8pPr marL="3429000" indent="-228600" fontAlgn="base">
              <a:spcBef>
                <a:spcPct val="20000"/>
              </a:spcBef>
              <a:spcAft>
                <a:spcPct val="0"/>
              </a:spcAft>
              <a:buClr>
                <a:schemeClr val="hlink"/>
              </a:buClr>
              <a:buSzPct val="80000"/>
              <a:buFont typeface="Wingdings" pitchFamily="2" charset="2"/>
              <a:buChar char="v"/>
              <a:defRPr>
                <a:solidFill>
                  <a:schemeClr val="tx1"/>
                </a:solidFill>
                <a:effectLst>
                  <a:outerShdw blurRad="38100" dist="38100" dir="2700000" algn="tl">
                    <a:srgbClr val="000000"/>
                  </a:outerShdw>
                </a:effectLst>
                <a:latin typeface="Tahoma" pitchFamily="34" charset="0"/>
              </a:defRPr>
            </a:lvl8pPr>
            <a:lvl9pPr marL="3886200" indent="-228600" fontAlgn="base">
              <a:spcBef>
                <a:spcPct val="20000"/>
              </a:spcBef>
              <a:spcAft>
                <a:spcPct val="0"/>
              </a:spcAft>
              <a:buClr>
                <a:schemeClr val="hlink"/>
              </a:buClr>
              <a:buSzPct val="80000"/>
              <a:buFont typeface="Wingdings" pitchFamily="2" charset="2"/>
              <a:buChar char="v"/>
              <a:defRPr>
                <a:solidFill>
                  <a:schemeClr val="tx1"/>
                </a:solidFill>
                <a:effectLst>
                  <a:outerShdw blurRad="38100" dist="38100" dir="2700000" algn="tl">
                    <a:srgbClr val="000000"/>
                  </a:outerShdw>
                </a:effectLst>
                <a:latin typeface="Tahoma" pitchFamily="34" charset="0"/>
              </a:defRPr>
            </a:lvl9pPr>
          </a:lstStyle>
          <a:p>
            <a:pPr>
              <a:lnSpc>
                <a:spcPct val="90000"/>
              </a:lnSpc>
              <a:buFontTx/>
              <a:buNone/>
              <a:defRPr/>
            </a:pPr>
            <a:r>
              <a:rPr lang="ru-RU" altLang="ru-RU" sz="1200" b="1" dirty="0" smtClean="0">
                <a:solidFill>
                  <a:srgbClr val="0070C0"/>
                </a:solidFill>
                <a:effectLst/>
                <a:latin typeface="Times New Roman" pitchFamily="18" charset="0"/>
                <a:cs typeface="+mn-cs"/>
              </a:rPr>
              <a:t>тыс. руб.</a:t>
            </a: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7"/>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30163" y="0"/>
            <a:ext cx="9113837"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638"/>
            <a:ext cx="1257300" cy="159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2"/>
          <p:cNvSpPr txBox="1">
            <a:spLocks noChangeArrowheads="1"/>
          </p:cNvSpPr>
          <p:nvPr/>
        </p:nvSpPr>
        <p:spPr bwMode="auto">
          <a:xfrm>
            <a:off x="1042988" y="20638"/>
            <a:ext cx="7635875" cy="79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defRPr/>
            </a:pPr>
            <a:r>
              <a:rPr lang="ru-RU" altLang="ru-RU" sz="2500" b="1" kern="0" dirty="0">
                <a:solidFill>
                  <a:schemeClr val="tx2">
                    <a:lumMod val="60000"/>
                    <a:lumOff val="40000"/>
                  </a:schemeClr>
                </a:solidFill>
                <a:effectLst/>
                <a:latin typeface="Times New Roman" panose="02020603050405020304" pitchFamily="18" charset="0"/>
                <a:cs typeface="Times New Roman" panose="02020603050405020304" pitchFamily="18" charset="0"/>
              </a:rPr>
              <a:t>Структура налоговых доходов </a:t>
            </a:r>
            <a:r>
              <a:rPr lang="ru-RU" altLang="ru-RU" sz="2500" b="1" kern="0" dirty="0" smtClean="0">
                <a:solidFill>
                  <a:schemeClr val="tx2">
                    <a:lumMod val="60000"/>
                    <a:lumOff val="40000"/>
                  </a:schemeClr>
                </a:solidFill>
                <a:effectLst/>
                <a:latin typeface="Times New Roman" panose="02020603050405020304" pitchFamily="18" charset="0"/>
                <a:cs typeface="Times New Roman" panose="02020603050405020304" pitchFamily="18" charset="0"/>
              </a:rPr>
              <a:t>бюджета на 2022 </a:t>
            </a:r>
            <a:r>
              <a:rPr lang="ru-RU" altLang="ru-RU" sz="2500" b="1" kern="0" dirty="0">
                <a:solidFill>
                  <a:schemeClr val="tx2">
                    <a:lumMod val="60000"/>
                    <a:lumOff val="40000"/>
                  </a:schemeClr>
                </a:solidFill>
                <a:effectLst/>
                <a:latin typeface="Times New Roman" panose="02020603050405020304" pitchFamily="18" charset="0"/>
                <a:cs typeface="Times New Roman" panose="02020603050405020304" pitchFamily="18" charset="0"/>
              </a:rPr>
              <a:t>год</a:t>
            </a:r>
          </a:p>
        </p:txBody>
      </p:sp>
      <p:sp>
        <p:nvSpPr>
          <p:cNvPr id="13317" name="Заголовок 16"/>
          <p:cNvSpPr>
            <a:spLocks noGrp="1"/>
          </p:cNvSpPr>
          <p:nvPr/>
        </p:nvSpPr>
        <p:spPr bwMode="auto">
          <a:xfrm>
            <a:off x="28575" y="1619250"/>
            <a:ext cx="1079500"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altLang="ru-RU" sz="900" b="1">
                <a:solidFill>
                  <a:srgbClr val="0070C0"/>
                </a:solidFill>
              </a:rPr>
              <a:t>тыс. рублях</a:t>
            </a:r>
          </a:p>
        </p:txBody>
      </p:sp>
      <p:sp>
        <p:nvSpPr>
          <p:cNvPr id="3" name="TextBox 2"/>
          <p:cNvSpPr txBox="1"/>
          <p:nvPr/>
        </p:nvSpPr>
        <p:spPr>
          <a:xfrm>
            <a:off x="355600" y="6175375"/>
            <a:ext cx="5616575" cy="461963"/>
          </a:xfrm>
          <a:prstGeom prst="rect">
            <a:avLst/>
          </a:prstGeom>
          <a:noFill/>
        </p:spPr>
        <p:txBody>
          <a:bodyPr wrap="none">
            <a:spAutoFit/>
          </a:bodyPr>
          <a:lstStyle/>
          <a:p>
            <a:pPr>
              <a:defRPr/>
            </a:pPr>
            <a:r>
              <a:rPr lang="ru-RU" sz="2400" b="1" dirty="0">
                <a:latin typeface="+mn-lt"/>
                <a:cs typeface="+mn-cs"/>
              </a:rPr>
              <a:t>Всего налоговых доходов: </a:t>
            </a:r>
            <a:r>
              <a:rPr lang="ru-RU" sz="2400" b="1" dirty="0">
                <a:solidFill>
                  <a:srgbClr val="0070C0"/>
                </a:solidFill>
                <a:latin typeface="+mn-lt"/>
                <a:cs typeface="+mn-cs"/>
              </a:rPr>
              <a:t>118 870,00000</a:t>
            </a:r>
          </a:p>
        </p:txBody>
      </p:sp>
      <p:graphicFrame>
        <p:nvGraphicFramePr>
          <p:cNvPr id="13319" name="Диаграмма 8"/>
          <p:cNvGraphicFramePr>
            <a:graphicFrameLocks/>
          </p:cNvGraphicFramePr>
          <p:nvPr/>
        </p:nvGraphicFramePr>
        <p:xfrm>
          <a:off x="-20638" y="587375"/>
          <a:ext cx="9036051" cy="5599113"/>
        </p:xfrm>
        <a:graphic>
          <a:graphicData uri="http://schemas.openxmlformats.org/presentationml/2006/ole">
            <mc:AlternateContent xmlns:mc="http://schemas.openxmlformats.org/markup-compatibility/2006">
              <mc:Choice xmlns:v="urn:schemas-microsoft-com:vml" Requires="v">
                <p:oleObj spid="_x0000_s13320" r:id="rId5" imgW="9035055" imgH="5602710" progId="Excel.Chart.8">
                  <p:embed/>
                </p:oleObj>
              </mc:Choice>
              <mc:Fallback>
                <p:oleObj r:id="rId5" imgW="9035055" imgH="5602710" progId="Excel.Chart.8">
                  <p:embed/>
                  <p:pic>
                    <p:nvPicPr>
                      <p:cNvPr id="0" name="Диаграмма 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38" y="587375"/>
                        <a:ext cx="9036051" cy="559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3|3.2|0.7"/>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16883</TotalTime>
  <Words>1480</Words>
  <Application>Microsoft Office PowerPoint</Application>
  <PresentationFormat>Экран (4:3)</PresentationFormat>
  <Paragraphs>354</Paragraphs>
  <Slides>27</Slides>
  <Notes>1</Notes>
  <HiddenSlides>0</HiddenSlides>
  <MMClips>0</MMClips>
  <ScaleCrop>false</ScaleCrop>
  <HeadingPairs>
    <vt:vector size="8" baseType="variant">
      <vt:variant>
        <vt:lpstr>Использованные шрифты</vt:lpstr>
      </vt:variant>
      <vt:variant>
        <vt:i4>8</vt:i4>
      </vt:variant>
      <vt:variant>
        <vt:lpstr>Тема</vt:lpstr>
      </vt:variant>
      <vt:variant>
        <vt:i4>1</vt:i4>
      </vt:variant>
      <vt:variant>
        <vt:lpstr>Внедренные серверы OLE</vt:lpstr>
      </vt:variant>
      <vt:variant>
        <vt:i4>1</vt:i4>
      </vt:variant>
      <vt:variant>
        <vt:lpstr>Заголовки слайдов</vt:lpstr>
      </vt:variant>
      <vt:variant>
        <vt:i4>27</vt:i4>
      </vt:variant>
    </vt:vector>
  </HeadingPairs>
  <TitlesOfParts>
    <vt:vector size="37" baseType="lpstr">
      <vt:lpstr>Tahoma</vt:lpstr>
      <vt:lpstr>Arial</vt:lpstr>
      <vt:lpstr>Calibri</vt:lpstr>
      <vt:lpstr>Times New Roman</vt:lpstr>
      <vt:lpstr>Bookman Old Style</vt:lpstr>
      <vt:lpstr>Wingdings</vt:lpstr>
      <vt:lpstr>Cambria</vt:lpstr>
      <vt:lpstr>Wingdings 2</vt:lpstr>
      <vt:lpstr>Тема Office</vt:lpstr>
      <vt:lpstr>Диаграмма Microsoft Excel</vt:lpstr>
      <vt:lpstr>ВОЯМПОЛКА</vt:lpstr>
      <vt:lpstr>Презентация PowerPoint</vt:lpstr>
      <vt:lpstr>Бюджетный процесс ‐ ежегодное формирование и исполнение бюджета.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Динамика налоговых доходов бюджета в 2023-2024 годах</vt:lpstr>
      <vt:lpstr>Презентация PowerPoint</vt:lpstr>
      <vt:lpstr>Презентация PowerPoint</vt:lpstr>
      <vt:lpstr>Презентация PowerPoint</vt:lpstr>
      <vt:lpstr>Презентация PowerPoint</vt:lpstr>
      <vt:lpstr>Презентация PowerPoint</vt:lpstr>
      <vt:lpstr>Расходы бюджета</vt:lpstr>
      <vt:lpstr>Структура расходов районного бюджета на 2022 год.</vt:lpstr>
      <vt:lpstr>Презентация PowerPoint</vt:lpstr>
      <vt:lpstr>Распределение бюджетных ассигнований на реализацию муниципальных программ  Тигильского муниципального района  на 2022 год и на плановый период  2023-2024 годов</vt:lpstr>
      <vt:lpstr>Презентация PowerPoint</vt:lpstr>
      <vt:lpstr>Структура межбюджетных трансфертов  бюджетам  сельских поселений на 2022 год и на плановый период 2023-2024 годов</vt:lpstr>
      <vt:lpstr>Презентация PowerPoint</vt:lpstr>
      <vt:lpstr>Презентация PowerPoint</vt:lpstr>
      <vt:lpstr>Глоссарий</vt:lpstr>
      <vt:lpstr>• Межбюджетные трансферты – средства, предоставляемые одним бюджетом бюджетной системы Российской Федерации другому бюджету бюджетной системы Российской Федерации. • Дотации – межбюджетные трансферты, предоставляемые на безвозмездной основе без установления направлений и (или) условий их использования. • Субсидии – денежные средства, предоставляемые на условиях долевого финансирования нижестоящим бюджетам для осуществления их расходных обязательств по вопросам местного значения. • Субвенции – денежные средства, предоставляемые местным бюджетам на выполнение переданных полномочий государственных органов власти. • Ведомственная структура расходов бюджета ‐ распределение бюджетных ассигнований, предусмотренных законом (решением) о бюджете, по главным распорядителям бюджетных средств, разделам, подразделам, целевым статьям, группам (группам и подгруппам) видов расходов бюджетов либо по главным распорядителям бюджетных средств, разделам, подразделам и (или) целевым статьям (государственным (муниципальным) программам и непрограммным направлениям деятельности), группам (группам и подгруппам) видов расходов классификации расходов бюджетов. • Условно утвержденные расходы ‐ не распределенные в плановом периоде в соответствии с классификацией расходов бюджетов бюджетные ассигнования (согласно статье 184.1 БК РФ общий объем условно утвержденных расходов на первый год планового периода должен составлять не менее 2,5%, на второй год планового периода ‐ не менее 5% общего объема расходов бюджета (без учета расходов бюджета, предусмотренных за счет межбюджетных трансфертов из других бюджетов бюджетной системы Российской Федерации, имеющих целевое назначение). • Главный администратор доходов бюджета ‐ орган государственной власти (местного самоуправления), орган управления государственным внебюджетным фондом, Центральный банк Российской Федерации, казенное учреждение, имеющие в своем ведении администраторов доходов бюджета.</vt:lpstr>
      <vt:lpstr>• Главный распорядитель бюджетных средств (ГРБС) ‐ орган государственной власти (местного самоуправления), орган управления государственным внебюджетным фондом, или наиболее значимое учреждение науки, образования, культуры и здравоохранения, напрямую получающий(ее) средства из бюджета и наделенный правом распределять их между подведомственными распорядителями и получателями бюджетных средств. • Государственная программа ‐ система мероприятий и инструментов государственной политики, обеспечивающих в рамках реализации ключевых государственных функций достижение приоритетов и целей государственной политики в сфере социально‐ экономического развития и безопасности. • Межбюджетные отношения ‐ взаимоотношения между публично‐правовыми образованиями по вопросам осуществления бюджетного процесса. • Расходные обязательства ‐ обусловленные законом, иным нормативным правовым актом, договором или соглашением обязанности публично‐правового образования (Российской Федерации, субъекта Российской Федерации, муниципального образования) или действующего от его имени казенного учреждения предоставить физическому или юридическому лицу, иному публично‐правовому образованию, субъекту международного права средства из соответствующего бюджета. • Публичные нормативные обязательства ‐ публичные обязательства перед физическим лицом, подлежащие исполнению в денежной форме в установленном соответствующим законом, иным нормативным правовым актом размере или имеющие установленный порядок его индексации, за исключением выплат физическому лицу, предусмотренных статусом государственных (муниципальных) служащих, а также лиц, замещающих государственные должности Российской Федерации, государственные должности субъектов Российской Федерации, муниципальные должности, работников казенных учреждений, военнослужащих, проходящих военную службу по призыву (обладающих статусом военнослужащих, проходящих военную службу по призыву), лиц, обучающихся (воспитанников) в государственных (муниципальных) образовательных учреждениях.</vt:lpstr>
      <vt:lpstr>• Бюджетные обязательства ‐ расходные обязательства, подлежащие исполнению в соответствующем финансовом году. • Денежные обязательства ‐ обязанность получателя бюджетных средств уплатить бюджету, физическому лицу и юридическому лицу за счет средств бюджета определенные денежные средства в соответствии с выполненными условиями гражданско‐правовой сделки, заключенной в рамках его бюджетных полномочий, или в соответствии с положениями закона, иного правового акта, условиями договора или соглашения. • Бюджетная роспись ‐ документ, который составляется и ведется главным распорядителем бюджетных средств либо главным администратором источников финансирования дефицита бюджета в целях исполнения бюджета по расходам (источникам финансирования дефицита бюджета). • Источники финансирования дефицита бюджета ‐ средства, привлекаемые в бюджет для покрытия дефицита (кредиты банков, кредиты от других уровней бюджетов, кредиты финансовых международных организаций, ценные бумаги, иные источники).</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апреля 1926 года образован Тигильский район</dc:title>
  <dc:creator>Image v2.0</dc:creator>
  <cp:lastModifiedBy>MF</cp:lastModifiedBy>
  <cp:revision>672</cp:revision>
  <cp:lastPrinted>2017-11-29T06:40:07Z</cp:lastPrinted>
  <dcterms:created xsi:type="dcterms:W3CDTF">2011-03-26T04:14:03Z</dcterms:created>
  <dcterms:modified xsi:type="dcterms:W3CDTF">2021-12-14T23:23:46Z</dcterms:modified>
</cp:coreProperties>
</file>