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5004" r:id="rId1"/>
  </p:sldMasterIdLst>
  <p:notesMasterIdLst>
    <p:notesMasterId r:id="rId26"/>
  </p:notesMasterIdLst>
  <p:sldIdLst>
    <p:sldId id="270" r:id="rId2"/>
    <p:sldId id="378" r:id="rId3"/>
    <p:sldId id="344" r:id="rId4"/>
    <p:sldId id="374" r:id="rId5"/>
    <p:sldId id="268" r:id="rId6"/>
    <p:sldId id="389" r:id="rId7"/>
    <p:sldId id="390" r:id="rId8"/>
    <p:sldId id="342" r:id="rId9"/>
    <p:sldId id="360" r:id="rId10"/>
    <p:sldId id="352" r:id="rId11"/>
    <p:sldId id="354" r:id="rId12"/>
    <p:sldId id="375" r:id="rId13"/>
    <p:sldId id="322" r:id="rId14"/>
    <p:sldId id="316" r:id="rId15"/>
    <p:sldId id="387" r:id="rId16"/>
    <p:sldId id="338" r:id="rId17"/>
    <p:sldId id="388" r:id="rId18"/>
    <p:sldId id="321" r:id="rId19"/>
    <p:sldId id="364" r:id="rId20"/>
    <p:sldId id="320" r:id="rId21"/>
    <p:sldId id="383" r:id="rId22"/>
    <p:sldId id="384" r:id="rId23"/>
    <p:sldId id="385" r:id="rId24"/>
    <p:sldId id="386" r:id="rId25"/>
  </p:sldIdLst>
  <p:sldSz cx="9144000" cy="6858000" type="screen4x3"/>
  <p:notesSz cx="6761163" cy="9942513"/>
  <p:defaultTextStyle>
    <a:defPPr>
      <a:defRPr lang="ru-RU"/>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5" autoAdjust="0"/>
    <p:restoredTop sz="50000" autoAdjust="0"/>
  </p:normalViewPr>
  <p:slideViewPr>
    <p:cSldViewPr>
      <p:cViewPr varScale="1">
        <p:scale>
          <a:sx n="131" d="100"/>
          <a:sy n="131" d="100"/>
        </p:scale>
        <p:origin x="1440" y="192"/>
      </p:cViewPr>
      <p:guideLst>
        <p:guide orient="horz" pos="2160"/>
        <p:guide pos="2880"/>
      </p:guideLst>
    </p:cSldViewPr>
  </p:slideViewPr>
  <p:outlineViewPr>
    <p:cViewPr>
      <p:scale>
        <a:sx n="33" d="100"/>
        <a:sy n="33" d="100"/>
      </p:scale>
      <p:origin x="108" y="22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220" y="-90"/>
      </p:cViewPr>
      <p:guideLst>
        <p:guide orient="horz" pos="3131"/>
        <p:guide pos="21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4C81DC4F-C1B1-DB44-A699-A4612F16E862}"/>
              </a:ext>
            </a:extLst>
          </p:cNvPr>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atin typeface="Tahoma" pitchFamily="34" charset="0"/>
                <a:cs typeface="Arial" charset="0"/>
              </a:defRPr>
            </a:lvl1pPr>
          </a:lstStyle>
          <a:p>
            <a:pPr>
              <a:defRPr/>
            </a:pPr>
            <a:endParaRPr lang="ru-RU"/>
          </a:p>
        </p:txBody>
      </p:sp>
      <p:sp>
        <p:nvSpPr>
          <p:cNvPr id="3" name="Дата 2">
            <a:extLst>
              <a:ext uri="{FF2B5EF4-FFF2-40B4-BE49-F238E27FC236}">
                <a16:creationId xmlns:a16="http://schemas.microsoft.com/office/drawing/2014/main" id="{25C54F38-FB7D-354D-9405-4733171A7229}"/>
              </a:ext>
            </a:extLst>
          </p:cNvPr>
          <p:cNvSpPr>
            <a:spLocks noGrp="1"/>
          </p:cNvSpPr>
          <p:nvPr>
            <p:ph type="dt" idx="1"/>
          </p:nvPr>
        </p:nvSpPr>
        <p:spPr>
          <a:xfrm>
            <a:off x="3829050" y="0"/>
            <a:ext cx="2930525" cy="496888"/>
          </a:xfrm>
          <a:prstGeom prst="rect">
            <a:avLst/>
          </a:prstGeom>
        </p:spPr>
        <p:txBody>
          <a:bodyPr vert="horz" lIns="91440" tIns="45720" rIns="91440" bIns="45720" rtlCol="0"/>
          <a:lstStyle>
            <a:lvl1pPr algn="r">
              <a:defRPr sz="1200">
                <a:latin typeface="Tahoma" pitchFamily="34" charset="0"/>
                <a:cs typeface="Arial" charset="0"/>
              </a:defRPr>
            </a:lvl1pPr>
          </a:lstStyle>
          <a:p>
            <a:pPr>
              <a:defRPr/>
            </a:pPr>
            <a:fld id="{96E985A8-74DD-1B40-9E54-FB3499B011BF}" type="datetimeFigureOut">
              <a:rPr lang="ru-RU"/>
              <a:pPr>
                <a:defRPr/>
              </a:pPr>
              <a:t>13.12.2019</a:t>
            </a:fld>
            <a:endParaRPr lang="ru-RU"/>
          </a:p>
        </p:txBody>
      </p:sp>
      <p:sp>
        <p:nvSpPr>
          <p:cNvPr id="4" name="Образ слайда 3">
            <a:extLst>
              <a:ext uri="{FF2B5EF4-FFF2-40B4-BE49-F238E27FC236}">
                <a16:creationId xmlns:a16="http://schemas.microsoft.com/office/drawing/2014/main" id="{1CE33BE3-FDC1-AD47-9351-AF9DF294DD40}"/>
              </a:ext>
            </a:extLst>
          </p:cNvPr>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id="{9B29F601-5AD1-AE4F-8D35-6A2617066DCE}"/>
              </a:ext>
            </a:extLst>
          </p:cNvPr>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id="{A1B36243-0C6D-514B-A9EB-B29DE73B3AD1}"/>
              </a:ext>
            </a:extLst>
          </p:cNvPr>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a:defRPr sz="1200">
                <a:latin typeface="Tahoma" pitchFamily="34" charset="0"/>
                <a:cs typeface="Arial" charset="0"/>
              </a:defRPr>
            </a:lvl1pPr>
          </a:lstStyle>
          <a:p>
            <a:pPr>
              <a:defRPr/>
            </a:pPr>
            <a:endParaRPr lang="ru-RU"/>
          </a:p>
        </p:txBody>
      </p:sp>
      <p:sp>
        <p:nvSpPr>
          <p:cNvPr id="7" name="Номер слайда 6">
            <a:extLst>
              <a:ext uri="{FF2B5EF4-FFF2-40B4-BE49-F238E27FC236}">
                <a16:creationId xmlns:a16="http://schemas.microsoft.com/office/drawing/2014/main" id="{B85EBCAD-3C82-2647-8E8F-0E433AB91EA5}"/>
              </a:ext>
            </a:extLst>
          </p:cNvPr>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9447AC5-BEAC-E545-9093-023FD43EEA74}"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a:extLst>
              <a:ext uri="{FF2B5EF4-FFF2-40B4-BE49-F238E27FC236}">
                <a16:creationId xmlns:a16="http://schemas.microsoft.com/office/drawing/2014/main" id="{47B8A52D-01C7-8A40-B3E7-8BCFD1C823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Заметки 2">
            <a:extLst>
              <a:ext uri="{FF2B5EF4-FFF2-40B4-BE49-F238E27FC236}">
                <a16:creationId xmlns:a16="http://schemas.microsoft.com/office/drawing/2014/main" id="{FDDEA3CF-702C-B44B-9496-EFFE7FA99F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36868" name="Номер слайда 3">
            <a:extLst>
              <a:ext uri="{FF2B5EF4-FFF2-40B4-BE49-F238E27FC236}">
                <a16:creationId xmlns:a16="http://schemas.microsoft.com/office/drawing/2014/main" id="{910328CF-AD2E-4A48-B758-C90963064C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0CE8E9B-2EDB-F14F-9CF3-0EF4E9220B62}" type="slidenum">
              <a:rPr lang="ru-RU" altLang="ru-RU">
                <a:latin typeface="Tahoma" panose="020B0604030504040204" pitchFamily="34" charset="0"/>
              </a:rPr>
              <a:pPr eaLnBrk="1" hangingPunct="1">
                <a:spcBef>
                  <a:spcPct val="0"/>
                </a:spcBef>
              </a:pPr>
              <a:t>20</a:t>
            </a:fld>
            <a:endParaRPr lang="ru-RU" altLang="ru-RU">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12">
            <a:extLst>
              <a:ext uri="{FF2B5EF4-FFF2-40B4-BE49-F238E27FC236}">
                <a16:creationId xmlns:a16="http://schemas.microsoft.com/office/drawing/2014/main" id="{F4340924-EA7F-974E-8CBA-A2F21FCCEBE5}"/>
              </a:ext>
            </a:extLst>
          </p:cNvPr>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5" name="Овал 13">
            <a:extLst>
              <a:ext uri="{FF2B5EF4-FFF2-40B4-BE49-F238E27FC236}">
                <a16:creationId xmlns:a16="http://schemas.microsoft.com/office/drawing/2014/main" id="{EC40A7B9-8419-B14B-B779-796D2027692C}"/>
              </a:ext>
            </a:extLst>
          </p:cNvPr>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a:t>Образец подзаголовка</a:t>
            </a:r>
            <a:endParaRPr lang="en-US"/>
          </a:p>
        </p:txBody>
      </p:sp>
      <p:sp>
        <p:nvSpPr>
          <p:cNvPr id="6" name="Дата 6">
            <a:extLst>
              <a:ext uri="{FF2B5EF4-FFF2-40B4-BE49-F238E27FC236}">
                <a16:creationId xmlns:a16="http://schemas.microsoft.com/office/drawing/2014/main" id="{03FD2A82-F876-8B4E-B8A7-177B88311338}"/>
              </a:ext>
            </a:extLst>
          </p:cNvPr>
          <p:cNvSpPr>
            <a:spLocks noGrp="1"/>
          </p:cNvSpPr>
          <p:nvPr>
            <p:ph type="dt" sz="half" idx="10"/>
          </p:nvPr>
        </p:nvSpPr>
        <p:spPr/>
        <p:txBody>
          <a:bodyPr/>
          <a:lstStyle>
            <a:lvl1pPr>
              <a:defRPr/>
            </a:lvl1pPr>
            <a:extLst/>
          </a:lstStyle>
          <a:p>
            <a:pPr>
              <a:defRPr/>
            </a:pPr>
            <a:endParaRPr lang="ru-RU" altLang="ru-RU"/>
          </a:p>
        </p:txBody>
      </p:sp>
      <p:sp>
        <p:nvSpPr>
          <p:cNvPr id="7" name="Нижний колонтитул 19">
            <a:extLst>
              <a:ext uri="{FF2B5EF4-FFF2-40B4-BE49-F238E27FC236}">
                <a16:creationId xmlns:a16="http://schemas.microsoft.com/office/drawing/2014/main" id="{A7C1567F-A79E-9C44-B1A1-B64E0048532A}"/>
              </a:ext>
            </a:extLst>
          </p:cNvPr>
          <p:cNvSpPr>
            <a:spLocks noGrp="1"/>
          </p:cNvSpPr>
          <p:nvPr>
            <p:ph type="ftr" sz="quarter" idx="11"/>
          </p:nvPr>
        </p:nvSpPr>
        <p:spPr/>
        <p:txBody>
          <a:bodyPr/>
          <a:lstStyle>
            <a:lvl1pPr>
              <a:defRPr/>
            </a:lvl1pPr>
            <a:extLst/>
          </a:lstStyle>
          <a:p>
            <a:pPr>
              <a:defRPr/>
            </a:pPr>
            <a:endParaRPr lang="ru-RU" altLang="ru-RU"/>
          </a:p>
        </p:txBody>
      </p:sp>
      <p:sp>
        <p:nvSpPr>
          <p:cNvPr id="8" name="Номер слайда 9">
            <a:extLst>
              <a:ext uri="{FF2B5EF4-FFF2-40B4-BE49-F238E27FC236}">
                <a16:creationId xmlns:a16="http://schemas.microsoft.com/office/drawing/2014/main" id="{206EE584-5544-494C-B100-7B0948E13C7C}"/>
              </a:ext>
            </a:extLst>
          </p:cNvPr>
          <p:cNvSpPr>
            <a:spLocks noGrp="1"/>
          </p:cNvSpPr>
          <p:nvPr>
            <p:ph type="sldNum" sz="quarter" idx="12"/>
          </p:nvPr>
        </p:nvSpPr>
        <p:spPr/>
        <p:txBody>
          <a:bodyPr/>
          <a:lstStyle>
            <a:lvl1pPr>
              <a:defRPr/>
            </a:lvl1pPr>
          </a:lstStyle>
          <a:p>
            <a:fld id="{1E97D12F-B670-8441-A47B-97AF503E887F}" type="slidenum">
              <a:rPr lang="ru-RU" altLang="ru-RU"/>
              <a:pPr/>
              <a:t>‹#›</a:t>
            </a:fld>
            <a:endParaRPr lang="ru-RU" altLang="ru-RU"/>
          </a:p>
        </p:txBody>
      </p:sp>
    </p:spTree>
    <p:extLst>
      <p:ext uri="{BB962C8B-B14F-4D97-AF65-F5344CB8AC3E}">
        <p14:creationId xmlns:p14="http://schemas.microsoft.com/office/powerpoint/2010/main" val="3533935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a:extLst>
              <a:ext uri="{FF2B5EF4-FFF2-40B4-BE49-F238E27FC236}">
                <a16:creationId xmlns:a16="http://schemas.microsoft.com/office/drawing/2014/main" id="{CA5E6372-84D8-AF4E-ABBB-8B0CEE9930B5}"/>
              </a:ext>
            </a:extLst>
          </p:cNvPr>
          <p:cNvSpPr>
            <a:spLocks noGrp="1"/>
          </p:cNvSpPr>
          <p:nvPr>
            <p:ph type="dt" sz="half" idx="10"/>
          </p:nvPr>
        </p:nvSpPr>
        <p:spPr/>
        <p:txBody>
          <a:bodyPr/>
          <a:lstStyle>
            <a:lvl1pPr>
              <a:defRPr/>
            </a:lvl1pPr>
          </a:lstStyle>
          <a:p>
            <a:pPr>
              <a:defRPr/>
            </a:pPr>
            <a:endParaRPr lang="ru-RU" altLang="ru-RU"/>
          </a:p>
        </p:txBody>
      </p:sp>
      <p:sp>
        <p:nvSpPr>
          <p:cNvPr id="5" name="Нижний колонтитул 9">
            <a:extLst>
              <a:ext uri="{FF2B5EF4-FFF2-40B4-BE49-F238E27FC236}">
                <a16:creationId xmlns:a16="http://schemas.microsoft.com/office/drawing/2014/main" id="{F74B0DE8-0E8A-6B43-8265-F604DF02DFA3}"/>
              </a:ext>
            </a:extLst>
          </p:cNvPr>
          <p:cNvSpPr>
            <a:spLocks noGrp="1"/>
          </p:cNvSpPr>
          <p:nvPr>
            <p:ph type="ftr" sz="quarter" idx="11"/>
          </p:nvPr>
        </p:nvSpPr>
        <p:spPr/>
        <p:txBody>
          <a:bodyPr/>
          <a:lstStyle>
            <a:lvl1pPr>
              <a:defRPr/>
            </a:lvl1pPr>
          </a:lstStyle>
          <a:p>
            <a:pPr>
              <a:defRPr/>
            </a:pPr>
            <a:endParaRPr lang="ru-RU" altLang="ru-RU"/>
          </a:p>
        </p:txBody>
      </p:sp>
      <p:sp>
        <p:nvSpPr>
          <p:cNvPr id="6" name="Номер слайда 21">
            <a:extLst>
              <a:ext uri="{FF2B5EF4-FFF2-40B4-BE49-F238E27FC236}">
                <a16:creationId xmlns:a16="http://schemas.microsoft.com/office/drawing/2014/main" id="{3536ECE9-77FF-5641-88B9-AB1EE3E13357}"/>
              </a:ext>
            </a:extLst>
          </p:cNvPr>
          <p:cNvSpPr>
            <a:spLocks noGrp="1"/>
          </p:cNvSpPr>
          <p:nvPr>
            <p:ph type="sldNum" sz="quarter" idx="12"/>
          </p:nvPr>
        </p:nvSpPr>
        <p:spPr/>
        <p:txBody>
          <a:bodyPr/>
          <a:lstStyle>
            <a:lvl1pPr>
              <a:defRPr/>
            </a:lvl1pPr>
          </a:lstStyle>
          <a:p>
            <a:fld id="{0912920D-17D2-DF4B-B7A2-25F57C736565}" type="slidenum">
              <a:rPr lang="ru-RU" altLang="ru-RU"/>
              <a:pPr/>
              <a:t>‹#›</a:t>
            </a:fld>
            <a:endParaRPr lang="ru-RU" altLang="ru-RU"/>
          </a:p>
        </p:txBody>
      </p:sp>
    </p:spTree>
    <p:extLst>
      <p:ext uri="{BB962C8B-B14F-4D97-AF65-F5344CB8AC3E}">
        <p14:creationId xmlns:p14="http://schemas.microsoft.com/office/powerpoint/2010/main" val="72477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a:extLst>
              <a:ext uri="{FF2B5EF4-FFF2-40B4-BE49-F238E27FC236}">
                <a16:creationId xmlns:a16="http://schemas.microsoft.com/office/drawing/2014/main" id="{B18F366B-5248-A34C-978E-E37299516C65}"/>
              </a:ext>
            </a:extLst>
          </p:cNvPr>
          <p:cNvSpPr>
            <a:spLocks noGrp="1"/>
          </p:cNvSpPr>
          <p:nvPr>
            <p:ph type="dt" sz="half" idx="10"/>
          </p:nvPr>
        </p:nvSpPr>
        <p:spPr/>
        <p:txBody>
          <a:bodyPr/>
          <a:lstStyle>
            <a:lvl1pPr>
              <a:defRPr/>
            </a:lvl1pPr>
          </a:lstStyle>
          <a:p>
            <a:pPr>
              <a:defRPr/>
            </a:pPr>
            <a:endParaRPr lang="ru-RU" altLang="ru-RU"/>
          </a:p>
        </p:txBody>
      </p:sp>
      <p:sp>
        <p:nvSpPr>
          <p:cNvPr id="5" name="Нижний колонтитул 9">
            <a:extLst>
              <a:ext uri="{FF2B5EF4-FFF2-40B4-BE49-F238E27FC236}">
                <a16:creationId xmlns:a16="http://schemas.microsoft.com/office/drawing/2014/main" id="{12F9B2A1-6C5A-7D43-BA42-AAF85D5F57AC}"/>
              </a:ext>
            </a:extLst>
          </p:cNvPr>
          <p:cNvSpPr>
            <a:spLocks noGrp="1"/>
          </p:cNvSpPr>
          <p:nvPr>
            <p:ph type="ftr" sz="quarter" idx="11"/>
          </p:nvPr>
        </p:nvSpPr>
        <p:spPr/>
        <p:txBody>
          <a:bodyPr/>
          <a:lstStyle>
            <a:lvl1pPr>
              <a:defRPr/>
            </a:lvl1pPr>
          </a:lstStyle>
          <a:p>
            <a:pPr>
              <a:defRPr/>
            </a:pPr>
            <a:endParaRPr lang="ru-RU" altLang="ru-RU"/>
          </a:p>
        </p:txBody>
      </p:sp>
      <p:sp>
        <p:nvSpPr>
          <p:cNvPr id="6" name="Номер слайда 21">
            <a:extLst>
              <a:ext uri="{FF2B5EF4-FFF2-40B4-BE49-F238E27FC236}">
                <a16:creationId xmlns:a16="http://schemas.microsoft.com/office/drawing/2014/main" id="{2A6E7A5F-AC5B-2A41-9B76-B6A59403E6B5}"/>
              </a:ext>
            </a:extLst>
          </p:cNvPr>
          <p:cNvSpPr>
            <a:spLocks noGrp="1"/>
          </p:cNvSpPr>
          <p:nvPr>
            <p:ph type="sldNum" sz="quarter" idx="12"/>
          </p:nvPr>
        </p:nvSpPr>
        <p:spPr/>
        <p:txBody>
          <a:bodyPr/>
          <a:lstStyle>
            <a:lvl1pPr>
              <a:defRPr/>
            </a:lvl1pPr>
          </a:lstStyle>
          <a:p>
            <a:fld id="{38F149F4-FB3A-CF4E-B713-DFAB6096B9F3}" type="slidenum">
              <a:rPr lang="ru-RU" altLang="ru-RU"/>
              <a:pPr/>
              <a:t>‹#›</a:t>
            </a:fld>
            <a:endParaRPr lang="ru-RU" altLang="ru-RU"/>
          </a:p>
        </p:txBody>
      </p:sp>
    </p:spTree>
    <p:extLst>
      <p:ext uri="{BB962C8B-B14F-4D97-AF65-F5344CB8AC3E}">
        <p14:creationId xmlns:p14="http://schemas.microsoft.com/office/powerpoint/2010/main" val="4038814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a:t>Образец заголовка</a:t>
            </a:r>
          </a:p>
        </p:txBody>
      </p:sp>
      <p:sp>
        <p:nvSpPr>
          <p:cNvPr id="3" name="Объект 2"/>
          <p:cNvSpPr>
            <a:spLocks noGrp="1"/>
          </p:cNvSpPr>
          <p:nvPr>
            <p:ph sz="quarter" idx="1"/>
          </p:nvPr>
        </p:nvSpPr>
        <p:spPr>
          <a:xfrm>
            <a:off x="457200" y="1905000"/>
            <a:ext cx="40386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905000"/>
            <a:ext cx="40386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457200" y="4038600"/>
            <a:ext cx="82296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16:creationId xmlns:a16="http://schemas.microsoft.com/office/drawing/2014/main" id="{59DDC5D0-CED2-A245-B326-1F44A84904BC}"/>
              </a:ext>
            </a:extLst>
          </p:cNvPr>
          <p:cNvSpPr>
            <a:spLocks noGrp="1" noChangeArrowheads="1"/>
          </p:cNvSpPr>
          <p:nvPr>
            <p:ph type="dt" sz="half" idx="10"/>
          </p:nvPr>
        </p:nvSpPr>
        <p:spPr/>
        <p:txBody>
          <a:bodyPr/>
          <a:lstStyle>
            <a:lvl1pPr>
              <a:defRPr/>
            </a:lvl1pPr>
          </a:lstStyle>
          <a:p>
            <a:pPr>
              <a:defRPr/>
            </a:pPr>
            <a:endParaRPr lang="ru-RU" altLang="ru-RU"/>
          </a:p>
        </p:txBody>
      </p:sp>
      <p:sp>
        <p:nvSpPr>
          <p:cNvPr id="7" name="Rectangle 5">
            <a:extLst>
              <a:ext uri="{FF2B5EF4-FFF2-40B4-BE49-F238E27FC236}">
                <a16:creationId xmlns:a16="http://schemas.microsoft.com/office/drawing/2014/main" id="{98E5DD26-DBA3-1147-B1DB-AEFFE9184806}"/>
              </a:ext>
            </a:extLst>
          </p:cNvPr>
          <p:cNvSpPr>
            <a:spLocks noGrp="1" noChangeArrowheads="1"/>
          </p:cNvSpPr>
          <p:nvPr>
            <p:ph type="ftr" sz="quarter" idx="11"/>
          </p:nvPr>
        </p:nvSpPr>
        <p:spPr/>
        <p:txBody>
          <a:bodyPr/>
          <a:lstStyle>
            <a:lvl1pPr>
              <a:defRPr/>
            </a:lvl1pPr>
          </a:lstStyle>
          <a:p>
            <a:pPr>
              <a:defRPr/>
            </a:pPr>
            <a:endParaRPr lang="ru-RU" altLang="ru-RU"/>
          </a:p>
        </p:txBody>
      </p:sp>
      <p:sp>
        <p:nvSpPr>
          <p:cNvPr id="8" name="Rectangle 6">
            <a:extLst>
              <a:ext uri="{FF2B5EF4-FFF2-40B4-BE49-F238E27FC236}">
                <a16:creationId xmlns:a16="http://schemas.microsoft.com/office/drawing/2014/main" id="{78349F83-3664-5E44-A72C-8A302D227BA2}"/>
              </a:ext>
            </a:extLst>
          </p:cNvPr>
          <p:cNvSpPr>
            <a:spLocks noGrp="1" noChangeArrowheads="1"/>
          </p:cNvSpPr>
          <p:nvPr>
            <p:ph type="sldNum" sz="quarter" idx="12"/>
          </p:nvPr>
        </p:nvSpPr>
        <p:spPr/>
        <p:txBody>
          <a:bodyPr/>
          <a:lstStyle>
            <a:lvl1pPr>
              <a:defRPr/>
            </a:lvl1pPr>
          </a:lstStyle>
          <a:p>
            <a:fld id="{C665C4C5-2CEE-0841-81D7-631623289648}" type="slidenum">
              <a:rPr lang="ru-RU" altLang="ru-RU"/>
              <a:pPr/>
              <a:t>‹#›</a:t>
            </a:fld>
            <a:endParaRPr lang="ru-RU" altLang="ru-RU"/>
          </a:p>
        </p:txBody>
      </p:sp>
    </p:spTree>
    <p:extLst>
      <p:ext uri="{BB962C8B-B14F-4D97-AF65-F5344CB8AC3E}">
        <p14:creationId xmlns:p14="http://schemas.microsoft.com/office/powerpoint/2010/main" val="772842278"/>
      </p:ext>
    </p:extLst>
  </p:cSld>
  <p:clrMapOvr>
    <a:masterClrMapping/>
  </p:clrMapOvr>
  <p:transition advClick="0" advTm="2500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a:t>Образец заголовка</a:t>
            </a:r>
          </a:p>
        </p:txBody>
      </p:sp>
      <p:sp>
        <p:nvSpPr>
          <p:cNvPr id="3" name="Объект 2"/>
          <p:cNvSpPr>
            <a:spLocks noGrp="1"/>
          </p:cNvSpPr>
          <p:nvPr>
            <p:ph sz="quarter" idx="1"/>
          </p:nvPr>
        </p:nvSpPr>
        <p:spPr>
          <a:xfrm>
            <a:off x="457200" y="1905000"/>
            <a:ext cx="40386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57200" y="4038600"/>
            <a:ext cx="40386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4648200" y="19050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16:creationId xmlns:a16="http://schemas.microsoft.com/office/drawing/2014/main" id="{EC3AE0DD-3273-1B4A-93A8-3E7A1C93C478}"/>
              </a:ext>
            </a:extLst>
          </p:cNvPr>
          <p:cNvSpPr>
            <a:spLocks noGrp="1" noChangeArrowheads="1"/>
          </p:cNvSpPr>
          <p:nvPr>
            <p:ph type="dt" sz="half" idx="10"/>
          </p:nvPr>
        </p:nvSpPr>
        <p:spPr/>
        <p:txBody>
          <a:bodyPr/>
          <a:lstStyle>
            <a:lvl1pPr>
              <a:defRPr/>
            </a:lvl1pPr>
          </a:lstStyle>
          <a:p>
            <a:pPr>
              <a:defRPr/>
            </a:pPr>
            <a:endParaRPr lang="ru-RU" altLang="ru-RU"/>
          </a:p>
        </p:txBody>
      </p:sp>
      <p:sp>
        <p:nvSpPr>
          <p:cNvPr id="7" name="Rectangle 5">
            <a:extLst>
              <a:ext uri="{FF2B5EF4-FFF2-40B4-BE49-F238E27FC236}">
                <a16:creationId xmlns:a16="http://schemas.microsoft.com/office/drawing/2014/main" id="{B53F6703-E016-7848-B9A1-5CB5F37EDE59}"/>
              </a:ext>
            </a:extLst>
          </p:cNvPr>
          <p:cNvSpPr>
            <a:spLocks noGrp="1" noChangeArrowheads="1"/>
          </p:cNvSpPr>
          <p:nvPr>
            <p:ph type="ftr" sz="quarter" idx="11"/>
          </p:nvPr>
        </p:nvSpPr>
        <p:spPr/>
        <p:txBody>
          <a:bodyPr/>
          <a:lstStyle>
            <a:lvl1pPr>
              <a:defRPr/>
            </a:lvl1pPr>
          </a:lstStyle>
          <a:p>
            <a:pPr>
              <a:defRPr/>
            </a:pPr>
            <a:endParaRPr lang="ru-RU" altLang="ru-RU"/>
          </a:p>
        </p:txBody>
      </p:sp>
      <p:sp>
        <p:nvSpPr>
          <p:cNvPr id="8" name="Rectangle 6">
            <a:extLst>
              <a:ext uri="{FF2B5EF4-FFF2-40B4-BE49-F238E27FC236}">
                <a16:creationId xmlns:a16="http://schemas.microsoft.com/office/drawing/2014/main" id="{CC498BF0-1769-8D47-BB7D-A671FC4B3EA6}"/>
              </a:ext>
            </a:extLst>
          </p:cNvPr>
          <p:cNvSpPr>
            <a:spLocks noGrp="1" noChangeArrowheads="1"/>
          </p:cNvSpPr>
          <p:nvPr>
            <p:ph type="sldNum" sz="quarter" idx="12"/>
          </p:nvPr>
        </p:nvSpPr>
        <p:spPr/>
        <p:txBody>
          <a:bodyPr/>
          <a:lstStyle>
            <a:lvl1pPr>
              <a:defRPr/>
            </a:lvl1pPr>
          </a:lstStyle>
          <a:p>
            <a:fld id="{2EB74D65-618B-C84E-9F5C-C4A1D4D03261}" type="slidenum">
              <a:rPr lang="ru-RU" altLang="ru-RU"/>
              <a:pPr/>
              <a:t>‹#›</a:t>
            </a:fld>
            <a:endParaRPr lang="ru-RU" altLang="ru-RU"/>
          </a:p>
        </p:txBody>
      </p:sp>
    </p:spTree>
    <p:extLst>
      <p:ext uri="{BB962C8B-B14F-4D97-AF65-F5344CB8AC3E}">
        <p14:creationId xmlns:p14="http://schemas.microsoft.com/office/powerpoint/2010/main" val="3194604249"/>
      </p:ext>
    </p:extLst>
  </p:cSld>
  <p:clrMapOvr>
    <a:masterClrMapping/>
  </p:clrMapOvr>
  <p:transition advClick="0" advTm="25000"/>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a:t>Образец заголовка</a:t>
            </a:r>
          </a:p>
        </p:txBody>
      </p:sp>
      <p:sp>
        <p:nvSpPr>
          <p:cNvPr id="3" name="Таблица 2"/>
          <p:cNvSpPr>
            <a:spLocks noGrp="1"/>
          </p:cNvSpPr>
          <p:nvPr>
            <p:ph type="tbl" idx="1"/>
          </p:nvPr>
        </p:nvSpPr>
        <p:spPr>
          <a:xfrm>
            <a:off x="457200" y="1905000"/>
            <a:ext cx="8229600" cy="4114800"/>
          </a:xfrm>
        </p:spPr>
        <p:txBody>
          <a:bodyPr>
            <a:normAutofit/>
          </a:bodyPr>
          <a:lstStyle/>
          <a:p>
            <a:pPr lvl="0"/>
            <a:endParaRPr lang="ru-RU" noProof="0"/>
          </a:p>
        </p:txBody>
      </p:sp>
      <p:sp>
        <p:nvSpPr>
          <p:cNvPr id="4" name="Rectangle 4">
            <a:extLst>
              <a:ext uri="{FF2B5EF4-FFF2-40B4-BE49-F238E27FC236}">
                <a16:creationId xmlns:a16="http://schemas.microsoft.com/office/drawing/2014/main" id="{044DCC64-79AC-1341-BFB0-49B845704B55}"/>
              </a:ext>
            </a:extLst>
          </p:cNvPr>
          <p:cNvSpPr>
            <a:spLocks noGrp="1" noChangeArrowheads="1"/>
          </p:cNvSpPr>
          <p:nvPr>
            <p:ph type="dt" sz="half" idx="10"/>
          </p:nvPr>
        </p:nvSpPr>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9F92F4E8-C179-934F-9F18-FAADD3A3BE03}"/>
              </a:ext>
            </a:extLst>
          </p:cNvPr>
          <p:cNvSpPr>
            <a:spLocks noGrp="1" noChangeArrowheads="1"/>
          </p:cNvSpPr>
          <p:nvPr>
            <p:ph type="ftr" sz="quarter" idx="11"/>
          </p:nvPr>
        </p:nvSpPr>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EDB76AFB-163C-BB4D-870B-27A76FF4ACB6}"/>
              </a:ext>
            </a:extLst>
          </p:cNvPr>
          <p:cNvSpPr>
            <a:spLocks noGrp="1" noChangeArrowheads="1"/>
          </p:cNvSpPr>
          <p:nvPr>
            <p:ph type="sldNum" sz="quarter" idx="12"/>
          </p:nvPr>
        </p:nvSpPr>
        <p:spPr/>
        <p:txBody>
          <a:bodyPr/>
          <a:lstStyle>
            <a:lvl1pPr>
              <a:defRPr/>
            </a:lvl1pPr>
          </a:lstStyle>
          <a:p>
            <a:fld id="{DEF6EABD-C02C-6B47-82A1-9F14CFF34B9E}" type="slidenum">
              <a:rPr lang="ru-RU" altLang="ru-RU"/>
              <a:pPr/>
              <a:t>‹#›</a:t>
            </a:fld>
            <a:endParaRPr lang="ru-RU" altLang="ru-RU"/>
          </a:p>
        </p:txBody>
      </p:sp>
    </p:spTree>
    <p:extLst>
      <p:ext uri="{BB962C8B-B14F-4D97-AF65-F5344CB8AC3E}">
        <p14:creationId xmlns:p14="http://schemas.microsoft.com/office/powerpoint/2010/main" val="4032573965"/>
      </p:ext>
    </p:extLst>
  </p:cSld>
  <p:clrMapOvr>
    <a:masterClrMapping/>
  </p:clrMapOvr>
  <p:transition advClick="0" advTm="2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a:extLst>
              <a:ext uri="{FF2B5EF4-FFF2-40B4-BE49-F238E27FC236}">
                <a16:creationId xmlns:a16="http://schemas.microsoft.com/office/drawing/2014/main" id="{48C6CE45-4BC6-C44D-A977-0617A38950F8}"/>
              </a:ext>
            </a:extLst>
          </p:cNvPr>
          <p:cNvSpPr>
            <a:spLocks noGrp="1"/>
          </p:cNvSpPr>
          <p:nvPr>
            <p:ph type="dt" sz="half" idx="10"/>
          </p:nvPr>
        </p:nvSpPr>
        <p:spPr/>
        <p:txBody>
          <a:bodyPr/>
          <a:lstStyle>
            <a:lvl1pPr>
              <a:defRPr/>
            </a:lvl1pPr>
          </a:lstStyle>
          <a:p>
            <a:pPr>
              <a:defRPr/>
            </a:pPr>
            <a:endParaRPr lang="ru-RU" altLang="ru-RU"/>
          </a:p>
        </p:txBody>
      </p:sp>
      <p:sp>
        <p:nvSpPr>
          <p:cNvPr id="5" name="Нижний колонтитул 9">
            <a:extLst>
              <a:ext uri="{FF2B5EF4-FFF2-40B4-BE49-F238E27FC236}">
                <a16:creationId xmlns:a16="http://schemas.microsoft.com/office/drawing/2014/main" id="{E06EE292-FCA0-E148-A359-D5BAA3CCE7B7}"/>
              </a:ext>
            </a:extLst>
          </p:cNvPr>
          <p:cNvSpPr>
            <a:spLocks noGrp="1"/>
          </p:cNvSpPr>
          <p:nvPr>
            <p:ph type="ftr" sz="quarter" idx="11"/>
          </p:nvPr>
        </p:nvSpPr>
        <p:spPr/>
        <p:txBody>
          <a:bodyPr/>
          <a:lstStyle>
            <a:lvl1pPr>
              <a:defRPr/>
            </a:lvl1pPr>
          </a:lstStyle>
          <a:p>
            <a:pPr>
              <a:defRPr/>
            </a:pPr>
            <a:endParaRPr lang="ru-RU" altLang="ru-RU"/>
          </a:p>
        </p:txBody>
      </p:sp>
      <p:sp>
        <p:nvSpPr>
          <p:cNvPr id="6" name="Номер слайда 21">
            <a:extLst>
              <a:ext uri="{FF2B5EF4-FFF2-40B4-BE49-F238E27FC236}">
                <a16:creationId xmlns:a16="http://schemas.microsoft.com/office/drawing/2014/main" id="{21EE60CA-9A66-E243-91F3-B51A4C4C3974}"/>
              </a:ext>
            </a:extLst>
          </p:cNvPr>
          <p:cNvSpPr>
            <a:spLocks noGrp="1"/>
          </p:cNvSpPr>
          <p:nvPr>
            <p:ph type="sldNum" sz="quarter" idx="12"/>
          </p:nvPr>
        </p:nvSpPr>
        <p:spPr/>
        <p:txBody>
          <a:bodyPr/>
          <a:lstStyle>
            <a:lvl1pPr>
              <a:defRPr/>
            </a:lvl1pPr>
          </a:lstStyle>
          <a:p>
            <a:fld id="{84AE4B20-77D5-2242-8D09-6C6315113B4A}" type="slidenum">
              <a:rPr lang="ru-RU" altLang="ru-RU"/>
              <a:pPr/>
              <a:t>‹#›</a:t>
            </a:fld>
            <a:endParaRPr lang="ru-RU" altLang="ru-RU"/>
          </a:p>
        </p:txBody>
      </p:sp>
    </p:spTree>
    <p:extLst>
      <p:ext uri="{BB962C8B-B14F-4D97-AF65-F5344CB8AC3E}">
        <p14:creationId xmlns:p14="http://schemas.microsoft.com/office/powerpoint/2010/main" val="343770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12">
            <a:extLst>
              <a:ext uri="{FF2B5EF4-FFF2-40B4-BE49-F238E27FC236}">
                <a16:creationId xmlns:a16="http://schemas.microsoft.com/office/drawing/2014/main" id="{C030CB56-C722-7440-A474-74D4E1C0DB51}"/>
              </a:ext>
            </a:extLst>
          </p:cNvPr>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13">
            <a:extLst>
              <a:ext uri="{FF2B5EF4-FFF2-40B4-BE49-F238E27FC236}">
                <a16:creationId xmlns:a16="http://schemas.microsoft.com/office/drawing/2014/main" id="{7DF06E6F-63DA-7043-8250-9A3B5E65D9D9}"/>
              </a:ext>
            </a:extLst>
          </p:cNvPr>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Овал 15">
            <a:extLst>
              <a:ext uri="{FF2B5EF4-FFF2-40B4-BE49-F238E27FC236}">
                <a16:creationId xmlns:a16="http://schemas.microsoft.com/office/drawing/2014/main" id="{C0BD69EF-C242-9843-BD56-5B2A1BCB1E7C}"/>
              </a:ext>
            </a:extLst>
          </p:cNvPr>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7" name="Овал 16">
            <a:extLst>
              <a:ext uri="{FF2B5EF4-FFF2-40B4-BE49-F238E27FC236}">
                <a16:creationId xmlns:a16="http://schemas.microsoft.com/office/drawing/2014/main" id="{63DA58AD-904E-6C4C-8E38-E190EC886AF9}"/>
              </a:ext>
            </a:extLst>
          </p:cNvPr>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a:t>Образец текста</a:t>
            </a:r>
          </a:p>
        </p:txBody>
      </p:sp>
      <p:sp>
        <p:nvSpPr>
          <p:cNvPr id="8" name="Дата 3">
            <a:extLst>
              <a:ext uri="{FF2B5EF4-FFF2-40B4-BE49-F238E27FC236}">
                <a16:creationId xmlns:a16="http://schemas.microsoft.com/office/drawing/2014/main" id="{FE1D5EE7-F656-4E4E-B187-3119328F50B3}"/>
              </a:ext>
            </a:extLst>
          </p:cNvPr>
          <p:cNvSpPr>
            <a:spLocks noGrp="1"/>
          </p:cNvSpPr>
          <p:nvPr>
            <p:ph type="dt" sz="half" idx="10"/>
          </p:nvPr>
        </p:nvSpPr>
        <p:spPr/>
        <p:txBody>
          <a:bodyPr/>
          <a:lstStyle>
            <a:lvl1pPr>
              <a:defRPr/>
            </a:lvl1pPr>
            <a:extLst/>
          </a:lstStyle>
          <a:p>
            <a:pPr>
              <a:defRPr/>
            </a:pPr>
            <a:endParaRPr lang="ru-RU" altLang="ru-RU"/>
          </a:p>
        </p:txBody>
      </p:sp>
      <p:sp>
        <p:nvSpPr>
          <p:cNvPr id="9" name="Нижний колонтитул 4">
            <a:extLst>
              <a:ext uri="{FF2B5EF4-FFF2-40B4-BE49-F238E27FC236}">
                <a16:creationId xmlns:a16="http://schemas.microsoft.com/office/drawing/2014/main" id="{4EB9128E-8B22-2C4D-9FC4-CACC27AF91F6}"/>
              </a:ext>
            </a:extLst>
          </p:cNvPr>
          <p:cNvSpPr>
            <a:spLocks noGrp="1"/>
          </p:cNvSpPr>
          <p:nvPr>
            <p:ph type="ftr" sz="quarter" idx="11"/>
          </p:nvPr>
        </p:nvSpPr>
        <p:spPr/>
        <p:txBody>
          <a:bodyPr/>
          <a:lstStyle>
            <a:lvl1pPr>
              <a:defRPr/>
            </a:lvl1pPr>
            <a:extLst/>
          </a:lstStyle>
          <a:p>
            <a:pPr>
              <a:defRPr/>
            </a:pPr>
            <a:endParaRPr lang="ru-RU" altLang="ru-RU"/>
          </a:p>
        </p:txBody>
      </p:sp>
      <p:sp>
        <p:nvSpPr>
          <p:cNvPr id="10" name="Номер слайда 5">
            <a:extLst>
              <a:ext uri="{FF2B5EF4-FFF2-40B4-BE49-F238E27FC236}">
                <a16:creationId xmlns:a16="http://schemas.microsoft.com/office/drawing/2014/main" id="{FE2E4482-3B1D-454C-BC3C-5FBBC194F2E7}"/>
              </a:ext>
            </a:extLst>
          </p:cNvPr>
          <p:cNvSpPr>
            <a:spLocks noGrp="1"/>
          </p:cNvSpPr>
          <p:nvPr>
            <p:ph type="sldNum" sz="quarter" idx="12"/>
          </p:nvPr>
        </p:nvSpPr>
        <p:spPr/>
        <p:txBody>
          <a:bodyPr/>
          <a:lstStyle>
            <a:lvl1pPr>
              <a:defRPr/>
            </a:lvl1pPr>
          </a:lstStyle>
          <a:p>
            <a:fld id="{5162B1B5-6900-8848-A62B-68CA680103FA}" type="slidenum">
              <a:rPr lang="ru-RU" altLang="ru-RU"/>
              <a:pPr/>
              <a:t>‹#›</a:t>
            </a:fld>
            <a:endParaRPr lang="ru-RU" altLang="ru-RU"/>
          </a:p>
        </p:txBody>
      </p:sp>
    </p:spTree>
    <p:extLst>
      <p:ext uri="{BB962C8B-B14F-4D97-AF65-F5344CB8AC3E}">
        <p14:creationId xmlns:p14="http://schemas.microsoft.com/office/powerpoint/2010/main" val="68652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lang="ru-RU"/>
              <a:t>Образец заголовка</a:t>
            </a:r>
            <a:endParaRPr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23">
            <a:extLst>
              <a:ext uri="{FF2B5EF4-FFF2-40B4-BE49-F238E27FC236}">
                <a16:creationId xmlns:a16="http://schemas.microsoft.com/office/drawing/2014/main" id="{4334FB49-A369-884A-86B9-7BF081B432CC}"/>
              </a:ext>
            </a:extLst>
          </p:cNvPr>
          <p:cNvSpPr>
            <a:spLocks noGrp="1"/>
          </p:cNvSpPr>
          <p:nvPr>
            <p:ph type="dt" sz="half" idx="10"/>
          </p:nvPr>
        </p:nvSpPr>
        <p:spPr/>
        <p:txBody>
          <a:bodyPr/>
          <a:lstStyle>
            <a:lvl1pPr>
              <a:defRPr/>
            </a:lvl1pPr>
          </a:lstStyle>
          <a:p>
            <a:pPr>
              <a:defRPr/>
            </a:pPr>
            <a:endParaRPr lang="ru-RU" altLang="ru-RU"/>
          </a:p>
        </p:txBody>
      </p:sp>
      <p:sp>
        <p:nvSpPr>
          <p:cNvPr id="6" name="Нижний колонтитул 9">
            <a:extLst>
              <a:ext uri="{FF2B5EF4-FFF2-40B4-BE49-F238E27FC236}">
                <a16:creationId xmlns:a16="http://schemas.microsoft.com/office/drawing/2014/main" id="{5BABB875-446F-6142-9455-45C751AD558B}"/>
              </a:ext>
            </a:extLst>
          </p:cNvPr>
          <p:cNvSpPr>
            <a:spLocks noGrp="1"/>
          </p:cNvSpPr>
          <p:nvPr>
            <p:ph type="ftr" sz="quarter" idx="11"/>
          </p:nvPr>
        </p:nvSpPr>
        <p:spPr/>
        <p:txBody>
          <a:bodyPr/>
          <a:lstStyle>
            <a:lvl1pPr>
              <a:defRPr/>
            </a:lvl1pPr>
          </a:lstStyle>
          <a:p>
            <a:pPr>
              <a:defRPr/>
            </a:pPr>
            <a:endParaRPr lang="ru-RU" altLang="ru-RU"/>
          </a:p>
        </p:txBody>
      </p:sp>
      <p:sp>
        <p:nvSpPr>
          <p:cNvPr id="7" name="Номер слайда 21">
            <a:extLst>
              <a:ext uri="{FF2B5EF4-FFF2-40B4-BE49-F238E27FC236}">
                <a16:creationId xmlns:a16="http://schemas.microsoft.com/office/drawing/2014/main" id="{77C330CD-7CBD-7049-924F-20983FA5A1D7}"/>
              </a:ext>
            </a:extLst>
          </p:cNvPr>
          <p:cNvSpPr>
            <a:spLocks noGrp="1"/>
          </p:cNvSpPr>
          <p:nvPr>
            <p:ph type="sldNum" sz="quarter" idx="12"/>
          </p:nvPr>
        </p:nvSpPr>
        <p:spPr/>
        <p:txBody>
          <a:bodyPr/>
          <a:lstStyle>
            <a:lvl1pPr>
              <a:defRPr/>
            </a:lvl1pPr>
          </a:lstStyle>
          <a:p>
            <a:fld id="{9EB256AB-268F-BA4D-B65A-436D45695B9A}" type="slidenum">
              <a:rPr lang="ru-RU" altLang="ru-RU"/>
              <a:pPr/>
              <a:t>‹#›</a:t>
            </a:fld>
            <a:endParaRPr lang="ru-RU" altLang="ru-RU"/>
          </a:p>
        </p:txBody>
      </p:sp>
    </p:spTree>
    <p:extLst>
      <p:ext uri="{BB962C8B-B14F-4D97-AF65-F5344CB8AC3E}">
        <p14:creationId xmlns:p14="http://schemas.microsoft.com/office/powerpoint/2010/main" val="3998128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a:extLst>
              <a:ext uri="{FF2B5EF4-FFF2-40B4-BE49-F238E27FC236}">
                <a16:creationId xmlns:a16="http://schemas.microsoft.com/office/drawing/2014/main" id="{CD5469C2-58C0-7E44-93EF-7FB9A9CC03BC}"/>
              </a:ext>
            </a:extLst>
          </p:cNvPr>
          <p:cNvSpPr>
            <a:spLocks noGrp="1"/>
          </p:cNvSpPr>
          <p:nvPr>
            <p:ph type="dt" sz="half" idx="10"/>
          </p:nvPr>
        </p:nvSpPr>
        <p:spPr/>
        <p:txBody>
          <a:bodyPr/>
          <a:lstStyle>
            <a:lvl1pPr>
              <a:defRPr/>
            </a:lvl1pPr>
            <a:extLst/>
          </a:lstStyle>
          <a:p>
            <a:pPr>
              <a:defRPr/>
            </a:pPr>
            <a:endParaRPr lang="ru-RU" altLang="ru-RU"/>
          </a:p>
        </p:txBody>
      </p:sp>
      <p:sp>
        <p:nvSpPr>
          <p:cNvPr id="8" name="Нижний колонтитул 7">
            <a:extLst>
              <a:ext uri="{FF2B5EF4-FFF2-40B4-BE49-F238E27FC236}">
                <a16:creationId xmlns:a16="http://schemas.microsoft.com/office/drawing/2014/main" id="{B9A615C9-9CE1-C743-8908-EBD109A5B39E}"/>
              </a:ext>
            </a:extLst>
          </p:cNvPr>
          <p:cNvSpPr>
            <a:spLocks noGrp="1"/>
          </p:cNvSpPr>
          <p:nvPr>
            <p:ph type="ftr" sz="quarter" idx="11"/>
          </p:nvPr>
        </p:nvSpPr>
        <p:spPr/>
        <p:txBody>
          <a:bodyPr/>
          <a:lstStyle>
            <a:lvl1pPr>
              <a:defRPr/>
            </a:lvl1pPr>
            <a:extLst/>
          </a:lstStyle>
          <a:p>
            <a:pPr>
              <a:defRPr/>
            </a:pPr>
            <a:endParaRPr lang="ru-RU" altLang="ru-RU"/>
          </a:p>
        </p:txBody>
      </p:sp>
      <p:sp>
        <p:nvSpPr>
          <p:cNvPr id="9" name="Номер слайда 8">
            <a:extLst>
              <a:ext uri="{FF2B5EF4-FFF2-40B4-BE49-F238E27FC236}">
                <a16:creationId xmlns:a16="http://schemas.microsoft.com/office/drawing/2014/main" id="{397DE461-B05D-8F4A-A56B-A987BA618ABE}"/>
              </a:ext>
            </a:extLst>
          </p:cNvPr>
          <p:cNvSpPr>
            <a:spLocks noGrp="1"/>
          </p:cNvSpPr>
          <p:nvPr>
            <p:ph type="sldNum" sz="quarter" idx="12"/>
          </p:nvPr>
        </p:nvSpPr>
        <p:spPr/>
        <p:txBody>
          <a:bodyPr/>
          <a:lstStyle>
            <a:lvl1pPr>
              <a:defRPr/>
            </a:lvl1pPr>
          </a:lstStyle>
          <a:p>
            <a:fld id="{1F83B3F4-1F24-934A-9008-4F3146FEB4C2}" type="slidenum">
              <a:rPr lang="ru-RU" altLang="ru-RU"/>
              <a:pPr/>
              <a:t>‹#›</a:t>
            </a:fld>
            <a:endParaRPr lang="ru-RU" altLang="ru-RU"/>
          </a:p>
        </p:txBody>
      </p:sp>
    </p:spTree>
    <p:extLst>
      <p:ext uri="{BB962C8B-B14F-4D97-AF65-F5344CB8AC3E}">
        <p14:creationId xmlns:p14="http://schemas.microsoft.com/office/powerpoint/2010/main" val="332819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lang="ru-RU"/>
              <a:t>Образец заголовка</a:t>
            </a:r>
            <a:endParaRPr lang="en-US"/>
          </a:p>
        </p:txBody>
      </p:sp>
      <p:sp>
        <p:nvSpPr>
          <p:cNvPr id="3" name="Дата 23">
            <a:extLst>
              <a:ext uri="{FF2B5EF4-FFF2-40B4-BE49-F238E27FC236}">
                <a16:creationId xmlns:a16="http://schemas.microsoft.com/office/drawing/2014/main" id="{28243236-103E-9640-BA98-C5B38A12EE5A}"/>
              </a:ext>
            </a:extLst>
          </p:cNvPr>
          <p:cNvSpPr>
            <a:spLocks noGrp="1"/>
          </p:cNvSpPr>
          <p:nvPr>
            <p:ph type="dt" sz="half" idx="10"/>
          </p:nvPr>
        </p:nvSpPr>
        <p:spPr/>
        <p:txBody>
          <a:bodyPr/>
          <a:lstStyle>
            <a:lvl1pPr>
              <a:defRPr/>
            </a:lvl1pPr>
          </a:lstStyle>
          <a:p>
            <a:pPr>
              <a:defRPr/>
            </a:pPr>
            <a:endParaRPr lang="ru-RU" altLang="ru-RU"/>
          </a:p>
        </p:txBody>
      </p:sp>
      <p:sp>
        <p:nvSpPr>
          <p:cNvPr id="4" name="Нижний колонтитул 9">
            <a:extLst>
              <a:ext uri="{FF2B5EF4-FFF2-40B4-BE49-F238E27FC236}">
                <a16:creationId xmlns:a16="http://schemas.microsoft.com/office/drawing/2014/main" id="{B8166573-A4B2-8744-B5FA-0EAD1E77F809}"/>
              </a:ext>
            </a:extLst>
          </p:cNvPr>
          <p:cNvSpPr>
            <a:spLocks noGrp="1"/>
          </p:cNvSpPr>
          <p:nvPr>
            <p:ph type="ftr" sz="quarter" idx="11"/>
          </p:nvPr>
        </p:nvSpPr>
        <p:spPr/>
        <p:txBody>
          <a:bodyPr/>
          <a:lstStyle>
            <a:lvl1pPr>
              <a:defRPr/>
            </a:lvl1pPr>
          </a:lstStyle>
          <a:p>
            <a:pPr>
              <a:defRPr/>
            </a:pPr>
            <a:endParaRPr lang="ru-RU" altLang="ru-RU"/>
          </a:p>
        </p:txBody>
      </p:sp>
      <p:sp>
        <p:nvSpPr>
          <p:cNvPr id="5" name="Номер слайда 21">
            <a:extLst>
              <a:ext uri="{FF2B5EF4-FFF2-40B4-BE49-F238E27FC236}">
                <a16:creationId xmlns:a16="http://schemas.microsoft.com/office/drawing/2014/main" id="{886BFE94-990B-0249-A41C-B466EEC77B53}"/>
              </a:ext>
            </a:extLst>
          </p:cNvPr>
          <p:cNvSpPr>
            <a:spLocks noGrp="1"/>
          </p:cNvSpPr>
          <p:nvPr>
            <p:ph type="sldNum" sz="quarter" idx="12"/>
          </p:nvPr>
        </p:nvSpPr>
        <p:spPr/>
        <p:txBody>
          <a:bodyPr/>
          <a:lstStyle>
            <a:lvl1pPr>
              <a:defRPr/>
            </a:lvl1pPr>
          </a:lstStyle>
          <a:p>
            <a:fld id="{387A45D1-D381-0446-8FF2-B60BF2C833F9}" type="slidenum">
              <a:rPr lang="ru-RU" altLang="ru-RU"/>
              <a:pPr/>
              <a:t>‹#›</a:t>
            </a:fld>
            <a:endParaRPr lang="ru-RU" altLang="ru-RU"/>
          </a:p>
        </p:txBody>
      </p:sp>
    </p:spTree>
    <p:extLst>
      <p:ext uri="{BB962C8B-B14F-4D97-AF65-F5344CB8AC3E}">
        <p14:creationId xmlns:p14="http://schemas.microsoft.com/office/powerpoint/2010/main" val="283635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2">
            <a:extLst>
              <a:ext uri="{FF2B5EF4-FFF2-40B4-BE49-F238E27FC236}">
                <a16:creationId xmlns:a16="http://schemas.microsoft.com/office/drawing/2014/main" id="{5A946B3A-9B41-ED48-A911-2EABB5F0F709}"/>
              </a:ext>
            </a:extLst>
          </p:cNvPr>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Прямоугольник 13">
            <a:extLst>
              <a:ext uri="{FF2B5EF4-FFF2-40B4-BE49-F238E27FC236}">
                <a16:creationId xmlns:a16="http://schemas.microsoft.com/office/drawing/2014/main" id="{24197FAB-396B-324A-A984-9E52F0C641EB}"/>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Дата 1">
            <a:extLst>
              <a:ext uri="{FF2B5EF4-FFF2-40B4-BE49-F238E27FC236}">
                <a16:creationId xmlns:a16="http://schemas.microsoft.com/office/drawing/2014/main" id="{766E463E-AAC8-1A4C-8CEA-7D22CD011BD7}"/>
              </a:ext>
            </a:extLst>
          </p:cNvPr>
          <p:cNvSpPr>
            <a:spLocks noGrp="1"/>
          </p:cNvSpPr>
          <p:nvPr>
            <p:ph type="dt" sz="half" idx="10"/>
          </p:nvPr>
        </p:nvSpPr>
        <p:spPr/>
        <p:txBody>
          <a:bodyPr/>
          <a:lstStyle>
            <a:lvl1pPr>
              <a:defRPr/>
            </a:lvl1pPr>
            <a:extLst/>
          </a:lstStyle>
          <a:p>
            <a:pPr>
              <a:defRPr/>
            </a:pPr>
            <a:endParaRPr lang="ru-RU" altLang="ru-RU"/>
          </a:p>
        </p:txBody>
      </p:sp>
      <p:sp>
        <p:nvSpPr>
          <p:cNvPr id="5" name="Нижний колонтитул 2">
            <a:extLst>
              <a:ext uri="{FF2B5EF4-FFF2-40B4-BE49-F238E27FC236}">
                <a16:creationId xmlns:a16="http://schemas.microsoft.com/office/drawing/2014/main" id="{A4F7F7C0-77CB-4248-8C19-AAF109E7421E}"/>
              </a:ext>
            </a:extLst>
          </p:cNvPr>
          <p:cNvSpPr>
            <a:spLocks noGrp="1"/>
          </p:cNvSpPr>
          <p:nvPr>
            <p:ph type="ftr" sz="quarter" idx="11"/>
          </p:nvPr>
        </p:nvSpPr>
        <p:spPr/>
        <p:txBody>
          <a:bodyPr/>
          <a:lstStyle>
            <a:lvl1pPr>
              <a:defRPr/>
            </a:lvl1pPr>
            <a:extLst/>
          </a:lstStyle>
          <a:p>
            <a:pPr>
              <a:defRPr/>
            </a:pPr>
            <a:endParaRPr lang="ru-RU" altLang="ru-RU"/>
          </a:p>
        </p:txBody>
      </p:sp>
      <p:sp>
        <p:nvSpPr>
          <p:cNvPr id="6" name="Номер слайда 3">
            <a:extLst>
              <a:ext uri="{FF2B5EF4-FFF2-40B4-BE49-F238E27FC236}">
                <a16:creationId xmlns:a16="http://schemas.microsoft.com/office/drawing/2014/main" id="{FCCBD163-99F0-8F47-ACD6-041ED3775275}"/>
              </a:ext>
            </a:extLst>
          </p:cNvPr>
          <p:cNvSpPr>
            <a:spLocks noGrp="1"/>
          </p:cNvSpPr>
          <p:nvPr>
            <p:ph type="sldNum" sz="quarter" idx="12"/>
          </p:nvPr>
        </p:nvSpPr>
        <p:spPr/>
        <p:txBody>
          <a:bodyPr/>
          <a:lstStyle>
            <a:lvl1pPr>
              <a:defRPr/>
            </a:lvl1pPr>
          </a:lstStyle>
          <a:p>
            <a:fld id="{95C2FE43-E1CA-054D-B13A-9825B67B574B}" type="slidenum">
              <a:rPr lang="ru-RU" altLang="ru-RU"/>
              <a:pPr/>
              <a:t>‹#›</a:t>
            </a:fld>
            <a:endParaRPr lang="ru-RU" altLang="ru-RU"/>
          </a:p>
        </p:txBody>
      </p:sp>
    </p:spTree>
    <p:extLst>
      <p:ext uri="{BB962C8B-B14F-4D97-AF65-F5344CB8AC3E}">
        <p14:creationId xmlns:p14="http://schemas.microsoft.com/office/powerpoint/2010/main" val="175735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a:extLst>
              <a:ext uri="{FF2B5EF4-FFF2-40B4-BE49-F238E27FC236}">
                <a16:creationId xmlns:a16="http://schemas.microsoft.com/office/drawing/2014/main" id="{0A14F779-F4D1-2D4B-B18E-4A23AA244195}"/>
              </a:ext>
            </a:extLst>
          </p:cNvPr>
          <p:cNvSpPr>
            <a:spLocks noGrp="1"/>
          </p:cNvSpPr>
          <p:nvPr>
            <p:ph type="dt" sz="half" idx="10"/>
          </p:nvPr>
        </p:nvSpPr>
        <p:spPr/>
        <p:txBody>
          <a:bodyPr/>
          <a:lstStyle>
            <a:lvl1pPr>
              <a:defRPr/>
            </a:lvl1pPr>
            <a:extLst/>
          </a:lstStyle>
          <a:p>
            <a:pPr>
              <a:defRPr/>
            </a:pPr>
            <a:endParaRPr lang="ru-RU" altLang="ru-RU"/>
          </a:p>
        </p:txBody>
      </p:sp>
      <p:sp>
        <p:nvSpPr>
          <p:cNvPr id="6" name="Нижний колонтитул 5">
            <a:extLst>
              <a:ext uri="{FF2B5EF4-FFF2-40B4-BE49-F238E27FC236}">
                <a16:creationId xmlns:a16="http://schemas.microsoft.com/office/drawing/2014/main" id="{619FC606-B276-D04F-AAA7-B0EB0F1D8D9B}"/>
              </a:ext>
            </a:extLst>
          </p:cNvPr>
          <p:cNvSpPr>
            <a:spLocks noGrp="1"/>
          </p:cNvSpPr>
          <p:nvPr>
            <p:ph type="ftr" sz="quarter" idx="11"/>
          </p:nvPr>
        </p:nvSpPr>
        <p:spPr/>
        <p:txBody>
          <a:bodyPr/>
          <a:lstStyle>
            <a:lvl1pPr>
              <a:defRPr/>
            </a:lvl1pPr>
            <a:extLst/>
          </a:lstStyle>
          <a:p>
            <a:pPr>
              <a:defRPr/>
            </a:pPr>
            <a:endParaRPr lang="ru-RU" altLang="ru-RU"/>
          </a:p>
        </p:txBody>
      </p:sp>
      <p:sp>
        <p:nvSpPr>
          <p:cNvPr id="7" name="Номер слайда 6">
            <a:extLst>
              <a:ext uri="{FF2B5EF4-FFF2-40B4-BE49-F238E27FC236}">
                <a16:creationId xmlns:a16="http://schemas.microsoft.com/office/drawing/2014/main" id="{650ABA57-AB0F-3F49-8431-823134B34F9D}"/>
              </a:ext>
            </a:extLst>
          </p:cNvPr>
          <p:cNvSpPr>
            <a:spLocks noGrp="1"/>
          </p:cNvSpPr>
          <p:nvPr>
            <p:ph type="sldNum" sz="quarter" idx="12"/>
          </p:nvPr>
        </p:nvSpPr>
        <p:spPr/>
        <p:txBody>
          <a:bodyPr/>
          <a:lstStyle>
            <a:lvl1pPr>
              <a:defRPr/>
            </a:lvl1pPr>
          </a:lstStyle>
          <a:p>
            <a:fld id="{EF2C7F1F-9A62-D34F-88B5-F49386763BAE}" type="slidenum">
              <a:rPr lang="ru-RU" altLang="ru-RU"/>
              <a:pPr/>
              <a:t>‹#›</a:t>
            </a:fld>
            <a:endParaRPr lang="ru-RU" altLang="ru-RU"/>
          </a:p>
        </p:txBody>
      </p:sp>
    </p:spTree>
    <p:extLst>
      <p:ext uri="{BB962C8B-B14F-4D97-AF65-F5344CB8AC3E}">
        <p14:creationId xmlns:p14="http://schemas.microsoft.com/office/powerpoint/2010/main" val="47658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12">
            <a:extLst>
              <a:ext uri="{FF2B5EF4-FFF2-40B4-BE49-F238E27FC236}">
                <a16:creationId xmlns:a16="http://schemas.microsoft.com/office/drawing/2014/main" id="{15AFD0FF-FE64-764C-842E-49131F857D1A}"/>
              </a:ext>
            </a:extLst>
          </p:cNvPr>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Блок-схема: процесс 13">
            <a:extLst>
              <a:ext uri="{FF2B5EF4-FFF2-40B4-BE49-F238E27FC236}">
                <a16:creationId xmlns:a16="http://schemas.microsoft.com/office/drawing/2014/main" id="{B9F323A5-DF90-1E4A-B49D-F91A31AE0686}"/>
              </a:ext>
            </a:extLst>
          </p:cNvPr>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Блок-схема: процесс 15">
            <a:extLst>
              <a:ext uri="{FF2B5EF4-FFF2-40B4-BE49-F238E27FC236}">
                <a16:creationId xmlns:a16="http://schemas.microsoft.com/office/drawing/2014/main" id="{BD3FDD9C-65E1-C84C-9524-F97055616951}"/>
              </a:ext>
            </a:extLst>
          </p:cNvPr>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a:t>Образец текста</a:t>
            </a:r>
          </a:p>
        </p:txBody>
      </p:sp>
      <p:sp>
        <p:nvSpPr>
          <p:cNvPr id="8" name="Дата 4">
            <a:extLst>
              <a:ext uri="{FF2B5EF4-FFF2-40B4-BE49-F238E27FC236}">
                <a16:creationId xmlns:a16="http://schemas.microsoft.com/office/drawing/2014/main" id="{00085DBC-2568-EB45-A423-6C98C5A835E4}"/>
              </a:ext>
            </a:extLst>
          </p:cNvPr>
          <p:cNvSpPr>
            <a:spLocks noGrp="1"/>
          </p:cNvSpPr>
          <p:nvPr>
            <p:ph type="dt" sz="half" idx="10"/>
          </p:nvPr>
        </p:nvSpPr>
        <p:spPr/>
        <p:txBody>
          <a:bodyPr/>
          <a:lstStyle>
            <a:lvl1pPr>
              <a:defRPr/>
            </a:lvl1pPr>
            <a:extLst/>
          </a:lstStyle>
          <a:p>
            <a:pPr>
              <a:defRPr/>
            </a:pPr>
            <a:endParaRPr lang="ru-RU" altLang="ru-RU"/>
          </a:p>
        </p:txBody>
      </p:sp>
      <p:sp>
        <p:nvSpPr>
          <p:cNvPr id="9" name="Нижний колонтитул 5">
            <a:extLst>
              <a:ext uri="{FF2B5EF4-FFF2-40B4-BE49-F238E27FC236}">
                <a16:creationId xmlns:a16="http://schemas.microsoft.com/office/drawing/2014/main" id="{5DFCAFBB-18C3-2143-9AFD-680911716CA2}"/>
              </a:ext>
            </a:extLst>
          </p:cNvPr>
          <p:cNvSpPr>
            <a:spLocks noGrp="1"/>
          </p:cNvSpPr>
          <p:nvPr>
            <p:ph type="ftr" sz="quarter" idx="11"/>
          </p:nvPr>
        </p:nvSpPr>
        <p:spPr/>
        <p:txBody>
          <a:bodyPr/>
          <a:lstStyle>
            <a:lvl1pPr>
              <a:defRPr/>
            </a:lvl1pPr>
            <a:extLst/>
          </a:lstStyle>
          <a:p>
            <a:pPr>
              <a:defRPr/>
            </a:pPr>
            <a:endParaRPr lang="ru-RU" altLang="ru-RU"/>
          </a:p>
        </p:txBody>
      </p:sp>
      <p:sp>
        <p:nvSpPr>
          <p:cNvPr id="10" name="Номер слайда 6">
            <a:extLst>
              <a:ext uri="{FF2B5EF4-FFF2-40B4-BE49-F238E27FC236}">
                <a16:creationId xmlns:a16="http://schemas.microsoft.com/office/drawing/2014/main" id="{640A1BC6-4280-5548-85D2-206C3C4C4929}"/>
              </a:ext>
            </a:extLst>
          </p:cNvPr>
          <p:cNvSpPr>
            <a:spLocks noGrp="1"/>
          </p:cNvSpPr>
          <p:nvPr>
            <p:ph type="sldNum" sz="quarter" idx="12"/>
          </p:nvPr>
        </p:nvSpPr>
        <p:spPr/>
        <p:txBody>
          <a:bodyPr/>
          <a:lstStyle>
            <a:lvl1pPr>
              <a:defRPr/>
            </a:lvl1pPr>
          </a:lstStyle>
          <a:p>
            <a:fld id="{505D6E25-293D-4F49-84AD-B4ACFD0A4610}" type="slidenum">
              <a:rPr lang="ru-RU" altLang="ru-RU"/>
              <a:pPr/>
              <a:t>‹#›</a:t>
            </a:fld>
            <a:endParaRPr lang="ru-RU" altLang="ru-RU"/>
          </a:p>
        </p:txBody>
      </p:sp>
    </p:spTree>
    <p:extLst>
      <p:ext uri="{BB962C8B-B14F-4D97-AF65-F5344CB8AC3E}">
        <p14:creationId xmlns:p14="http://schemas.microsoft.com/office/powerpoint/2010/main" val="411963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Пирог 6">
            <a:extLst>
              <a:ext uri="{FF2B5EF4-FFF2-40B4-BE49-F238E27FC236}">
                <a16:creationId xmlns:a16="http://schemas.microsoft.com/office/drawing/2014/main" id="{A656C8D7-CD78-D14A-A795-CFA169EB9302}"/>
              </a:ext>
            </a:extLst>
          </p:cNvP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Овал 7">
            <a:extLst>
              <a:ext uri="{FF2B5EF4-FFF2-40B4-BE49-F238E27FC236}">
                <a16:creationId xmlns:a16="http://schemas.microsoft.com/office/drawing/2014/main" id="{89125070-DDB2-CF40-8871-4C1DF0BEDBE6}"/>
              </a:ext>
            </a:extLst>
          </p:cNvPr>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Кольцо 10">
            <a:extLst>
              <a:ext uri="{FF2B5EF4-FFF2-40B4-BE49-F238E27FC236}">
                <a16:creationId xmlns:a16="http://schemas.microsoft.com/office/drawing/2014/main" id="{7DB57000-E705-1546-BE30-3E09DC830618}"/>
              </a:ext>
            </a:extLst>
          </p:cNvPr>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Прямоугольник 11">
            <a:extLst>
              <a:ext uri="{FF2B5EF4-FFF2-40B4-BE49-F238E27FC236}">
                <a16:creationId xmlns:a16="http://schemas.microsoft.com/office/drawing/2014/main" id="{B296DAAA-AF28-1546-A13C-AEF36CA30156}"/>
              </a:ext>
            </a:extLst>
          </p:cNvPr>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Заголовок 4">
            <a:extLst>
              <a:ext uri="{FF2B5EF4-FFF2-40B4-BE49-F238E27FC236}">
                <a16:creationId xmlns:a16="http://schemas.microsoft.com/office/drawing/2014/main" id="{0FFACBBE-A4FB-8F4B-9EE4-6DFE1D95670E}"/>
              </a:ext>
            </a:extLst>
          </p:cNvPr>
          <p:cNvSpPr>
            <a:spLocks noGrp="1"/>
          </p:cNvSpPr>
          <p:nvPr>
            <p:ph type="title"/>
          </p:nvPr>
        </p:nvSpPr>
        <p:spPr>
          <a:xfrm>
            <a:off x="1435100" y="274638"/>
            <a:ext cx="7499350" cy="1143000"/>
          </a:xfrm>
          <a:prstGeom prst="rect">
            <a:avLst/>
          </a:prstGeom>
        </p:spPr>
        <p:txBody>
          <a:bodyPr anchor="ctr">
            <a:normAutofit/>
          </a:bodyPr>
          <a:lstStyle/>
          <a:p>
            <a:r>
              <a:rPr lang="ru-RU"/>
              <a:t>Образец заголовка</a:t>
            </a:r>
            <a:endParaRPr lang="en-US"/>
          </a:p>
        </p:txBody>
      </p:sp>
      <p:sp>
        <p:nvSpPr>
          <p:cNvPr id="1033" name="Текст 8">
            <a:extLst>
              <a:ext uri="{FF2B5EF4-FFF2-40B4-BE49-F238E27FC236}">
                <a16:creationId xmlns:a16="http://schemas.microsoft.com/office/drawing/2014/main" id="{0E46A27C-B606-E149-8FA3-ECE2D4E64D88}"/>
              </a:ext>
            </a:extLst>
          </p:cNvPr>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24" name="Дата 23">
            <a:extLst>
              <a:ext uri="{FF2B5EF4-FFF2-40B4-BE49-F238E27FC236}">
                <a16:creationId xmlns:a16="http://schemas.microsoft.com/office/drawing/2014/main" id="{9D545336-FCD5-C64F-8317-F3188015900C}"/>
              </a:ext>
            </a:extLst>
          </p:cNvPr>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cs typeface="Arial" charset="0"/>
              </a:defRPr>
            </a:lvl1pPr>
            <a:extLst/>
          </a:lstStyle>
          <a:p>
            <a:pPr>
              <a:defRPr/>
            </a:pPr>
            <a:endParaRPr lang="ru-RU" altLang="ru-RU"/>
          </a:p>
        </p:txBody>
      </p:sp>
      <p:sp>
        <p:nvSpPr>
          <p:cNvPr id="10" name="Нижний колонтитул 9">
            <a:extLst>
              <a:ext uri="{FF2B5EF4-FFF2-40B4-BE49-F238E27FC236}">
                <a16:creationId xmlns:a16="http://schemas.microsoft.com/office/drawing/2014/main" id="{387A9A15-DA41-E74C-B5C1-F860B9481460}"/>
              </a:ext>
            </a:extLst>
          </p:cNvPr>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cs typeface="Arial" charset="0"/>
              </a:defRPr>
            </a:lvl1pPr>
            <a:extLst/>
          </a:lstStyle>
          <a:p>
            <a:pPr>
              <a:defRPr/>
            </a:pPr>
            <a:endParaRPr lang="ru-RU" altLang="ru-RU"/>
          </a:p>
        </p:txBody>
      </p:sp>
      <p:sp>
        <p:nvSpPr>
          <p:cNvPr id="22" name="Номер слайда 21">
            <a:extLst>
              <a:ext uri="{FF2B5EF4-FFF2-40B4-BE49-F238E27FC236}">
                <a16:creationId xmlns:a16="http://schemas.microsoft.com/office/drawing/2014/main" id="{216533FB-D2D3-8943-972D-A4418C1C37D1}"/>
              </a:ext>
            </a:extLst>
          </p:cNvPr>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4B1A0"/>
                </a:solidFill>
              </a:defRPr>
            </a:lvl1pPr>
          </a:lstStyle>
          <a:p>
            <a:fld id="{E9C512DF-A790-5741-8D65-6C9117B4B9AB}" type="slidenum">
              <a:rPr lang="ru-RU" altLang="ru-RU"/>
              <a:pPr/>
              <a:t>‹#›</a:t>
            </a:fld>
            <a:endParaRPr lang="ru-RU" altLang="ru-RU"/>
          </a:p>
        </p:txBody>
      </p:sp>
      <p:sp>
        <p:nvSpPr>
          <p:cNvPr id="15" name="Прямоугольник 14">
            <a:extLst>
              <a:ext uri="{FF2B5EF4-FFF2-40B4-BE49-F238E27FC236}">
                <a16:creationId xmlns:a16="http://schemas.microsoft.com/office/drawing/2014/main" id="{0B3B1072-F07A-1E44-84C7-2ABA149B4FAC}"/>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5371" r:id="rId1"/>
    <p:sldLayoutId id="2147485366" r:id="rId2"/>
    <p:sldLayoutId id="2147485372" r:id="rId3"/>
    <p:sldLayoutId id="2147485367" r:id="rId4"/>
    <p:sldLayoutId id="2147485373" r:id="rId5"/>
    <p:sldLayoutId id="2147485368" r:id="rId6"/>
    <p:sldLayoutId id="2147485374" r:id="rId7"/>
    <p:sldLayoutId id="2147485375" r:id="rId8"/>
    <p:sldLayoutId id="2147485376" r:id="rId9"/>
    <p:sldLayoutId id="2147485369" r:id="rId10"/>
    <p:sldLayoutId id="2147485370" r:id="rId11"/>
    <p:sldLayoutId id="2147485377" r:id="rId12"/>
    <p:sldLayoutId id="2147485378" r:id="rId13"/>
    <p:sldLayoutId id="2147485379" r:id="rId14"/>
  </p:sldLayoutIdLst>
  <p:txStyles>
    <p:titleStyle>
      <a:lvl1pPr algn="l" rtl="0" eaLnBrk="0" fontAlgn="base" hangingPunct="0">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11488B"/>
          </a:solidFill>
          <a:latin typeface="Calibri" pitchFamily="34" charset="0"/>
        </a:defRPr>
      </a:lvl2pPr>
      <a:lvl3pPr algn="l" rtl="0" eaLnBrk="0" fontAlgn="base" hangingPunct="0">
        <a:spcBef>
          <a:spcPct val="0"/>
        </a:spcBef>
        <a:spcAft>
          <a:spcPct val="0"/>
        </a:spcAft>
        <a:defRPr sz="4300">
          <a:solidFill>
            <a:srgbClr val="11488B"/>
          </a:solidFill>
          <a:latin typeface="Calibri" pitchFamily="34" charset="0"/>
        </a:defRPr>
      </a:lvl3pPr>
      <a:lvl4pPr algn="l" rtl="0" eaLnBrk="0" fontAlgn="base" hangingPunct="0">
        <a:spcBef>
          <a:spcPct val="0"/>
        </a:spcBef>
        <a:spcAft>
          <a:spcPct val="0"/>
        </a:spcAft>
        <a:defRPr sz="4300">
          <a:solidFill>
            <a:srgbClr val="11488B"/>
          </a:solidFill>
          <a:latin typeface="Calibri" pitchFamily="34" charset="0"/>
        </a:defRPr>
      </a:lvl4pPr>
      <a:lvl5pPr algn="l" rtl="0" eaLnBrk="0" fontAlgn="base" hangingPunct="0">
        <a:spcBef>
          <a:spcPct val="0"/>
        </a:spcBef>
        <a:spcAft>
          <a:spcPct val="0"/>
        </a:spcAft>
        <a:defRPr sz="4300">
          <a:solidFill>
            <a:srgbClr val="11488B"/>
          </a:solidFill>
          <a:latin typeface="Calibri" pitchFamily="34" charset="0"/>
        </a:defRPr>
      </a:lvl5pPr>
      <a:lvl6pPr marL="457200" algn="l" rtl="0" fontAlgn="base">
        <a:spcBef>
          <a:spcPct val="0"/>
        </a:spcBef>
        <a:spcAft>
          <a:spcPct val="0"/>
        </a:spcAft>
        <a:defRPr sz="4300">
          <a:solidFill>
            <a:srgbClr val="11488B"/>
          </a:solidFill>
          <a:latin typeface="Calibri" pitchFamily="34" charset="0"/>
        </a:defRPr>
      </a:lvl6pPr>
      <a:lvl7pPr marL="914400" algn="l" rtl="0" fontAlgn="base">
        <a:spcBef>
          <a:spcPct val="0"/>
        </a:spcBef>
        <a:spcAft>
          <a:spcPct val="0"/>
        </a:spcAft>
        <a:defRPr sz="4300">
          <a:solidFill>
            <a:srgbClr val="11488B"/>
          </a:solidFill>
          <a:latin typeface="Calibri" pitchFamily="34" charset="0"/>
        </a:defRPr>
      </a:lvl7pPr>
      <a:lvl8pPr marL="1371600" algn="l" rtl="0" fontAlgn="base">
        <a:spcBef>
          <a:spcPct val="0"/>
        </a:spcBef>
        <a:spcAft>
          <a:spcPct val="0"/>
        </a:spcAft>
        <a:defRPr sz="4300">
          <a:solidFill>
            <a:srgbClr val="11488B"/>
          </a:solidFill>
          <a:latin typeface="Calibri" pitchFamily="34" charset="0"/>
        </a:defRPr>
      </a:lvl8pPr>
      <a:lvl9pPr marL="1828800" algn="l" rtl="0" fontAlgn="base">
        <a:spcBef>
          <a:spcPct val="0"/>
        </a:spcBef>
        <a:spcAft>
          <a:spcPct val="0"/>
        </a:spcAft>
        <a:defRPr sz="4300">
          <a:solidFill>
            <a:srgbClr val="11488B"/>
          </a:solidFill>
          <a:latin typeface="Calibri"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2"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2"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9BBB59"/>
        </a:buClr>
        <a:buFont typeface="Wingdings 2" pitchFamily="2"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064A2"/>
        </a:buClr>
        <a:buFont typeface="Wingdings 2" pitchFamily="2"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6.png"/><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4.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9.png"/><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7.png"/><Relationship Id="rId5" Type="http://schemas.openxmlformats.org/officeDocument/2006/relationships/oleObject" Target="../embeddings/oleObject5.bin"/><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1.e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30.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2.jpeg"/><Relationship Id="rId7" Type="http://schemas.openxmlformats.org/officeDocument/2006/relationships/image" Target="../media/image33.pn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32.png"/><Relationship Id="rId4" Type="http://schemas.openxmlformats.org/officeDocument/2006/relationships/oleObject" Target="../embeddings/oleObject9.bin"/><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jpeg"/><Relationship Id="rId7" Type="http://schemas.openxmlformats.org/officeDocument/2006/relationships/oleObject" Target="../embeddings/oleObject13.bin"/><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35.png"/><Relationship Id="rId5" Type="http://schemas.openxmlformats.org/officeDocument/2006/relationships/oleObject" Target="../embeddings/oleObject12.bin"/><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mailto:raifo_05@mail.r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oleObject" Target="../embeddings/oleObject1.bin"/><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15" descr="Y:\Бюджетный отдел\БЮДЖЕТ ДЛЯ ГРАЖДАН\фото\tekstura-bumazhnyj-fon-bumaga-ogon-korichnevyj-myatyj.jpg">
            <a:extLst>
              <a:ext uri="{FF2B5EF4-FFF2-40B4-BE49-F238E27FC236}">
                <a16:creationId xmlns:a16="http://schemas.microsoft.com/office/drawing/2014/main" id="{540122C2-491D-3D4C-8867-0D74D750B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6" descr="Y:\Бюджетный отдел\БЮДЖЕТ ДЛЯ ГРАЖДАН\презен.примерные\77_big.jpg">
            <a:extLst>
              <a:ext uri="{FF2B5EF4-FFF2-40B4-BE49-F238E27FC236}">
                <a16:creationId xmlns:a16="http://schemas.microsoft.com/office/drawing/2014/main" id="{7A3B8ED8-B227-1249-9482-904622D6DE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412" y="865980"/>
            <a:ext cx="2182812" cy="5053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5123" name="Picture 7" descr="Y:\Бюджетный отдел\БЮДЖЕТ ДЛЯ ГРАЖДАН\презен.примерные\5226.jpg">
            <a:extLst>
              <a:ext uri="{FF2B5EF4-FFF2-40B4-BE49-F238E27FC236}">
                <a16:creationId xmlns:a16="http://schemas.microsoft.com/office/drawing/2014/main" id="{A977B4B5-5BD7-874F-BD4E-FA0959FE10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752475"/>
            <a:ext cx="2341562" cy="1739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descr="Y:\Бюджетный отдел\БЮДЖЕТ ДЛЯ ГРАЖДАН\презен.примерные\37f5648f8a7ed011c6570b4e617ecb81.jpg">
            <a:extLst>
              <a:ext uri="{FF2B5EF4-FFF2-40B4-BE49-F238E27FC236}">
                <a16:creationId xmlns:a16="http://schemas.microsoft.com/office/drawing/2014/main" id="{F9CB006A-C4A7-FF4F-AA4B-056D87A5529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2708275"/>
            <a:ext cx="3095625" cy="1330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одзаголовок 3">
            <a:extLst>
              <a:ext uri="{FF2B5EF4-FFF2-40B4-BE49-F238E27FC236}">
                <a16:creationId xmlns:a16="http://schemas.microsoft.com/office/drawing/2014/main" id="{2BE16290-073A-C142-A381-23C6F1436A15}"/>
              </a:ext>
            </a:extLst>
          </p:cNvPr>
          <p:cNvSpPr txBox="1">
            <a:spLocks/>
          </p:cNvSpPr>
          <p:nvPr/>
        </p:nvSpPr>
        <p:spPr>
          <a:xfrm>
            <a:off x="1258888" y="0"/>
            <a:ext cx="6697662" cy="549275"/>
          </a:xfrm>
          <a:prstGeom prst="rect">
            <a:avLst/>
          </a:prstGeom>
        </p:spPr>
        <p:txBody>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lgn="ctr">
              <a:buFontTx/>
              <a:buNone/>
              <a:defRPr/>
            </a:pPr>
            <a:r>
              <a:rPr lang="ru-RU" altLang="ru-RU" sz="4400" b="1" kern="0" dirty="0">
                <a:latin typeface="Times New Roman" pitchFamily="18" charset="0"/>
              </a:rPr>
              <a:t>Бюджет для граждан</a:t>
            </a:r>
            <a:endParaRPr lang="ru-RU" altLang="ru-RU" sz="4400" b="1" kern="0" dirty="0"/>
          </a:p>
        </p:txBody>
      </p:sp>
      <p:sp>
        <p:nvSpPr>
          <p:cNvPr id="11271" name="TextBox 1">
            <a:extLst>
              <a:ext uri="{FF2B5EF4-FFF2-40B4-BE49-F238E27FC236}">
                <a16:creationId xmlns:a16="http://schemas.microsoft.com/office/drawing/2014/main" id="{43592469-76BD-8545-9D9D-B1D5B84EBD56}"/>
              </a:ext>
            </a:extLst>
          </p:cNvPr>
          <p:cNvSpPr txBox="1">
            <a:spLocks noChangeArrowheads="1"/>
          </p:cNvSpPr>
          <p:nvPr/>
        </p:nvSpPr>
        <p:spPr bwMode="auto">
          <a:xfrm>
            <a:off x="468313" y="5876925"/>
            <a:ext cx="8351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2" charset="2"/>
              <a:buChar char=""/>
              <a:defRPr sz="3200">
                <a:solidFill>
                  <a:schemeClr val="tx1"/>
                </a:solidFill>
                <a:latin typeface="Calibri" panose="020F0502020204030204" pitchFamily="34" charset="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Calibri" panose="020F0502020204030204" pitchFamily="34" charset="0"/>
              </a:defRPr>
            </a:lvl2pPr>
            <a:lvl3pPr marL="1143000" indent="-228600" eaLnBrk="0" hangingPunct="0">
              <a:spcBef>
                <a:spcPct val="20000"/>
              </a:spcBef>
              <a:buClr>
                <a:schemeClr val="accent2"/>
              </a:buClr>
              <a:buFont typeface="Wingdings 2" pitchFamily="2" charset="2"/>
              <a:buChar char=""/>
              <a:defRPr sz="2400">
                <a:solidFill>
                  <a:schemeClr val="tx1"/>
                </a:solidFill>
                <a:latin typeface="Calibri" panose="020F0502020204030204" pitchFamily="34" charset="0"/>
              </a:defRPr>
            </a:lvl3pPr>
            <a:lvl4pPr marL="1600200" indent="-228600" eaLnBrk="0" hangingPunct="0">
              <a:spcBef>
                <a:spcPct val="20000"/>
              </a:spcBef>
              <a:buClr>
                <a:srgbClr val="9BBB59"/>
              </a:buClr>
              <a:buFont typeface="Wingdings 2" pitchFamily="2" charset="2"/>
              <a:buChar char=""/>
              <a:defRPr sz="2000">
                <a:solidFill>
                  <a:schemeClr val="tx1"/>
                </a:solidFill>
                <a:latin typeface="Calibri" panose="020F0502020204030204" pitchFamily="34" charset="0"/>
              </a:defRPr>
            </a:lvl4pPr>
            <a:lvl5pPr marL="2057400" indent="-228600" eaLnBrk="0" hangingPunct="0">
              <a:spcBef>
                <a:spcPct val="20000"/>
              </a:spcBef>
              <a:buClr>
                <a:srgbClr val="8064A2"/>
              </a:buClr>
              <a:buFont typeface="Wingdings 2"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9pPr>
          </a:lstStyle>
          <a:p>
            <a:pPr algn="ctr" eaLnBrk="1" hangingPunct="1">
              <a:spcBef>
                <a:spcPct val="0"/>
              </a:spcBef>
              <a:buClrTx/>
              <a:buSzTx/>
              <a:buFontTx/>
              <a:buNone/>
            </a:pPr>
            <a:r>
              <a:rPr lang="ru-RU" altLang="ru-RU" sz="2000" i="1">
                <a:latin typeface="Times New Roman" panose="02020603050405020304" pitchFamily="18" charset="0"/>
                <a:cs typeface="Times New Roman" panose="02020603050405020304" pitchFamily="18" charset="0"/>
              </a:rPr>
              <a:t>К ПРОЕКТУ БЮДЖЕТА ТИГИЛЬСКОГО МУНИЦИПАЛЬНОГО РАЙОНА НА 2020 ГОД И НА ПЛАНОВЫЙ ПЕРИОД 2021 И 2021 ГОДОВ</a:t>
            </a:r>
          </a:p>
        </p:txBody>
      </p:sp>
      <p:pic>
        <p:nvPicPr>
          <p:cNvPr id="5127" name="Рисунок 6" descr="http://xn--80aeoh0abk1byf.xn--p1ai/upload/iblock/5ca/5ca993059f6c25ae19eea6d5358c0c77.jpg">
            <a:extLst>
              <a:ext uri="{FF2B5EF4-FFF2-40B4-BE49-F238E27FC236}">
                <a16:creationId xmlns:a16="http://schemas.microsoft.com/office/drawing/2014/main" id="{F8FE574F-A358-6145-9EB8-91B80007B0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114" y="769268"/>
            <a:ext cx="2546350" cy="1739900"/>
          </a:xfrm>
          <a:prstGeom prst="rect">
            <a:avLst/>
          </a:prstGeom>
          <a:ln>
            <a:noFill/>
          </a:ln>
          <a:effectLst>
            <a:softEdge rad="112500"/>
          </a:effectLst>
        </p:spPr>
        <p:style>
          <a:lnRef idx="1">
            <a:schemeClr val="accent1"/>
          </a:lnRef>
          <a:fillRef idx="2">
            <a:schemeClr val="accent1"/>
          </a:fillRef>
          <a:effectRef idx="1">
            <a:schemeClr val="accent1"/>
          </a:effectRef>
          <a:fontRef idx="minor">
            <a:schemeClr val="dk1"/>
          </a:fontRef>
        </p:style>
      </p:pic>
      <p:pic>
        <p:nvPicPr>
          <p:cNvPr id="5128" name="Picture 2">
            <a:extLst>
              <a:ext uri="{FF2B5EF4-FFF2-40B4-BE49-F238E27FC236}">
                <a16:creationId xmlns:a16="http://schemas.microsoft.com/office/drawing/2014/main" id="{99B1043D-5543-9749-8A08-C0340DD92B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50793" t="33221" r="14362" b="30603"/>
          <a:stretch>
            <a:fillRect/>
          </a:stretch>
        </p:blipFill>
        <p:spPr bwMode="auto">
          <a:xfrm>
            <a:off x="6011863" y="2708275"/>
            <a:ext cx="2952750" cy="1368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Заголовок 1">
            <a:extLst>
              <a:ext uri="{FF2B5EF4-FFF2-40B4-BE49-F238E27FC236}">
                <a16:creationId xmlns:a16="http://schemas.microsoft.com/office/drawing/2014/main" id="{A1A110AD-4B78-0E43-9F5F-95621D07B437}"/>
              </a:ext>
            </a:extLst>
          </p:cNvPr>
          <p:cNvSpPr>
            <a:spLocks noGrp="1"/>
          </p:cNvSpPr>
          <p:nvPr>
            <p:ph type="title"/>
          </p:nvPr>
        </p:nvSpPr>
        <p:spPr bwMode="auto">
          <a:xfrm>
            <a:off x="6034088" y="2640013"/>
            <a:ext cx="1306512" cy="460375"/>
          </a:xfrm>
        </p:spPr>
        <p:txBody>
          <a:bodyPr vert="horz" wrap="square" lIns="91440" tIns="45720" rIns="91440" bIns="45720" numCol="1" anchorCtr="0" compatLnSpc="1">
            <a:prstTxWarp prst="textNoShape">
              <a:avLst/>
            </a:prstTxWarp>
          </a:bodyPr>
          <a:lstStyle/>
          <a:p>
            <a:pPr eaLnBrk="1" hangingPunct="1"/>
            <a:r>
              <a:rPr lang="ru-RU" altLang="ru-RU" sz="1200" b="1" i="1">
                <a:solidFill>
                  <a:srgbClr val="9C5224"/>
                </a:solidFill>
                <a:effectLst/>
                <a:latin typeface="Times New Roman" panose="02020603050405020304" pitchFamily="18" charset="0"/>
                <a:cs typeface="Times New Roman" panose="02020603050405020304" pitchFamily="18" charset="0"/>
              </a:rPr>
              <a:t>ВОЯМПОЛКА</a:t>
            </a:r>
          </a:p>
        </p:txBody>
      </p:sp>
      <p:sp>
        <p:nvSpPr>
          <p:cNvPr id="11" name="Заголовок 1">
            <a:extLst>
              <a:ext uri="{FF2B5EF4-FFF2-40B4-BE49-F238E27FC236}">
                <a16:creationId xmlns:a16="http://schemas.microsoft.com/office/drawing/2014/main" id="{0F5D4F29-771F-5E42-BB0F-4142C1939827}"/>
              </a:ext>
            </a:extLst>
          </p:cNvPr>
          <p:cNvSpPr txBox="1">
            <a:spLocks/>
          </p:cNvSpPr>
          <p:nvPr/>
        </p:nvSpPr>
        <p:spPr bwMode="auto">
          <a:xfrm>
            <a:off x="80963" y="2646363"/>
            <a:ext cx="18716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sz="1200" b="1" i="1" kern="0" dirty="0">
                <a:solidFill>
                  <a:srgbClr val="9C5224"/>
                </a:solidFill>
                <a:effectLst/>
                <a:latin typeface="Times New Roman" panose="02020603050405020304" pitchFamily="18" charset="0"/>
                <a:cs typeface="Times New Roman" panose="02020603050405020304" pitchFamily="18" charset="0"/>
              </a:rPr>
              <a:t>УСТЬ -ХАЙРЮЗОВО</a:t>
            </a:r>
          </a:p>
        </p:txBody>
      </p:sp>
      <p:pic>
        <p:nvPicPr>
          <p:cNvPr id="5131" name="Рисунок 11" descr="http://xn----8sbnb2abpeyg0n.xn--p1ai/upload/iblock/ddf/ddf88fe3e4a45b4f36202b4f83eab9d1.jpg">
            <a:extLst>
              <a:ext uri="{FF2B5EF4-FFF2-40B4-BE49-F238E27FC236}">
                <a16:creationId xmlns:a16="http://schemas.microsoft.com/office/drawing/2014/main" id="{3A38F661-8CD1-DA40-A6DB-ADDAF35714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138" y="4262437"/>
            <a:ext cx="2341562" cy="1541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3" name="Заголовок 1">
            <a:extLst>
              <a:ext uri="{FF2B5EF4-FFF2-40B4-BE49-F238E27FC236}">
                <a16:creationId xmlns:a16="http://schemas.microsoft.com/office/drawing/2014/main" id="{D42A69AF-3B1E-9B45-AA84-948A6DB1F246}"/>
              </a:ext>
            </a:extLst>
          </p:cNvPr>
          <p:cNvSpPr txBox="1">
            <a:spLocks/>
          </p:cNvSpPr>
          <p:nvPr/>
        </p:nvSpPr>
        <p:spPr bwMode="auto">
          <a:xfrm>
            <a:off x="827088" y="4313238"/>
            <a:ext cx="18716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sz="1200" b="1" i="1" kern="0" dirty="0">
                <a:solidFill>
                  <a:srgbClr val="9C5224"/>
                </a:solidFill>
                <a:effectLst/>
                <a:latin typeface="Times New Roman" panose="02020603050405020304" pitchFamily="18" charset="0"/>
                <a:cs typeface="Times New Roman" panose="02020603050405020304" pitchFamily="18" charset="0"/>
              </a:rPr>
              <a:t>ЛЕСНАЯ</a:t>
            </a:r>
          </a:p>
        </p:txBody>
      </p:sp>
      <p:pic>
        <p:nvPicPr>
          <p:cNvPr id="5133" name="Picture 9" descr="https://opt-10749.ssl.1c-bitrix-cdn.ru/upload/iblock/995/9956b0ac0c430ed80c4ce64d3de99245.jpg?144042556083882">
            <a:extLst>
              <a:ext uri="{FF2B5EF4-FFF2-40B4-BE49-F238E27FC236}">
                <a16:creationId xmlns:a16="http://schemas.microsoft.com/office/drawing/2014/main" id="{B44DA9CB-4A2F-9E43-91F4-5A7BEFF8C5C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9188" y="4262438"/>
            <a:ext cx="2476500" cy="1601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5" name="Заголовок 1">
            <a:extLst>
              <a:ext uri="{FF2B5EF4-FFF2-40B4-BE49-F238E27FC236}">
                <a16:creationId xmlns:a16="http://schemas.microsoft.com/office/drawing/2014/main" id="{74DE07EB-1C89-6A44-B21E-FF32BA2BF4EA}"/>
              </a:ext>
            </a:extLst>
          </p:cNvPr>
          <p:cNvSpPr txBox="1">
            <a:spLocks/>
          </p:cNvSpPr>
          <p:nvPr/>
        </p:nvSpPr>
        <p:spPr bwMode="auto">
          <a:xfrm>
            <a:off x="6202363" y="4321175"/>
            <a:ext cx="130651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sz="1200" b="1" i="1" kern="0" dirty="0">
                <a:solidFill>
                  <a:srgbClr val="FFFF00"/>
                </a:solidFill>
                <a:effectLst/>
                <a:latin typeface="Times New Roman" panose="02020603050405020304" pitchFamily="18" charset="0"/>
                <a:cs typeface="Times New Roman" panose="02020603050405020304" pitchFamily="18" charset="0"/>
              </a:rPr>
              <a:t>СЕДАНКА</a:t>
            </a:r>
          </a:p>
        </p:txBody>
      </p:sp>
    </p:spTree>
    <p:custDataLst>
      <p:tags r:id="rId1"/>
    </p:custDataLst>
  </p:cSld>
  <p:clrMapOvr>
    <a:masterClrMapping/>
  </p:clrMapOvr>
  <p:transition advClick="0" advTm="1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613F40D-D5DA-5A4B-A485-D2E7F1113953}"/>
              </a:ext>
            </a:extLst>
          </p:cNvPr>
          <p:cNvSpPr txBox="1">
            <a:spLocks noChangeArrowheads="1"/>
          </p:cNvSpPr>
          <p:nvPr/>
        </p:nvSpPr>
        <p:spPr bwMode="auto">
          <a:xfrm>
            <a:off x="1042988" y="44450"/>
            <a:ext cx="72009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altLang="ru-RU" sz="2100" b="1" kern="0" dirty="0">
                <a:solidFill>
                  <a:srgbClr val="9C52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Структура</a:t>
            </a:r>
            <a:r>
              <a:rPr lang="ru-RU" altLang="ru-RU" sz="2100" b="1" kern="0" dirty="0">
                <a:solidFill>
                  <a:srgbClr val="9C5224"/>
                </a:solidFill>
                <a:effectLst/>
                <a:latin typeface="Times New Roman" panose="02020603050405020304" pitchFamily="18" charset="0"/>
                <a:cs typeface="Times New Roman" panose="02020603050405020304" pitchFamily="18" charset="0"/>
              </a:rPr>
              <a:t> </a:t>
            </a:r>
            <a:r>
              <a:rPr lang="ru-RU" altLang="ru-RU" sz="2100" b="1" kern="0" dirty="0">
                <a:solidFill>
                  <a:srgbClr val="9C52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неналоговых</a:t>
            </a:r>
            <a:r>
              <a:rPr lang="ru-RU" altLang="ru-RU" sz="2100" b="1" kern="0" dirty="0">
                <a:solidFill>
                  <a:srgbClr val="9C5224"/>
                </a:solidFill>
                <a:effectLst/>
                <a:latin typeface="Times New Roman" panose="02020603050405020304" pitchFamily="18" charset="0"/>
                <a:cs typeface="Times New Roman" panose="02020603050405020304" pitchFamily="18" charset="0"/>
              </a:rPr>
              <a:t> </a:t>
            </a:r>
            <a:r>
              <a:rPr lang="ru-RU" altLang="ru-RU" sz="2100" b="1" kern="0" dirty="0">
                <a:solidFill>
                  <a:srgbClr val="9C52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доходов</a:t>
            </a:r>
            <a:r>
              <a:rPr lang="ru-RU" altLang="ru-RU" sz="2100" b="1" kern="0" dirty="0">
                <a:solidFill>
                  <a:srgbClr val="9C5224"/>
                </a:solidFill>
                <a:effectLst/>
                <a:latin typeface="Times New Roman" panose="02020603050405020304" pitchFamily="18" charset="0"/>
                <a:cs typeface="Times New Roman" panose="02020603050405020304" pitchFamily="18" charset="0"/>
              </a:rPr>
              <a:t> бюджета </a:t>
            </a:r>
            <a:r>
              <a:rPr lang="ru-RU" altLang="ru-RU" sz="2100" b="1" kern="0" dirty="0">
                <a:solidFill>
                  <a:srgbClr val="9C52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a:t>
            </a:r>
            <a:r>
              <a:rPr lang="ru-RU" altLang="ru-RU" sz="2100" b="1" kern="0" dirty="0">
                <a:solidFill>
                  <a:srgbClr val="9C5224"/>
                </a:solidFill>
                <a:effectLst/>
                <a:latin typeface="Times New Roman" panose="02020603050405020304" pitchFamily="18" charset="0"/>
                <a:cs typeface="Times New Roman" panose="02020603050405020304" pitchFamily="18" charset="0"/>
              </a:rPr>
              <a:t> </a:t>
            </a:r>
            <a:r>
              <a:rPr lang="ru-RU" altLang="ru-RU" sz="2100" b="1" kern="0" dirty="0">
                <a:solidFill>
                  <a:srgbClr val="9C52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2020</a:t>
            </a:r>
            <a:r>
              <a:rPr lang="ru-RU" altLang="ru-RU" sz="2100" b="1" kern="0" dirty="0">
                <a:solidFill>
                  <a:srgbClr val="9C5224"/>
                </a:solidFill>
                <a:effectLst/>
                <a:latin typeface="Times New Roman" panose="02020603050405020304" pitchFamily="18" charset="0"/>
                <a:cs typeface="Times New Roman" panose="02020603050405020304" pitchFamily="18" charset="0"/>
              </a:rPr>
              <a:t> </a:t>
            </a:r>
            <a:r>
              <a:rPr lang="ru-RU" altLang="ru-RU" sz="2100" b="1" kern="0" dirty="0">
                <a:solidFill>
                  <a:srgbClr val="9C52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a:t>
            </a:r>
            <a:endParaRPr lang="ru-RU" altLang="ru-RU" sz="3800" i="1" kern="0" dirty="0">
              <a:solidFill>
                <a:srgbClr val="9C52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Заголовок 16">
            <a:extLst>
              <a:ext uri="{FF2B5EF4-FFF2-40B4-BE49-F238E27FC236}">
                <a16:creationId xmlns:a16="http://schemas.microsoft.com/office/drawing/2014/main" id="{3EB6FFEF-36C3-7148-94F3-46637EC2350D}"/>
              </a:ext>
            </a:extLst>
          </p:cNvPr>
          <p:cNvSpPr txBox="1">
            <a:spLocks/>
          </p:cNvSpPr>
          <p:nvPr/>
        </p:nvSpPr>
        <p:spPr>
          <a:xfrm>
            <a:off x="1042988" y="3357563"/>
            <a:ext cx="8101012" cy="503237"/>
          </a:xfrm>
          <a:prstGeom prst="rect">
            <a:avLst/>
          </a:prstGeom>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sz="2100" b="1" kern="0" dirty="0">
                <a:solidFill>
                  <a:srgbClr val="9C52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Динамика неналоговых доходов бюджета в 2020-2022 годах</a:t>
            </a:r>
          </a:p>
        </p:txBody>
      </p:sp>
      <p:pic>
        <p:nvPicPr>
          <p:cNvPr id="20484" name="Picture 7">
            <a:extLst>
              <a:ext uri="{FF2B5EF4-FFF2-40B4-BE49-F238E27FC236}">
                <a16:creationId xmlns:a16="http://schemas.microsoft.com/office/drawing/2014/main" id="{D0194BF2-025D-FE43-BF2E-46156F9CD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157788"/>
            <a:ext cx="1223963"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0485" name="Диаграмма 9">
            <a:extLst>
              <a:ext uri="{FF2B5EF4-FFF2-40B4-BE49-F238E27FC236}">
                <a16:creationId xmlns:a16="http://schemas.microsoft.com/office/drawing/2014/main" id="{286D7DF6-6FEA-C34B-8C96-6872F33A07FE}"/>
              </a:ext>
            </a:extLst>
          </p:cNvPr>
          <p:cNvGraphicFramePr>
            <a:graphicFrameLocks/>
          </p:cNvGraphicFramePr>
          <p:nvPr/>
        </p:nvGraphicFramePr>
        <p:xfrm>
          <a:off x="161925" y="571500"/>
          <a:ext cx="8982075" cy="2838450"/>
        </p:xfrm>
        <a:graphic>
          <a:graphicData uri="http://schemas.openxmlformats.org/presentationml/2006/ole">
            <mc:AlternateContent xmlns:mc="http://schemas.openxmlformats.org/markup-compatibility/2006">
              <mc:Choice xmlns:v="urn:schemas-microsoft-com:vml" Requires="v">
                <p:oleObj spid="_x0000_s20489" name="Диаграмма" r:id="rId4" imgW="8991600" imgH="2844800" progId="Excel.Chart.8">
                  <p:embed/>
                </p:oleObj>
              </mc:Choice>
              <mc:Fallback>
                <p:oleObj name="Диаграмма" r:id="rId4" imgW="8991600" imgH="2844800" progId="Excel.Chart.8">
                  <p:embed/>
                  <p:pic>
                    <p:nvPicPr>
                      <p:cNvPr id="0" name="Диаграмма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 y="571500"/>
                        <a:ext cx="89820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6" name="Диаграмма 12">
            <a:extLst>
              <a:ext uri="{FF2B5EF4-FFF2-40B4-BE49-F238E27FC236}">
                <a16:creationId xmlns:a16="http://schemas.microsoft.com/office/drawing/2014/main" id="{64E07E26-6393-664F-B189-040DD7FE2AA8}"/>
              </a:ext>
            </a:extLst>
          </p:cNvPr>
          <p:cNvGraphicFramePr>
            <a:graphicFrameLocks/>
          </p:cNvGraphicFramePr>
          <p:nvPr/>
        </p:nvGraphicFramePr>
        <p:xfrm>
          <a:off x="981075" y="3716338"/>
          <a:ext cx="6940550" cy="3076575"/>
        </p:xfrm>
        <a:graphic>
          <a:graphicData uri="http://schemas.openxmlformats.org/presentationml/2006/ole">
            <mc:AlternateContent xmlns:mc="http://schemas.openxmlformats.org/markup-compatibility/2006">
              <mc:Choice xmlns:v="urn:schemas-microsoft-com:vml" Requires="v">
                <p:oleObj spid="_x0000_s20490" r:id="rId6" imgW="14452600" imgH="6400800" progId="Excel.Chart.8">
                  <p:embed/>
                </p:oleObj>
              </mc:Choice>
              <mc:Fallback>
                <p:oleObj r:id="rId6" imgW="14452600" imgH="6400800" progId="Excel.Chart.8">
                  <p:embed/>
                  <p:pic>
                    <p:nvPicPr>
                      <p:cNvPr id="0" name="Диаграмма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1075" y="3716338"/>
                        <a:ext cx="69405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Заголовок 16">
            <a:extLst>
              <a:ext uri="{FF2B5EF4-FFF2-40B4-BE49-F238E27FC236}">
                <a16:creationId xmlns:a16="http://schemas.microsoft.com/office/drawing/2014/main" id="{9C5EE296-68B7-EB4A-8DED-92E2DB035A33}"/>
              </a:ext>
            </a:extLst>
          </p:cNvPr>
          <p:cNvSpPr>
            <a:spLocks noGrp="1"/>
          </p:cNvSpPr>
          <p:nvPr/>
        </p:nvSpPr>
        <p:spPr bwMode="auto">
          <a:xfrm>
            <a:off x="8007350" y="3652838"/>
            <a:ext cx="10795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ru-RU" sz="900" b="1" dirty="0">
                <a:solidFill>
                  <a:schemeClr val="accent4">
                    <a:lumMod val="10000"/>
                  </a:schemeClr>
                </a:solidFill>
              </a:rPr>
              <a:t>млн. рублях</a:t>
            </a:r>
          </a:p>
        </p:txBody>
      </p:sp>
      <p:pic>
        <p:nvPicPr>
          <p:cNvPr id="20488" name="Picture 10" descr="Y:\Бюджетный отдел\БЮДЖЕТ ДЛЯ ГРАЖДАН\фото\tekstura-bumazhnyj-fon-bumaga-ogon-korichnevyj-myatyj.jpg">
            <a:extLst>
              <a:ext uri="{FF2B5EF4-FFF2-40B4-BE49-F238E27FC236}">
                <a16:creationId xmlns:a16="http://schemas.microsoft.com/office/drawing/2014/main" id="{19D3D042-1613-3141-B47E-26CC9C6EB7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042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D24E90A-318C-774B-A1CB-438C458F7E2C}"/>
              </a:ext>
            </a:extLst>
          </p:cNvPr>
          <p:cNvSpPr txBox="1">
            <a:spLocks noChangeArrowheads="1"/>
          </p:cNvSpPr>
          <p:nvPr/>
        </p:nvSpPr>
        <p:spPr bwMode="auto">
          <a:xfrm>
            <a:off x="1042988" y="44450"/>
            <a:ext cx="810101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altLang="ru-RU" sz="2000" b="1" kern="0" dirty="0">
                <a:solidFill>
                  <a:srgbClr val="9C52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Структура безвозмездных поступлений от других бюджетов бюджетной системы РФ на 2020 год</a:t>
            </a:r>
          </a:p>
        </p:txBody>
      </p:sp>
      <p:sp>
        <p:nvSpPr>
          <p:cNvPr id="11" name="Заголовок 16">
            <a:extLst>
              <a:ext uri="{FF2B5EF4-FFF2-40B4-BE49-F238E27FC236}">
                <a16:creationId xmlns:a16="http://schemas.microsoft.com/office/drawing/2014/main" id="{7C049BC5-5EE0-124C-B4A7-03E9A8590880}"/>
              </a:ext>
            </a:extLst>
          </p:cNvPr>
          <p:cNvSpPr txBox="1">
            <a:spLocks/>
          </p:cNvSpPr>
          <p:nvPr/>
        </p:nvSpPr>
        <p:spPr>
          <a:xfrm>
            <a:off x="1042988" y="3284538"/>
            <a:ext cx="8078787" cy="504825"/>
          </a:xfrm>
          <a:prstGeom prst="rect">
            <a:avLst/>
          </a:prstGeom>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sz="2100" b="1" kern="0" dirty="0">
                <a:solidFill>
                  <a:srgbClr val="9C52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Динамика </a:t>
            </a:r>
            <a:r>
              <a:rPr lang="ru-RU" altLang="ru-RU" sz="2100" b="1" kern="0" dirty="0">
                <a:solidFill>
                  <a:srgbClr val="9C52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безвозмездных поступлений от других бюджетов бюджетной системы РФ </a:t>
            </a:r>
            <a:r>
              <a:rPr lang="ru-RU" sz="2100" b="1" kern="0" dirty="0">
                <a:solidFill>
                  <a:srgbClr val="9C52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2020-2022 годах</a:t>
            </a:r>
          </a:p>
        </p:txBody>
      </p:sp>
      <p:pic>
        <p:nvPicPr>
          <p:cNvPr id="21508" name="Picture 5">
            <a:extLst>
              <a:ext uri="{FF2B5EF4-FFF2-40B4-BE49-F238E27FC236}">
                <a16:creationId xmlns:a16="http://schemas.microsoft.com/office/drawing/2014/main" id="{CD55EB31-FDD5-6A4D-A31D-C786D3561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725" y="5157788"/>
            <a:ext cx="1873250" cy="158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Заголовок 16">
            <a:extLst>
              <a:ext uri="{FF2B5EF4-FFF2-40B4-BE49-F238E27FC236}">
                <a16:creationId xmlns:a16="http://schemas.microsoft.com/office/drawing/2014/main" id="{3261B81F-E3BA-B64D-B58A-5401B53B0DC1}"/>
              </a:ext>
            </a:extLst>
          </p:cNvPr>
          <p:cNvSpPr>
            <a:spLocks noGrp="1"/>
          </p:cNvSpPr>
          <p:nvPr/>
        </p:nvSpPr>
        <p:spPr bwMode="auto">
          <a:xfrm>
            <a:off x="8007350" y="3652838"/>
            <a:ext cx="10795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ru-RU" sz="900" b="1" dirty="0">
                <a:solidFill>
                  <a:schemeClr val="accent4">
                    <a:lumMod val="10000"/>
                  </a:schemeClr>
                </a:solidFill>
              </a:rPr>
              <a:t>млн. рублях</a:t>
            </a:r>
          </a:p>
        </p:txBody>
      </p:sp>
      <p:pic>
        <p:nvPicPr>
          <p:cNvPr id="21510" name="Picture 10" descr="Y:\Бюджетный отдел\БЮДЖЕТ ДЛЯ ГРАЖДАН\фото\tekstura-bumazhnyj-fon-bumaga-ogon-korichnevyj-myatyj.jpg">
            <a:extLst>
              <a:ext uri="{FF2B5EF4-FFF2-40B4-BE49-F238E27FC236}">
                <a16:creationId xmlns:a16="http://schemas.microsoft.com/office/drawing/2014/main" id="{E1535EC7-F0B1-7244-9B4F-8871EA9355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2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511" name="Диаграмма 9">
            <a:extLst>
              <a:ext uri="{FF2B5EF4-FFF2-40B4-BE49-F238E27FC236}">
                <a16:creationId xmlns:a16="http://schemas.microsoft.com/office/drawing/2014/main" id="{56F54408-1A90-9640-BCFC-E498252EB0B7}"/>
              </a:ext>
            </a:extLst>
          </p:cNvPr>
          <p:cNvGraphicFramePr>
            <a:graphicFrameLocks/>
          </p:cNvGraphicFramePr>
          <p:nvPr/>
        </p:nvGraphicFramePr>
        <p:xfrm>
          <a:off x="560388" y="3952875"/>
          <a:ext cx="7591425" cy="2844800"/>
        </p:xfrm>
        <a:graphic>
          <a:graphicData uri="http://schemas.openxmlformats.org/presentationml/2006/ole">
            <mc:AlternateContent xmlns:mc="http://schemas.openxmlformats.org/markup-compatibility/2006">
              <mc:Choice xmlns:v="urn:schemas-microsoft-com:vml" Requires="v">
                <p:oleObj spid="_x0000_s21513" r:id="rId5" imgW="15811500" imgH="5930900" progId="Excel.Chart.8">
                  <p:embed/>
                </p:oleObj>
              </mc:Choice>
              <mc:Fallback>
                <p:oleObj r:id="rId5" imgW="15811500" imgH="5930900" progId="Excel.Chart.8">
                  <p:embed/>
                  <p:pic>
                    <p:nvPicPr>
                      <p:cNvPr id="0" name="Диаграмма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388" y="3952875"/>
                        <a:ext cx="759142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2" name="Диаграмма 11">
            <a:extLst>
              <a:ext uri="{FF2B5EF4-FFF2-40B4-BE49-F238E27FC236}">
                <a16:creationId xmlns:a16="http://schemas.microsoft.com/office/drawing/2014/main" id="{C7D917FE-4756-DC4E-8D76-B6C5BDCB610C}"/>
              </a:ext>
            </a:extLst>
          </p:cNvPr>
          <p:cNvGraphicFramePr>
            <a:graphicFrameLocks/>
          </p:cNvGraphicFramePr>
          <p:nvPr/>
        </p:nvGraphicFramePr>
        <p:xfrm>
          <a:off x="1042988" y="692150"/>
          <a:ext cx="7756525" cy="2736850"/>
        </p:xfrm>
        <a:graphic>
          <a:graphicData uri="http://schemas.openxmlformats.org/presentationml/2006/ole">
            <mc:AlternateContent xmlns:mc="http://schemas.openxmlformats.org/markup-compatibility/2006">
              <mc:Choice xmlns:v="urn:schemas-microsoft-com:vml" Requires="v">
                <p:oleObj spid="_x0000_s21514" name="Диаграмма" r:id="rId7" imgW="8102600" imgH="3098800" progId="Excel.Chart.8">
                  <p:embed/>
                </p:oleObj>
              </mc:Choice>
              <mc:Fallback>
                <p:oleObj name="Диаграмма" r:id="rId7" imgW="8102600" imgH="3098800" progId="Excel.Chart.8">
                  <p:embed/>
                  <p:pic>
                    <p:nvPicPr>
                      <p:cNvPr id="0" name="Диаграмма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988" y="692150"/>
                        <a:ext cx="77565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3" descr="Y:\Бюджетный отдел\БЮДЖЕТ ДЛЯ ГРАЖДАН\фото\tekstura-bumazhnyj-fon-bumaga-ogon-korichnevyj-myatyj.jpg">
            <a:extLst>
              <a:ext uri="{FF2B5EF4-FFF2-40B4-BE49-F238E27FC236}">
                <a16:creationId xmlns:a16="http://schemas.microsoft.com/office/drawing/2014/main" id="{5506C6FF-4A5F-8340-8E61-E4FA095C5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Прямоугольник 1">
            <a:extLst>
              <a:ext uri="{FF2B5EF4-FFF2-40B4-BE49-F238E27FC236}">
                <a16:creationId xmlns:a16="http://schemas.microsoft.com/office/drawing/2014/main" id="{A0020DBB-59EA-7D42-B47C-E6A3FEB8D68A}"/>
              </a:ext>
            </a:extLst>
          </p:cNvPr>
          <p:cNvSpPr>
            <a:spLocks noChangeArrowheads="1"/>
          </p:cNvSpPr>
          <p:nvPr/>
        </p:nvSpPr>
        <p:spPr bwMode="auto">
          <a:xfrm>
            <a:off x="1116013" y="260350"/>
            <a:ext cx="7632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2" charset="2"/>
              <a:buChar char=""/>
              <a:defRPr sz="3200">
                <a:solidFill>
                  <a:schemeClr val="tx1"/>
                </a:solidFill>
                <a:latin typeface="Calibri" panose="020F0502020204030204" pitchFamily="34" charset="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Calibri" panose="020F0502020204030204" pitchFamily="34" charset="0"/>
              </a:defRPr>
            </a:lvl2pPr>
            <a:lvl3pPr marL="1143000" indent="-228600" eaLnBrk="0" hangingPunct="0">
              <a:spcBef>
                <a:spcPct val="20000"/>
              </a:spcBef>
              <a:buClr>
                <a:schemeClr val="accent2"/>
              </a:buClr>
              <a:buFont typeface="Wingdings 2" pitchFamily="2" charset="2"/>
              <a:buChar char=""/>
              <a:defRPr sz="2400">
                <a:solidFill>
                  <a:schemeClr val="tx1"/>
                </a:solidFill>
                <a:latin typeface="Calibri" panose="020F0502020204030204" pitchFamily="34" charset="0"/>
              </a:defRPr>
            </a:lvl3pPr>
            <a:lvl4pPr marL="1600200" indent="-228600" eaLnBrk="0" hangingPunct="0">
              <a:spcBef>
                <a:spcPct val="20000"/>
              </a:spcBef>
              <a:buClr>
                <a:srgbClr val="9BBB59"/>
              </a:buClr>
              <a:buFont typeface="Wingdings 2" pitchFamily="2" charset="2"/>
              <a:buChar char=""/>
              <a:defRPr sz="2000">
                <a:solidFill>
                  <a:schemeClr val="tx1"/>
                </a:solidFill>
                <a:latin typeface="Calibri" panose="020F0502020204030204" pitchFamily="34" charset="0"/>
              </a:defRPr>
            </a:lvl4pPr>
            <a:lvl5pPr marL="2057400" indent="-228600" eaLnBrk="0" hangingPunct="0">
              <a:spcBef>
                <a:spcPct val="20000"/>
              </a:spcBef>
              <a:buClr>
                <a:srgbClr val="8064A2"/>
              </a:buClr>
              <a:buFont typeface="Wingdings 2"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ru-RU" altLang="ru-RU" sz="2000" b="1">
                <a:latin typeface="Times New Roman" panose="02020603050405020304" pitchFamily="18" charset="0"/>
                <a:cs typeface="Times New Roman" panose="02020603050405020304" pitchFamily="18" charset="0"/>
              </a:rPr>
              <a:t>Информация об объеме дотаций на выравнивание бюджетной</a:t>
            </a:r>
          </a:p>
          <a:p>
            <a:pPr eaLnBrk="1" hangingPunct="1">
              <a:spcBef>
                <a:spcPct val="0"/>
              </a:spcBef>
              <a:buClrTx/>
              <a:buSzTx/>
              <a:buFontTx/>
              <a:buNone/>
            </a:pPr>
            <a:r>
              <a:rPr lang="ru-RU" altLang="ru-RU" sz="2000" b="1">
                <a:latin typeface="Times New Roman" panose="02020603050405020304" pitchFamily="18" charset="0"/>
                <a:cs typeface="Times New Roman" panose="02020603050405020304" pitchFamily="18" charset="0"/>
              </a:rPr>
              <a:t>обеспеченности бюджету Тигильского района с 2016 года</a:t>
            </a:r>
            <a:endParaRPr lang="ru-RU" altLang="ru-RU" sz="2000">
              <a:latin typeface="Times New Roman" panose="02020603050405020304" pitchFamily="18" charset="0"/>
              <a:cs typeface="Times New Roman" panose="02020603050405020304" pitchFamily="18" charset="0"/>
            </a:endParaRPr>
          </a:p>
        </p:txBody>
      </p:sp>
      <p:graphicFrame>
        <p:nvGraphicFramePr>
          <p:cNvPr id="2" name="Таблица 1">
            <a:extLst>
              <a:ext uri="{FF2B5EF4-FFF2-40B4-BE49-F238E27FC236}">
                <a16:creationId xmlns:a16="http://schemas.microsoft.com/office/drawing/2014/main" id="{6E198BD8-2FEE-EB47-90B2-B455E3F13487}"/>
              </a:ext>
            </a:extLst>
          </p:cNvPr>
          <p:cNvGraphicFramePr>
            <a:graphicFrameLocks noGrp="1"/>
          </p:cNvGraphicFramePr>
          <p:nvPr/>
        </p:nvGraphicFramePr>
        <p:xfrm>
          <a:off x="1547813" y="1700213"/>
          <a:ext cx="5976937" cy="4281487"/>
        </p:xfrm>
        <a:graphic>
          <a:graphicData uri="http://schemas.openxmlformats.org/drawingml/2006/table">
            <a:tbl>
              <a:tblPr firstRow="1" bandRow="1">
                <a:tableStyleId>{8A107856-5554-42FB-B03E-39F5DBC370BA}</a:tableStyleId>
              </a:tblPr>
              <a:tblGrid>
                <a:gridCol w="1582154">
                  <a:extLst>
                    <a:ext uri="{9D8B030D-6E8A-4147-A177-3AD203B41FA5}">
                      <a16:colId xmlns:a16="http://schemas.microsoft.com/office/drawing/2014/main" val="20000"/>
                    </a:ext>
                  </a:extLst>
                </a:gridCol>
                <a:gridCol w="2617856">
                  <a:extLst>
                    <a:ext uri="{9D8B030D-6E8A-4147-A177-3AD203B41FA5}">
                      <a16:colId xmlns:a16="http://schemas.microsoft.com/office/drawing/2014/main" val="20001"/>
                    </a:ext>
                  </a:extLst>
                </a:gridCol>
                <a:gridCol w="1776927">
                  <a:extLst>
                    <a:ext uri="{9D8B030D-6E8A-4147-A177-3AD203B41FA5}">
                      <a16:colId xmlns:a16="http://schemas.microsoft.com/office/drawing/2014/main" val="20002"/>
                    </a:ext>
                  </a:extLst>
                </a:gridCol>
              </a:tblGrid>
              <a:tr h="1080363">
                <a:tc>
                  <a:txBody>
                    <a:bodyPr/>
                    <a:lstStyle/>
                    <a:p>
                      <a:pPr algn="ctr"/>
                      <a:r>
                        <a:rPr kumimoji="0" lang="ru-RU" sz="1600" u="none" strike="noStrike" kern="1200" baseline="0" dirty="0"/>
                        <a:t>Год</a:t>
                      </a:r>
                      <a:endParaRPr lang="ru-RU" sz="1600" dirty="0"/>
                    </a:p>
                  </a:txBody>
                  <a:tcPr marL="91444" marR="91444" marT="45730" marB="45730"/>
                </a:tc>
                <a:tc>
                  <a:txBody>
                    <a:bodyPr/>
                    <a:lstStyle/>
                    <a:p>
                      <a:pPr algn="ctr"/>
                      <a:r>
                        <a:rPr kumimoji="0" lang="ru-RU" sz="1600" u="none" strike="noStrike" kern="1200" baseline="0" dirty="0"/>
                        <a:t>Объем дотаций на </a:t>
                      </a:r>
                    </a:p>
                    <a:p>
                      <a:pPr algn="ctr"/>
                      <a:r>
                        <a:rPr kumimoji="0" lang="ru-RU" sz="1600" u="none" strike="noStrike" kern="1200" baseline="0" dirty="0"/>
                        <a:t>выравнивание бюджетной</a:t>
                      </a:r>
                    </a:p>
                    <a:p>
                      <a:pPr algn="ctr"/>
                      <a:r>
                        <a:rPr kumimoji="0" lang="ru-RU" sz="1600" u="none" strike="noStrike" kern="1200" baseline="0" dirty="0"/>
                        <a:t>обеспеченности, тыс. рублей</a:t>
                      </a:r>
                      <a:endParaRPr lang="ru-RU" sz="1600" dirty="0"/>
                    </a:p>
                  </a:txBody>
                  <a:tcPr marL="91444" marR="91444" marT="45730" marB="45730"/>
                </a:tc>
                <a:tc>
                  <a:txBody>
                    <a:bodyPr/>
                    <a:lstStyle/>
                    <a:p>
                      <a:pPr algn="ctr"/>
                      <a:r>
                        <a:rPr kumimoji="0" lang="ru-RU" sz="1600" u="none" strike="noStrike" kern="1200" baseline="0" dirty="0"/>
                        <a:t>Отношение к прошлому</a:t>
                      </a:r>
                    </a:p>
                    <a:p>
                      <a:pPr algn="ctr"/>
                      <a:r>
                        <a:rPr kumimoji="0" lang="ru-RU" sz="1600" u="none" strike="noStrike" kern="1200" baseline="0" dirty="0"/>
                        <a:t>году, %</a:t>
                      </a:r>
                      <a:endParaRPr lang="ru-RU" sz="1600" dirty="0"/>
                    </a:p>
                  </a:txBody>
                  <a:tcPr marL="91444" marR="91444" marT="45730" marB="45730"/>
                </a:tc>
                <a:extLst>
                  <a:ext uri="{0D108BD9-81ED-4DB2-BD59-A6C34878D82A}">
                    <a16:rowId xmlns:a16="http://schemas.microsoft.com/office/drawing/2014/main" val="10000"/>
                  </a:ext>
                </a:extLst>
              </a:tr>
              <a:tr h="640225">
                <a:tc>
                  <a:txBody>
                    <a:bodyPr/>
                    <a:lstStyle/>
                    <a:p>
                      <a:pPr algn="ctr">
                        <a:lnSpc>
                          <a:spcPct val="200000"/>
                        </a:lnSpc>
                      </a:pPr>
                      <a:r>
                        <a:rPr lang="ru-RU" sz="1800" dirty="0"/>
                        <a:t>2016</a:t>
                      </a:r>
                    </a:p>
                  </a:txBody>
                  <a:tcPr marL="91444" marR="91444" marT="45730" marB="45730"/>
                </a:tc>
                <a:tc>
                  <a:txBody>
                    <a:bodyPr/>
                    <a:lstStyle/>
                    <a:p>
                      <a:pPr algn="ctr" fontAlgn="t">
                        <a:lnSpc>
                          <a:spcPct val="200000"/>
                        </a:lnSpc>
                      </a:pPr>
                      <a:r>
                        <a:rPr lang="ru-RU" sz="1800" u="none" strike="noStrike" dirty="0">
                          <a:effectLst/>
                        </a:rPr>
                        <a:t>  188 289,00000</a:t>
                      </a:r>
                      <a:endParaRPr lang="ru-RU" sz="1800" b="0" i="0" u="none" strike="noStrike" dirty="0">
                        <a:solidFill>
                          <a:srgbClr val="000000"/>
                        </a:solidFill>
                        <a:effectLst/>
                        <a:latin typeface="Times New Roman"/>
                      </a:endParaRPr>
                    </a:p>
                  </a:txBody>
                  <a:tcPr marL="9525" marR="9525" marT="9527" marB="0"/>
                </a:tc>
                <a:tc>
                  <a:txBody>
                    <a:bodyPr/>
                    <a:lstStyle/>
                    <a:p>
                      <a:pPr algn="ctr"/>
                      <a:endParaRPr lang="ru-RU" sz="1800" dirty="0"/>
                    </a:p>
                  </a:txBody>
                  <a:tcPr marL="91444" marR="91444" marT="45730" marB="45730"/>
                </a:tc>
                <a:extLst>
                  <a:ext uri="{0D108BD9-81ED-4DB2-BD59-A6C34878D82A}">
                    <a16:rowId xmlns:a16="http://schemas.microsoft.com/office/drawing/2014/main" val="10001"/>
                  </a:ext>
                </a:extLst>
              </a:tr>
              <a:tr h="640225">
                <a:tc>
                  <a:txBody>
                    <a:bodyPr/>
                    <a:lstStyle/>
                    <a:p>
                      <a:pPr algn="ctr">
                        <a:lnSpc>
                          <a:spcPct val="200000"/>
                        </a:lnSpc>
                      </a:pPr>
                      <a:r>
                        <a:rPr lang="ru-RU" sz="1800" dirty="0"/>
                        <a:t>2017</a:t>
                      </a:r>
                    </a:p>
                  </a:txBody>
                  <a:tcPr marL="91444" marR="91444" marT="45730" marB="45730"/>
                </a:tc>
                <a:tc>
                  <a:txBody>
                    <a:bodyPr/>
                    <a:lstStyle/>
                    <a:p>
                      <a:pPr algn="ctr" fontAlgn="b">
                        <a:lnSpc>
                          <a:spcPct val="200000"/>
                        </a:lnSpc>
                      </a:pPr>
                      <a:r>
                        <a:rPr lang="ru-RU" sz="1800" u="none" strike="noStrike" dirty="0">
                          <a:effectLst/>
                        </a:rPr>
                        <a:t>  153 707,00000</a:t>
                      </a:r>
                      <a:endParaRPr lang="ru-RU" sz="1800" b="0" i="0" u="none" strike="noStrike" dirty="0">
                        <a:solidFill>
                          <a:srgbClr val="000000"/>
                        </a:solidFill>
                        <a:effectLst/>
                        <a:latin typeface="Times New Roman"/>
                      </a:endParaRPr>
                    </a:p>
                  </a:txBody>
                  <a:tcPr marL="9525" marR="9525" marT="9527" marB="0" anchor="b"/>
                </a:tc>
                <a:tc>
                  <a:txBody>
                    <a:bodyPr/>
                    <a:lstStyle/>
                    <a:p>
                      <a:pPr algn="ctr"/>
                      <a:r>
                        <a:rPr lang="ru-RU" sz="1800" dirty="0"/>
                        <a:t>-18,0</a:t>
                      </a:r>
                    </a:p>
                  </a:txBody>
                  <a:tcPr marL="91444" marR="91444" marT="45730" marB="45730"/>
                </a:tc>
                <a:extLst>
                  <a:ext uri="{0D108BD9-81ED-4DB2-BD59-A6C34878D82A}">
                    <a16:rowId xmlns:a16="http://schemas.microsoft.com/office/drawing/2014/main" val="10002"/>
                  </a:ext>
                </a:extLst>
              </a:tr>
              <a:tr h="640225">
                <a:tc>
                  <a:txBody>
                    <a:bodyPr/>
                    <a:lstStyle/>
                    <a:p>
                      <a:pPr algn="ctr">
                        <a:lnSpc>
                          <a:spcPct val="200000"/>
                        </a:lnSpc>
                      </a:pPr>
                      <a:r>
                        <a:rPr lang="ru-RU" sz="1800" dirty="0"/>
                        <a:t>2018</a:t>
                      </a:r>
                    </a:p>
                  </a:txBody>
                  <a:tcPr marL="91444" marR="91444" marT="45730" marB="45730"/>
                </a:tc>
                <a:tc>
                  <a:txBody>
                    <a:bodyPr/>
                    <a:lstStyle/>
                    <a:p>
                      <a:pPr algn="ctr" fontAlgn="ctr">
                        <a:lnSpc>
                          <a:spcPct val="200000"/>
                        </a:lnSpc>
                      </a:pPr>
                      <a:r>
                        <a:rPr lang="ru-RU" sz="1800" u="none" strike="noStrike" dirty="0">
                          <a:effectLst/>
                        </a:rPr>
                        <a:t>  160 416,00000</a:t>
                      </a:r>
                      <a:endParaRPr lang="ru-RU" sz="1800" b="0" i="0" u="none" strike="noStrike" dirty="0">
                        <a:solidFill>
                          <a:srgbClr val="000000"/>
                        </a:solidFill>
                        <a:effectLst/>
                        <a:latin typeface="Times New Roman"/>
                      </a:endParaRPr>
                    </a:p>
                  </a:txBody>
                  <a:tcPr marL="9525" marR="9525" marT="9527" marB="0" anchor="ctr"/>
                </a:tc>
                <a:tc>
                  <a:txBody>
                    <a:bodyPr/>
                    <a:lstStyle/>
                    <a:p>
                      <a:pPr algn="ctr"/>
                      <a:r>
                        <a:rPr lang="ru-RU" sz="1800" dirty="0"/>
                        <a:t>5,0</a:t>
                      </a:r>
                    </a:p>
                  </a:txBody>
                  <a:tcPr marL="91444" marR="91444" marT="45730" marB="45730"/>
                </a:tc>
                <a:extLst>
                  <a:ext uri="{0D108BD9-81ED-4DB2-BD59-A6C34878D82A}">
                    <a16:rowId xmlns:a16="http://schemas.microsoft.com/office/drawing/2014/main" val="10003"/>
                  </a:ext>
                </a:extLst>
              </a:tr>
              <a:tr h="640225">
                <a:tc>
                  <a:txBody>
                    <a:bodyPr/>
                    <a:lstStyle/>
                    <a:p>
                      <a:pPr algn="ctr">
                        <a:lnSpc>
                          <a:spcPct val="200000"/>
                        </a:lnSpc>
                      </a:pPr>
                      <a:r>
                        <a:rPr lang="ru-RU" sz="1800" dirty="0"/>
                        <a:t>2019</a:t>
                      </a:r>
                    </a:p>
                  </a:txBody>
                  <a:tcPr marL="91444" marR="91444" marT="45730" marB="45730"/>
                </a:tc>
                <a:tc>
                  <a:txBody>
                    <a:bodyPr/>
                    <a:lstStyle/>
                    <a:p>
                      <a:pPr algn="ctr" fontAlgn="ctr">
                        <a:lnSpc>
                          <a:spcPct val="200000"/>
                        </a:lnSpc>
                      </a:pPr>
                      <a:r>
                        <a:rPr lang="ru-RU" sz="1800" u="none" strike="noStrike" dirty="0">
                          <a:effectLst/>
                        </a:rPr>
                        <a:t>  155 298,00000</a:t>
                      </a:r>
                      <a:endParaRPr lang="ru-RU" sz="1800" b="0" i="0" u="none" strike="noStrike" dirty="0">
                        <a:solidFill>
                          <a:srgbClr val="000000"/>
                        </a:solidFill>
                        <a:effectLst/>
                        <a:latin typeface="Times New Roman"/>
                      </a:endParaRPr>
                    </a:p>
                  </a:txBody>
                  <a:tcPr marL="9525" marR="9525" marT="9527" marB="0" anchor="ctr"/>
                </a:tc>
                <a:tc>
                  <a:txBody>
                    <a:bodyPr/>
                    <a:lstStyle/>
                    <a:p>
                      <a:pPr algn="ctr"/>
                      <a:r>
                        <a:rPr lang="ru-RU" sz="1800" dirty="0"/>
                        <a:t>-3,0</a:t>
                      </a:r>
                    </a:p>
                  </a:txBody>
                  <a:tcPr marL="91444" marR="91444" marT="45730" marB="45730"/>
                </a:tc>
                <a:extLst>
                  <a:ext uri="{0D108BD9-81ED-4DB2-BD59-A6C34878D82A}">
                    <a16:rowId xmlns:a16="http://schemas.microsoft.com/office/drawing/2014/main" val="10004"/>
                  </a:ext>
                </a:extLst>
              </a:tr>
              <a:tr h="640225">
                <a:tc>
                  <a:txBody>
                    <a:bodyPr/>
                    <a:lstStyle/>
                    <a:p>
                      <a:pPr algn="ctr">
                        <a:lnSpc>
                          <a:spcPct val="200000"/>
                        </a:lnSpc>
                      </a:pPr>
                      <a:r>
                        <a:rPr lang="ru-RU" sz="1800" dirty="0"/>
                        <a:t>2020</a:t>
                      </a:r>
                    </a:p>
                  </a:txBody>
                  <a:tcPr marL="91444" marR="91444" marT="45730" marB="45730"/>
                </a:tc>
                <a:tc>
                  <a:txBody>
                    <a:bodyPr/>
                    <a:lstStyle/>
                    <a:p>
                      <a:pPr algn="ctr" fontAlgn="ctr">
                        <a:lnSpc>
                          <a:spcPct val="200000"/>
                        </a:lnSpc>
                      </a:pPr>
                      <a:r>
                        <a:rPr lang="ru-RU" sz="1800" u="none" strike="noStrike" dirty="0">
                          <a:effectLst/>
                        </a:rPr>
                        <a:t>  173 039,00000</a:t>
                      </a:r>
                      <a:endParaRPr lang="ru-RU" sz="1800" b="0" i="0" u="none" strike="noStrike" dirty="0">
                        <a:solidFill>
                          <a:srgbClr val="000000"/>
                        </a:solidFill>
                        <a:effectLst/>
                        <a:latin typeface="Times New Roman"/>
                      </a:endParaRPr>
                    </a:p>
                  </a:txBody>
                  <a:tcPr marL="9525" marR="9525" marT="9527" marB="0" anchor="ctr"/>
                </a:tc>
                <a:tc>
                  <a:txBody>
                    <a:bodyPr/>
                    <a:lstStyle/>
                    <a:p>
                      <a:pPr algn="ctr"/>
                      <a:r>
                        <a:rPr lang="ru-RU" sz="1800" dirty="0"/>
                        <a:t>12</a:t>
                      </a:r>
                    </a:p>
                  </a:txBody>
                  <a:tcPr marL="91444" marR="91444" marT="45730" marB="45730"/>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Y:\Бюджетный отдел\БЮДЖЕТ ДЛЯ ГРАЖДАН\фото\tekstura-bumazhnyj-fon-bumaga-ogon-korichnevyj-myatyj.jpg">
            <a:extLst>
              <a:ext uri="{FF2B5EF4-FFF2-40B4-BE49-F238E27FC236}">
                <a16:creationId xmlns:a16="http://schemas.microsoft.com/office/drawing/2014/main" id="{FEFBBA22-020E-8446-82F9-D657183B7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Заголовок 1">
            <a:extLst>
              <a:ext uri="{FF2B5EF4-FFF2-40B4-BE49-F238E27FC236}">
                <a16:creationId xmlns:a16="http://schemas.microsoft.com/office/drawing/2014/main" id="{DC6217EF-75F5-7342-B9E9-310B6D1E18E2}"/>
              </a:ext>
            </a:extLst>
          </p:cNvPr>
          <p:cNvSpPr>
            <a:spLocks noGrp="1"/>
          </p:cNvSpPr>
          <p:nvPr>
            <p:ph type="title"/>
          </p:nvPr>
        </p:nvSpPr>
        <p:spPr>
          <a:xfrm>
            <a:off x="914400" y="277813"/>
            <a:ext cx="7772400" cy="847725"/>
          </a:xfrm>
        </p:spPr>
        <p:txBody>
          <a:bodyPr/>
          <a:lstStyle/>
          <a:p>
            <a:pPr algn="ctr" eaLnBrk="1" fontAlgn="auto" hangingPunct="1">
              <a:spcAft>
                <a:spcPts val="0"/>
              </a:spcAft>
              <a:defRPr/>
            </a:pPr>
            <a:r>
              <a:rPr lang="ru-RU" altLang="ru-RU"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Расходы бюджета</a:t>
            </a:r>
          </a:p>
        </p:txBody>
      </p:sp>
      <p:sp>
        <p:nvSpPr>
          <p:cNvPr id="11" name="Объект 2">
            <a:extLst>
              <a:ext uri="{FF2B5EF4-FFF2-40B4-BE49-F238E27FC236}">
                <a16:creationId xmlns:a16="http://schemas.microsoft.com/office/drawing/2014/main" id="{A1553772-ED17-3149-BCF0-D47AD6F1C85F}"/>
              </a:ext>
            </a:extLst>
          </p:cNvPr>
          <p:cNvSpPr>
            <a:spLocks noGrp="1"/>
          </p:cNvSpPr>
          <p:nvPr>
            <p:ph sz="quarter" idx="1"/>
          </p:nvPr>
        </p:nvSpPr>
        <p:spPr>
          <a:xfrm>
            <a:off x="1042988" y="1600200"/>
            <a:ext cx="7777162" cy="4530725"/>
          </a:xfrm>
        </p:spPr>
        <p:txBody>
          <a:bodyPr>
            <a:normAutofit/>
          </a:bodyPr>
          <a:lstStyle/>
          <a:p>
            <a:pPr marL="365760" indent="-283464" eaLnBrk="1" fontAlgn="auto" hangingPunct="1">
              <a:spcAft>
                <a:spcPts val="0"/>
              </a:spcAft>
              <a:buFont typeface="Wingdings 2"/>
              <a:buChar char=""/>
              <a:defRPr/>
            </a:pPr>
            <a:r>
              <a:rPr lang="ru-RU" sz="1800" b="1" dirty="0">
                <a:solidFill>
                  <a:schemeClr val="accent4">
                    <a:lumMod val="10000"/>
                  </a:schemeClr>
                </a:solidFill>
                <a:latin typeface="Cambria" panose="02040503050406030204" pitchFamily="18" charset="0"/>
              </a:rPr>
              <a:t>Расходы бюджета </a:t>
            </a:r>
            <a:r>
              <a:rPr lang="ru-RU" sz="1800" dirty="0">
                <a:solidFill>
                  <a:schemeClr val="accent4">
                    <a:lumMod val="10000"/>
                  </a:schemeClr>
                </a:solidFill>
                <a:latin typeface="Cambria" panose="02040503050406030204" pitchFamily="18" charset="0"/>
              </a:rPr>
              <a:t>– выплачиваемые из бюджета денежные средства.</a:t>
            </a:r>
          </a:p>
          <a:p>
            <a:pPr marL="365760" indent="-283464" eaLnBrk="1" fontAlgn="auto" hangingPunct="1">
              <a:spcAft>
                <a:spcPts val="0"/>
              </a:spcAft>
              <a:buFont typeface="Wingdings 2"/>
              <a:buChar char=""/>
              <a:defRPr/>
            </a:pPr>
            <a:endParaRPr lang="ru-RU" sz="1000" dirty="0">
              <a:solidFill>
                <a:schemeClr val="accent4">
                  <a:lumMod val="10000"/>
                </a:schemeClr>
              </a:solidFill>
              <a:latin typeface="Cambria" panose="02040503050406030204" pitchFamily="18" charset="0"/>
            </a:endParaRPr>
          </a:p>
          <a:p>
            <a:pPr marL="0" indent="0" algn="just" eaLnBrk="1" fontAlgn="auto" hangingPunct="1">
              <a:spcAft>
                <a:spcPts val="0"/>
              </a:spcAft>
              <a:buFont typeface="Wingdings" pitchFamily="2" charset="2"/>
              <a:buNone/>
              <a:defRPr/>
            </a:pPr>
            <a:r>
              <a:rPr lang="ru-RU" sz="1800" u="sng" dirty="0">
                <a:solidFill>
                  <a:schemeClr val="accent4">
                    <a:lumMod val="10000"/>
                  </a:schemeClr>
                </a:solidFill>
                <a:latin typeface="Cambria" panose="02040503050406030204" pitchFamily="18" charset="0"/>
              </a:rPr>
              <a:t>Объём расходов </a:t>
            </a:r>
            <a:r>
              <a:rPr lang="ru-RU" sz="1800" dirty="0">
                <a:solidFill>
                  <a:schemeClr val="accent4">
                    <a:lumMod val="10000"/>
                  </a:schemeClr>
                </a:solidFill>
                <a:latin typeface="Cambria" panose="02040503050406030204" pitchFamily="18" charset="0"/>
              </a:rPr>
              <a:t>определяется исходя из объёма средств, необходимых для исполнения установленных законодательством полномочий органов местного самоуправления </a:t>
            </a:r>
            <a:r>
              <a:rPr lang="ru-RU" sz="1800" dirty="0" err="1">
                <a:solidFill>
                  <a:schemeClr val="accent4">
                    <a:lumMod val="10000"/>
                  </a:schemeClr>
                </a:solidFill>
                <a:latin typeface="Cambria" panose="02040503050406030204" pitchFamily="18" charset="0"/>
              </a:rPr>
              <a:t>Тигильского</a:t>
            </a:r>
            <a:r>
              <a:rPr lang="ru-RU" sz="1800" dirty="0">
                <a:solidFill>
                  <a:schemeClr val="accent4">
                    <a:lumMod val="10000"/>
                  </a:schemeClr>
                </a:solidFill>
                <a:latin typeface="Cambria" panose="02040503050406030204" pitchFamily="18" charset="0"/>
              </a:rPr>
              <a:t> муниципального района.</a:t>
            </a:r>
          </a:p>
          <a:p>
            <a:pPr marL="0" indent="0" eaLnBrk="1" fontAlgn="auto" hangingPunct="1">
              <a:spcAft>
                <a:spcPts val="0"/>
              </a:spcAft>
              <a:buFont typeface="Wingdings" pitchFamily="2" charset="2"/>
              <a:buNone/>
              <a:defRPr/>
            </a:pPr>
            <a:r>
              <a:rPr lang="ru-RU" sz="1000" dirty="0">
                <a:solidFill>
                  <a:schemeClr val="accent4">
                    <a:lumMod val="10000"/>
                  </a:schemeClr>
                </a:solidFill>
                <a:latin typeface="Cambria" panose="02040503050406030204" pitchFamily="18" charset="0"/>
              </a:rPr>
              <a:t> </a:t>
            </a:r>
          </a:p>
          <a:p>
            <a:pPr marL="0" indent="0" eaLnBrk="1" fontAlgn="auto" hangingPunct="1">
              <a:spcAft>
                <a:spcPts val="0"/>
              </a:spcAft>
              <a:buFont typeface="Wingdings" pitchFamily="2" charset="2"/>
              <a:buNone/>
              <a:defRPr/>
            </a:pPr>
            <a:r>
              <a:rPr lang="ru-RU" sz="1800" dirty="0">
                <a:solidFill>
                  <a:schemeClr val="accent4">
                    <a:lumMod val="10000"/>
                  </a:schemeClr>
                </a:solidFill>
                <a:latin typeface="Cambria" panose="02040503050406030204" pitchFamily="18" charset="0"/>
              </a:rPr>
              <a:t>Расходы бюджета района </a:t>
            </a:r>
            <a:r>
              <a:rPr lang="ru-RU" sz="1800" u="sng" dirty="0">
                <a:solidFill>
                  <a:schemeClr val="accent4">
                    <a:lumMod val="10000"/>
                  </a:schemeClr>
                </a:solidFill>
                <a:latin typeface="Cambria" panose="02040503050406030204" pitchFamily="18" charset="0"/>
              </a:rPr>
              <a:t>классифицируются</a:t>
            </a:r>
            <a:r>
              <a:rPr lang="ru-RU" sz="1800" dirty="0">
                <a:solidFill>
                  <a:schemeClr val="accent4">
                    <a:lumMod val="10000"/>
                  </a:schemeClr>
                </a:solidFill>
                <a:latin typeface="Cambria" panose="02040503050406030204" pitchFamily="18" charset="0"/>
              </a:rPr>
              <a:t>:</a:t>
            </a:r>
          </a:p>
          <a:p>
            <a:pPr marL="0" indent="0" eaLnBrk="1" fontAlgn="auto" hangingPunct="1">
              <a:spcAft>
                <a:spcPts val="0"/>
              </a:spcAft>
              <a:buFont typeface="Wingdings" pitchFamily="2" charset="2"/>
              <a:buNone/>
              <a:defRPr/>
            </a:pPr>
            <a:r>
              <a:rPr lang="ru-RU" sz="1800" dirty="0">
                <a:solidFill>
                  <a:schemeClr val="accent4">
                    <a:lumMod val="10000"/>
                  </a:schemeClr>
                </a:solidFill>
                <a:latin typeface="Cambria" panose="02040503050406030204" pitchFamily="18" charset="0"/>
              </a:rPr>
              <a:t>	•по разделам и подразделам;</a:t>
            </a:r>
          </a:p>
          <a:p>
            <a:pPr marL="0" indent="0" eaLnBrk="1" fontAlgn="auto" hangingPunct="1">
              <a:spcAft>
                <a:spcPts val="0"/>
              </a:spcAft>
              <a:buFont typeface="Wingdings" pitchFamily="2" charset="2"/>
              <a:buNone/>
              <a:defRPr/>
            </a:pPr>
            <a:r>
              <a:rPr lang="ru-RU" sz="1800" dirty="0">
                <a:solidFill>
                  <a:schemeClr val="accent4">
                    <a:lumMod val="10000"/>
                  </a:schemeClr>
                </a:solidFill>
                <a:latin typeface="Cambria" panose="02040503050406030204" pitchFamily="18" charset="0"/>
              </a:rPr>
              <a:t>	•по главным распорядителям средств бюджета района;</a:t>
            </a:r>
          </a:p>
          <a:p>
            <a:pPr marL="0" indent="0" eaLnBrk="1" fontAlgn="auto" hangingPunct="1">
              <a:spcAft>
                <a:spcPts val="0"/>
              </a:spcAft>
              <a:buFont typeface="Wingdings" pitchFamily="2" charset="2"/>
              <a:buNone/>
              <a:defRPr/>
            </a:pPr>
            <a:r>
              <a:rPr lang="ru-RU" sz="1800" dirty="0">
                <a:solidFill>
                  <a:schemeClr val="accent4">
                    <a:lumMod val="10000"/>
                  </a:schemeClr>
                </a:solidFill>
                <a:latin typeface="Cambria" panose="02040503050406030204" pitchFamily="18" charset="0"/>
              </a:rPr>
              <a:t>	•по муниципальным  программам Тигильского муниципального               района.</a:t>
            </a:r>
          </a:p>
        </p:txBody>
      </p:sp>
    </p:spTree>
  </p:cSld>
  <p:clrMapOvr>
    <a:masterClrMapping/>
  </p:clrMapOvr>
  <p:transition advClick="0" advTm="25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Y:\Бюджетный отдел\БЮДЖЕТ ДЛЯ ГРАЖДАН\фото\tekstura-bumazhnyj-fon-bumaga-ogon-korichnevyj-myatyj.jpg">
            <a:extLst>
              <a:ext uri="{FF2B5EF4-FFF2-40B4-BE49-F238E27FC236}">
                <a16:creationId xmlns:a16="http://schemas.microsoft.com/office/drawing/2014/main" id="{8FF582CC-8CFE-884C-8F7F-5B498D901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2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38" name="Rectangle 2">
            <a:extLst>
              <a:ext uri="{FF2B5EF4-FFF2-40B4-BE49-F238E27FC236}">
                <a16:creationId xmlns:a16="http://schemas.microsoft.com/office/drawing/2014/main" id="{0DB4B083-1933-0344-84E9-BA6A65048F3B}"/>
              </a:ext>
            </a:extLst>
          </p:cNvPr>
          <p:cNvSpPr>
            <a:spLocks noGrp="1" noChangeArrowheads="1"/>
          </p:cNvSpPr>
          <p:nvPr>
            <p:ph type="title"/>
          </p:nvPr>
        </p:nvSpPr>
        <p:spPr>
          <a:xfrm>
            <a:off x="684213" y="9525"/>
            <a:ext cx="8351837" cy="615950"/>
          </a:xfrm>
        </p:spPr>
        <p:txBody>
          <a:bodyPr/>
          <a:lstStyle/>
          <a:p>
            <a:pPr algn="ctr" eaLnBrk="1" fontAlgn="auto" hangingPunct="1">
              <a:spcAft>
                <a:spcPts val="0"/>
              </a:spcAft>
              <a:defRPr/>
            </a:pPr>
            <a:r>
              <a:rPr lang="ru-RU" altLang="ru-RU"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Структура</a:t>
            </a:r>
            <a:r>
              <a:rPr lang="ru-RU" altLang="ru-RU" sz="2400" b="1" dirty="0">
                <a:solidFill>
                  <a:schemeClr val="tx1"/>
                </a:solidFill>
                <a:effectLst>
                  <a:outerShdw blurRad="38100" dist="38100" dir="2700000" algn="tl">
                    <a:srgbClr val="FFFFFF"/>
                  </a:outerShdw>
                </a:effectLst>
                <a:latin typeface="Times New Roman" pitchFamily="18" charset="0"/>
                <a:cs typeface="Times New Roman" panose="02020603050405020304" pitchFamily="18" charset="0"/>
              </a:rPr>
              <a:t> </a:t>
            </a:r>
            <a:r>
              <a:rPr lang="ru-RU" altLang="ru-RU"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расходов районного бюджета на 2020 год.</a:t>
            </a:r>
          </a:p>
        </p:txBody>
      </p:sp>
      <p:graphicFrame>
        <p:nvGraphicFramePr>
          <p:cNvPr id="24580" name="Object 3">
            <a:extLst>
              <a:ext uri="{FF2B5EF4-FFF2-40B4-BE49-F238E27FC236}">
                <a16:creationId xmlns:a16="http://schemas.microsoft.com/office/drawing/2014/main" id="{11F2651B-A019-0647-99FB-F92C84BBB991}"/>
              </a:ext>
            </a:extLst>
          </p:cNvPr>
          <p:cNvGraphicFramePr>
            <a:graphicFrameLocks noGrp="1" noChangeAspect="1"/>
          </p:cNvGraphicFramePr>
          <p:nvPr>
            <p:ph sz="half" idx="1"/>
          </p:nvPr>
        </p:nvGraphicFramePr>
        <p:xfrm>
          <a:off x="1435100" y="2736850"/>
          <a:ext cx="3656013" cy="2238375"/>
        </p:xfrm>
        <a:graphic>
          <a:graphicData uri="http://schemas.openxmlformats.org/presentationml/2006/ole">
            <mc:AlternateContent xmlns:mc="http://schemas.openxmlformats.org/markup-compatibility/2006">
              <mc:Choice xmlns:v="urn:schemas-microsoft-com:vml" Requires="v">
                <p:oleObj spid="_x0000_s24582" name="Диаграмма" r:id="rId4" imgW="10452100" imgH="6400800" progId="Excel.Chart.8">
                  <p:embed/>
                </p:oleObj>
              </mc:Choice>
              <mc:Fallback>
                <p:oleObj name="Диаграмма" r:id="rId4" imgW="10452100" imgH="6400800"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2736850"/>
                        <a:ext cx="3656013"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1" name="Диаграмма 4">
            <a:extLst>
              <a:ext uri="{FF2B5EF4-FFF2-40B4-BE49-F238E27FC236}">
                <a16:creationId xmlns:a16="http://schemas.microsoft.com/office/drawing/2014/main" id="{7290563A-7AB9-7C46-BEEA-2D13535EC313}"/>
              </a:ext>
            </a:extLst>
          </p:cNvPr>
          <p:cNvGraphicFramePr>
            <a:graphicFrameLocks/>
          </p:cNvGraphicFramePr>
          <p:nvPr/>
        </p:nvGraphicFramePr>
        <p:xfrm>
          <a:off x="1042988" y="620713"/>
          <a:ext cx="8101012" cy="6237287"/>
        </p:xfrm>
        <a:graphic>
          <a:graphicData uri="http://schemas.openxmlformats.org/presentationml/2006/ole">
            <mc:AlternateContent xmlns:mc="http://schemas.openxmlformats.org/markup-compatibility/2006">
              <mc:Choice xmlns:v="urn:schemas-microsoft-com:vml" Requires="v">
                <p:oleObj spid="_x0000_s24583" name="Диаграмма" r:id="rId6" imgW="8699500" imgH="6184900" progId="Excel.Chart.8">
                  <p:embed/>
                </p:oleObj>
              </mc:Choice>
              <mc:Fallback>
                <p:oleObj name="Диаграмма" r:id="rId6" imgW="8699500" imgH="6184900" progId="Excel.Chart.8">
                  <p:embed/>
                  <p:pic>
                    <p:nvPicPr>
                      <p:cNvPr id="0" name="Диаграмма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620713"/>
                        <a:ext cx="8101012"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descr="Y:\Бюджетный отдел\БЮДЖЕТ ДЛЯ ГРАЖДАН\фото\tekstura-bumazhnyj-fon-bumaga-ogon-korichnevyj-myatyj.jpg">
            <a:extLst>
              <a:ext uri="{FF2B5EF4-FFF2-40B4-BE49-F238E27FC236}">
                <a16:creationId xmlns:a16="http://schemas.microsoft.com/office/drawing/2014/main" id="{4280BA0C-528C-0443-B3E1-B956AB56B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Заголовок 1">
            <a:extLst>
              <a:ext uri="{FF2B5EF4-FFF2-40B4-BE49-F238E27FC236}">
                <a16:creationId xmlns:a16="http://schemas.microsoft.com/office/drawing/2014/main" id="{EAD9CB6A-7AF5-5241-A3A8-FB3F9894331F}"/>
              </a:ext>
            </a:extLst>
          </p:cNvPr>
          <p:cNvSpPr>
            <a:spLocks noGrp="1"/>
          </p:cNvSpPr>
          <p:nvPr/>
        </p:nvSpPr>
        <p:spPr>
          <a:xfrm>
            <a:off x="107950" y="26988"/>
            <a:ext cx="9144000" cy="784225"/>
          </a:xfrm>
          <a:prstGeom prst="rect">
            <a:avLst/>
          </a:prstGeom>
        </p:spPr>
        <p:txBody>
          <a:bodyPr anchor="b"/>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marL="457200" indent="-457200" eaLnBrk="1" fontAlgn="auto" hangingPunct="1">
              <a:lnSpc>
                <a:spcPct val="100000"/>
              </a:lnSpc>
              <a:spcAft>
                <a:spcPts val="0"/>
              </a:spcAft>
              <a:buFont typeface="Arial" pitchFamily="34" charset="0"/>
              <a:buChar char="•"/>
              <a:defRPr/>
            </a:pPr>
            <a:br>
              <a:rPr lang="ru-RU" sz="2600" dirty="0"/>
            </a:br>
            <a:br>
              <a:rPr lang="ru-RU" sz="2600" dirty="0"/>
            </a:br>
            <a:r>
              <a:rPr lang="ru-RU" sz="2000" b="1" dirty="0">
                <a:solidFill>
                  <a:schemeClr val="tx1"/>
                </a:solidFill>
                <a:latin typeface="Tahoma" pitchFamily="34" charset="0"/>
              </a:rPr>
              <a:t>Формирование местного бюджета </a:t>
            </a:r>
            <a:br>
              <a:rPr lang="ru-RU" sz="2000" b="1" dirty="0">
                <a:solidFill>
                  <a:schemeClr val="tx1"/>
                </a:solidFill>
                <a:latin typeface="Tahoma" pitchFamily="34" charset="0"/>
              </a:rPr>
            </a:br>
            <a:r>
              <a:rPr lang="ru-RU" sz="2000" b="1" dirty="0">
                <a:solidFill>
                  <a:schemeClr val="tx1"/>
                </a:solidFill>
                <a:latin typeface="Tahoma" pitchFamily="34" charset="0"/>
              </a:rPr>
              <a:t>по муниципальным программам в 2020 - 2022 годах </a:t>
            </a:r>
            <a:endParaRPr lang="ru-RU" sz="1600" b="1" dirty="0">
              <a:solidFill>
                <a:schemeClr val="tx1"/>
              </a:solidFill>
              <a:latin typeface="Tahoma" pitchFamily="34" charset="0"/>
            </a:endParaRPr>
          </a:p>
        </p:txBody>
      </p:sp>
      <p:graphicFrame>
        <p:nvGraphicFramePr>
          <p:cNvPr id="25604" name="Диаграмма 6">
            <a:extLst>
              <a:ext uri="{FF2B5EF4-FFF2-40B4-BE49-F238E27FC236}">
                <a16:creationId xmlns:a16="http://schemas.microsoft.com/office/drawing/2014/main" id="{9C1F704E-3A2C-F641-930B-1F22ED15C041}"/>
              </a:ext>
            </a:extLst>
          </p:cNvPr>
          <p:cNvGraphicFramePr>
            <a:graphicFrameLocks/>
          </p:cNvGraphicFramePr>
          <p:nvPr/>
        </p:nvGraphicFramePr>
        <p:xfrm>
          <a:off x="-231775" y="760413"/>
          <a:ext cx="4494213" cy="3346450"/>
        </p:xfrm>
        <a:graphic>
          <a:graphicData uri="http://schemas.openxmlformats.org/presentationml/2006/ole">
            <mc:AlternateContent xmlns:mc="http://schemas.openxmlformats.org/markup-compatibility/2006">
              <mc:Choice xmlns:v="urn:schemas-microsoft-com:vml" Requires="v">
                <p:oleObj spid="_x0000_s25607" r:id="rId4" imgW="9359900" imgH="6972300" progId="Excel.Chart.8">
                  <p:embed/>
                </p:oleObj>
              </mc:Choice>
              <mc:Fallback>
                <p:oleObj r:id="rId4" imgW="9359900" imgH="6972300" progId="Excel.Chart.8">
                  <p:embed/>
                  <p:pic>
                    <p:nvPicPr>
                      <p:cNvPr id="0" name="Диаграмма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760413"/>
                        <a:ext cx="4494213"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5" name="Диаграмма 7">
            <a:extLst>
              <a:ext uri="{FF2B5EF4-FFF2-40B4-BE49-F238E27FC236}">
                <a16:creationId xmlns:a16="http://schemas.microsoft.com/office/drawing/2014/main" id="{2B8FCCAE-2D9D-BD42-9C29-3BC56302225E}"/>
              </a:ext>
            </a:extLst>
          </p:cNvPr>
          <p:cNvGraphicFramePr>
            <a:graphicFrameLocks/>
          </p:cNvGraphicFramePr>
          <p:nvPr/>
        </p:nvGraphicFramePr>
        <p:xfrm>
          <a:off x="417513" y="3651250"/>
          <a:ext cx="4557712" cy="3429000"/>
        </p:xfrm>
        <a:graphic>
          <a:graphicData uri="http://schemas.openxmlformats.org/presentationml/2006/ole">
            <mc:AlternateContent xmlns:mc="http://schemas.openxmlformats.org/markup-compatibility/2006">
              <mc:Choice xmlns:v="urn:schemas-microsoft-com:vml" Requires="v">
                <p:oleObj spid="_x0000_s25608" r:id="rId6" imgW="9499600" imgH="7137400" progId="Excel.Chart.8">
                  <p:embed/>
                </p:oleObj>
              </mc:Choice>
              <mc:Fallback>
                <p:oleObj r:id="rId6" imgW="9499600" imgH="7137400" progId="Excel.Chart.8">
                  <p:embed/>
                  <p:pic>
                    <p:nvPicPr>
                      <p:cNvPr id="0" name="Диаграмма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513" y="3651250"/>
                        <a:ext cx="45577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6" name="Диаграмма 9">
            <a:extLst>
              <a:ext uri="{FF2B5EF4-FFF2-40B4-BE49-F238E27FC236}">
                <a16:creationId xmlns:a16="http://schemas.microsoft.com/office/drawing/2014/main" id="{69E3C9B2-EA9E-E744-A8BB-48D0FC45E301}"/>
              </a:ext>
            </a:extLst>
          </p:cNvPr>
          <p:cNvGraphicFramePr>
            <a:graphicFrameLocks/>
          </p:cNvGraphicFramePr>
          <p:nvPr/>
        </p:nvGraphicFramePr>
        <p:xfrm>
          <a:off x="4522788" y="1865313"/>
          <a:ext cx="4564062" cy="3630612"/>
        </p:xfrm>
        <a:graphic>
          <a:graphicData uri="http://schemas.openxmlformats.org/presentationml/2006/ole">
            <mc:AlternateContent xmlns:mc="http://schemas.openxmlformats.org/markup-compatibility/2006">
              <mc:Choice xmlns:v="urn:schemas-microsoft-com:vml" Requires="v">
                <p:oleObj spid="_x0000_s25609" r:id="rId8" imgW="9512300" imgH="7569200" progId="Excel.Chart.8">
                  <p:embed/>
                </p:oleObj>
              </mc:Choice>
              <mc:Fallback>
                <p:oleObj r:id="rId8" imgW="9512300" imgH="7569200" progId="Excel.Chart.8">
                  <p:embed/>
                  <p:pic>
                    <p:nvPicPr>
                      <p:cNvPr id="0" name="Диаграмма 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2788" y="1865313"/>
                        <a:ext cx="4564062" cy="36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2" descr="Y:\Бюджетный отдел\БЮДЖЕТ ДЛЯ ГРАЖДАН\фото\tekstura-bumazhnyj-fon-bumaga-ogon-korichnevyj-myatyj.jpg">
            <a:extLst>
              <a:ext uri="{FF2B5EF4-FFF2-40B4-BE49-F238E27FC236}">
                <a16:creationId xmlns:a16="http://schemas.microsoft.com/office/drawing/2014/main" id="{CC91B521-F1C9-CB42-9D99-F32422392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8754" name="Rectangle 2">
            <a:extLst>
              <a:ext uri="{FF2B5EF4-FFF2-40B4-BE49-F238E27FC236}">
                <a16:creationId xmlns:a16="http://schemas.microsoft.com/office/drawing/2014/main" id="{4C860B01-12D7-914C-92B9-8BA1F88D2448}"/>
              </a:ext>
            </a:extLst>
          </p:cNvPr>
          <p:cNvSpPr>
            <a:spLocks noGrp="1" noChangeArrowheads="1"/>
          </p:cNvSpPr>
          <p:nvPr>
            <p:ph type="title"/>
          </p:nvPr>
        </p:nvSpPr>
        <p:spPr>
          <a:xfrm>
            <a:off x="395288" y="115888"/>
            <a:ext cx="8229600" cy="981075"/>
          </a:xfrm>
        </p:spPr>
        <p:txBody>
          <a:bodyPr>
            <a:normAutofit fontScale="90000"/>
          </a:bodyPr>
          <a:lstStyle/>
          <a:p>
            <a:pPr algn="ctr" eaLnBrk="1" fontAlgn="auto" hangingPunct="1">
              <a:spcAft>
                <a:spcPts val="0"/>
              </a:spcAft>
              <a:defRPr/>
            </a:pPr>
            <a:r>
              <a:rPr lang="ru-RU" altLang="ru-RU" sz="2000" b="1" dirty="0">
                <a:solidFill>
                  <a:schemeClr val="tx1"/>
                </a:solidFill>
                <a:effectLst>
                  <a:outerShdw blurRad="38100" dist="38100" dir="2700000" algn="tl">
                    <a:srgbClr val="000000">
                      <a:alpha val="43137"/>
                    </a:srgbClr>
                  </a:outerShdw>
                </a:effectLst>
              </a:rPr>
              <a:t>Распределение бюджетных ассигнований на реализацию муниципальных программ                                                                                                                          Тигильского муниципального района</a:t>
            </a:r>
            <a:br>
              <a:rPr lang="ru-RU" altLang="ru-RU" sz="2000" b="1" dirty="0">
                <a:solidFill>
                  <a:schemeClr val="tx1"/>
                </a:solidFill>
                <a:effectLst>
                  <a:outerShdw blurRad="38100" dist="38100" dir="2700000" algn="tl">
                    <a:srgbClr val="000000">
                      <a:alpha val="43137"/>
                    </a:srgbClr>
                  </a:outerShdw>
                </a:effectLst>
              </a:rPr>
            </a:br>
            <a:r>
              <a:rPr lang="ru-RU" altLang="ru-RU" sz="2000" b="1" dirty="0">
                <a:solidFill>
                  <a:schemeClr val="tx1"/>
                </a:solidFill>
                <a:effectLst>
                  <a:outerShdw blurRad="38100" dist="38100" dir="2700000" algn="tl">
                    <a:srgbClr val="000000">
                      <a:alpha val="43137"/>
                    </a:srgbClr>
                  </a:outerShdw>
                </a:effectLst>
              </a:rPr>
              <a:t> на 2020 год и на плановый период 2021-2022 годов</a:t>
            </a:r>
          </a:p>
        </p:txBody>
      </p:sp>
      <p:graphicFrame>
        <p:nvGraphicFramePr>
          <p:cNvPr id="3" name="Таблица 2">
            <a:extLst>
              <a:ext uri="{FF2B5EF4-FFF2-40B4-BE49-F238E27FC236}">
                <a16:creationId xmlns:a16="http://schemas.microsoft.com/office/drawing/2014/main" id="{A8730AB7-94D5-D649-B3A7-510423E4DD2D}"/>
              </a:ext>
            </a:extLst>
          </p:cNvPr>
          <p:cNvGraphicFramePr>
            <a:graphicFrameLocks noGrp="1"/>
          </p:cNvGraphicFramePr>
          <p:nvPr/>
        </p:nvGraphicFramePr>
        <p:xfrm>
          <a:off x="0" y="1196975"/>
          <a:ext cx="9109075" cy="5661025"/>
        </p:xfrm>
        <a:graphic>
          <a:graphicData uri="http://schemas.openxmlformats.org/drawingml/2006/table">
            <a:tbl>
              <a:tblPr firstRow="1" bandRow="1">
                <a:tableStyleId>{8A107856-5554-42FB-B03E-39F5DBC370BA}</a:tableStyleId>
              </a:tblPr>
              <a:tblGrid>
                <a:gridCol w="346666">
                  <a:extLst>
                    <a:ext uri="{9D8B030D-6E8A-4147-A177-3AD203B41FA5}">
                      <a16:colId xmlns:a16="http://schemas.microsoft.com/office/drawing/2014/main" val="20000"/>
                    </a:ext>
                  </a:extLst>
                </a:gridCol>
                <a:gridCol w="369777">
                  <a:extLst>
                    <a:ext uri="{9D8B030D-6E8A-4147-A177-3AD203B41FA5}">
                      <a16:colId xmlns:a16="http://schemas.microsoft.com/office/drawing/2014/main" val="20001"/>
                    </a:ext>
                  </a:extLst>
                </a:gridCol>
                <a:gridCol w="343366">
                  <a:extLst>
                    <a:ext uri="{9D8B030D-6E8A-4147-A177-3AD203B41FA5}">
                      <a16:colId xmlns:a16="http://schemas.microsoft.com/office/drawing/2014/main" val="20002"/>
                    </a:ext>
                  </a:extLst>
                </a:gridCol>
                <a:gridCol w="5031617">
                  <a:extLst>
                    <a:ext uri="{9D8B030D-6E8A-4147-A177-3AD203B41FA5}">
                      <a16:colId xmlns:a16="http://schemas.microsoft.com/office/drawing/2014/main" val="20003"/>
                    </a:ext>
                  </a:extLst>
                </a:gridCol>
                <a:gridCol w="1059809">
                  <a:extLst>
                    <a:ext uri="{9D8B030D-6E8A-4147-A177-3AD203B41FA5}">
                      <a16:colId xmlns:a16="http://schemas.microsoft.com/office/drawing/2014/main" val="20004"/>
                    </a:ext>
                  </a:extLst>
                </a:gridCol>
                <a:gridCol w="980571">
                  <a:extLst>
                    <a:ext uri="{9D8B030D-6E8A-4147-A177-3AD203B41FA5}">
                      <a16:colId xmlns:a16="http://schemas.microsoft.com/office/drawing/2014/main" val="20005"/>
                    </a:ext>
                  </a:extLst>
                </a:gridCol>
                <a:gridCol w="977269">
                  <a:extLst>
                    <a:ext uri="{9D8B030D-6E8A-4147-A177-3AD203B41FA5}">
                      <a16:colId xmlns:a16="http://schemas.microsoft.com/office/drawing/2014/main" val="20006"/>
                    </a:ext>
                  </a:extLst>
                </a:gridCol>
              </a:tblGrid>
              <a:tr h="834238">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МП</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ПП</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ОМ</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Наименование муниципальной программы/подпрограммы</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Годовой объем ассигнований на 2020 год</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Годовой объем ассигнований на 2021 год</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Годовой объем ассигнований на 2022 год</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extLst>
                  <a:ext uri="{0D108BD9-81ED-4DB2-BD59-A6C34878D82A}">
                    <a16:rowId xmlns:a16="http://schemas.microsoft.com/office/drawing/2014/main" val="10000"/>
                  </a:ext>
                </a:extLst>
              </a:tr>
              <a:tr h="215464">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2</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3</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4</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5</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6</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7</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tc>
                <a:extLst>
                  <a:ext uri="{0D108BD9-81ED-4DB2-BD59-A6C34878D82A}">
                    <a16:rowId xmlns:a16="http://schemas.microsoft.com/office/drawing/2014/main" val="10001"/>
                  </a:ext>
                </a:extLst>
              </a:tr>
              <a:tr h="421722">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01</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l" fontAlgn="ctr"/>
                      <a:r>
                        <a:rPr lang="ru-RU" sz="1200" u="none" strike="noStrike" dirty="0">
                          <a:effectLst/>
                          <a:latin typeface="Times New Roman" panose="02020603050405020304" pitchFamily="18" charset="0"/>
                          <a:cs typeface="Times New Roman" panose="02020603050405020304" pitchFamily="18" charset="0"/>
                        </a:rPr>
                        <a:t>Муниципальная программа "Развитие образования в Тигильском муниципальном районе"</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  524 328,09332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  513 183,41368</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518 068,80125</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extLst>
                  <a:ext uri="{0D108BD9-81ED-4DB2-BD59-A6C34878D82A}">
                    <a16:rowId xmlns:a16="http://schemas.microsoft.com/office/drawing/2014/main" val="10002"/>
                  </a:ext>
                </a:extLst>
              </a:tr>
              <a:tr h="421722">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02</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l" fontAlgn="ctr"/>
                      <a:r>
                        <a:rPr lang="ru-RU" sz="1200" u="none" strike="noStrike">
                          <a:effectLst/>
                          <a:latin typeface="Times New Roman" panose="02020603050405020304" pitchFamily="18" charset="0"/>
                          <a:cs typeface="Times New Roman" panose="02020603050405020304" pitchFamily="18" charset="0"/>
                        </a:rPr>
                        <a:t>Муниципальная программа "Развитие культуры в Тигильском муниципальном районе"</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  69 471,16400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  67 685,00000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  68 085,00000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extLst>
                  <a:ext uri="{0D108BD9-81ED-4DB2-BD59-A6C34878D82A}">
                    <a16:rowId xmlns:a16="http://schemas.microsoft.com/office/drawing/2014/main" val="10003"/>
                  </a:ext>
                </a:extLst>
              </a:tr>
              <a:tr h="421722">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03</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l" fontAlgn="ctr"/>
                      <a:r>
                        <a:rPr lang="ru-RU" sz="1200" u="none" strike="noStrike">
                          <a:effectLst/>
                          <a:latin typeface="Times New Roman" panose="02020603050405020304" pitchFamily="18" charset="0"/>
                          <a:cs typeface="Times New Roman" panose="02020603050405020304" pitchFamily="18" charset="0"/>
                        </a:rPr>
                        <a:t>Муниципальная программа "Развитие физической культуры и спорта в Тигильском муниципальном районе"</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410,96393</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0,00000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4" marR="8164" marT="8163" marB="0"/>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0,00000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4" marR="8164" marT="8163" marB="0"/>
                </a:tc>
                <a:extLst>
                  <a:ext uri="{0D108BD9-81ED-4DB2-BD59-A6C34878D82A}">
                    <a16:rowId xmlns:a16="http://schemas.microsoft.com/office/drawing/2014/main" val="10004"/>
                  </a:ext>
                </a:extLst>
              </a:tr>
              <a:tr h="627980">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04</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l" fontAlgn="ctr"/>
                      <a:r>
                        <a:rPr lang="ru-RU" sz="1200" u="none" strike="noStrike">
                          <a:effectLst/>
                          <a:latin typeface="Times New Roman" panose="02020603050405020304" pitchFamily="18" charset="0"/>
                          <a:cs typeface="Times New Roman" panose="02020603050405020304" pitchFamily="18" charset="0"/>
                        </a:rPr>
                        <a:t>Муниципальная программа "Обеспечение населения доступным и комфортным жильем, строительство объектов социальной сферы в Тигильском муниципальном районе"</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3 972,99994</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5 626,54539</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  2 742,39771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extLst>
                  <a:ext uri="{0D108BD9-81ED-4DB2-BD59-A6C34878D82A}">
                    <a16:rowId xmlns:a16="http://schemas.microsoft.com/office/drawing/2014/main" val="10005"/>
                  </a:ext>
                </a:extLst>
              </a:tr>
              <a:tr h="834238">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05</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l" fontAlgn="ctr"/>
                      <a:r>
                        <a:rPr lang="ru-RU" sz="1200" u="none" strike="noStrike" dirty="0">
                          <a:effectLst/>
                          <a:latin typeface="Times New Roman" panose="02020603050405020304" pitchFamily="18" charset="0"/>
                          <a:cs typeface="Times New Roman" panose="02020603050405020304" pitchFamily="18" charset="0"/>
                        </a:rPr>
                        <a:t>Муниципальная программа "Энергоэффективность, развитие энергетики и коммунального хозяйства, обеспечение жителей населенных пунктов Тигильского муниципального района коммунальными услугами и услугами по благоустройству"</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3 602,18110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2 587,00000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  2 579,38800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extLst>
                  <a:ext uri="{0D108BD9-81ED-4DB2-BD59-A6C34878D82A}">
                    <a16:rowId xmlns:a16="http://schemas.microsoft.com/office/drawing/2014/main" val="10006"/>
                  </a:ext>
                </a:extLst>
              </a:tr>
              <a:tr h="627980">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06</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l" fontAlgn="ctr"/>
                      <a:r>
                        <a:rPr lang="ru-RU" sz="1200" u="none" strike="noStrike" dirty="0">
                          <a:effectLst/>
                          <a:latin typeface="Times New Roman" panose="02020603050405020304" pitchFamily="18" charset="0"/>
                          <a:cs typeface="Times New Roman" panose="02020603050405020304" pitchFamily="18" charset="0"/>
                        </a:rPr>
                        <a:t>Муниципальная программа "Развитие экономики, сельского хозяйства Тигильского муниципального района, повышение их </a:t>
                      </a:r>
                      <a:r>
                        <a:rPr lang="ru-RU" sz="1200" u="none" strike="noStrike" dirty="0" err="1">
                          <a:effectLst/>
                          <a:latin typeface="Times New Roman" panose="02020603050405020304" pitchFamily="18" charset="0"/>
                          <a:cs typeface="Times New Roman" panose="02020603050405020304" pitchFamily="18" charset="0"/>
                        </a:rPr>
                        <a:t>конкурентноспособности</a:t>
                      </a:r>
                      <a:r>
                        <a:rPr lang="ru-RU" sz="1200" u="none" strike="noStrike" dirty="0">
                          <a:effectLst/>
                          <a:latin typeface="Times New Roman" panose="02020603050405020304" pitchFamily="18" charset="0"/>
                          <a:cs typeface="Times New Roman" panose="02020603050405020304" pitchFamily="18" charset="0"/>
                        </a:rPr>
                        <a:t>"</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434,53000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493,42000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   503,01000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extLst>
                  <a:ext uri="{0D108BD9-81ED-4DB2-BD59-A6C34878D82A}">
                    <a16:rowId xmlns:a16="http://schemas.microsoft.com/office/drawing/2014/main" val="10007"/>
                  </a:ext>
                </a:extLst>
              </a:tr>
              <a:tr h="421722">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08</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l" fontAlgn="ctr"/>
                      <a:r>
                        <a:rPr lang="ru-RU" sz="1200" u="none" strike="noStrike">
                          <a:effectLst/>
                          <a:latin typeface="Times New Roman" panose="02020603050405020304" pitchFamily="18" charset="0"/>
                          <a:cs typeface="Times New Roman" panose="02020603050405020304" pitchFamily="18" charset="0"/>
                        </a:rPr>
                        <a:t>Муниципальная программа "Социальная поддержка жителей в Тигильском муниципальном районе"</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5 823,35055</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5 505,00000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  5 505,00000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extLst>
                  <a:ext uri="{0D108BD9-81ED-4DB2-BD59-A6C34878D82A}">
                    <a16:rowId xmlns:a16="http://schemas.microsoft.com/office/drawing/2014/main" val="10008"/>
                  </a:ext>
                </a:extLst>
              </a:tr>
              <a:tr h="834238">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09</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l" fontAlgn="ctr"/>
                      <a:r>
                        <a:rPr lang="ru-RU" sz="1200" u="none" strike="noStrike">
                          <a:effectLst/>
                          <a:latin typeface="Times New Roman" panose="02020603050405020304" pitchFamily="18" charset="0"/>
                          <a:cs typeface="Times New Roman" panose="02020603050405020304" pitchFamily="18" charset="0"/>
                        </a:rPr>
                        <a:t>Муниципальная программа "Совершенствование гражданской обороны, защиты населения и территорий Тигильского муниципального района от чрезвычайных ситуаций природного и техногенного характера, обеспечение пожарной безопасности"</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1 900,00000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   500,00000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   550,00000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4" marR="8164" marT="8163" marB="0" anchor="ctr"/>
                </a:tc>
                <a:extLst>
                  <a:ext uri="{0D108BD9-81ED-4DB2-BD59-A6C34878D82A}">
                    <a16:rowId xmlns:a16="http://schemas.microsoft.com/office/drawing/2014/main" val="10009"/>
                  </a:ext>
                </a:extLst>
              </a:tr>
            </a:tbl>
          </a:graphicData>
        </a:graphic>
      </p:graphicFrame>
    </p:spTree>
  </p:cSld>
  <p:clrMapOvr>
    <a:masterClrMapping/>
  </p:clrMapOvr>
  <p:transition advClick="0" advTm="25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2" descr="Y:\Бюджетный отдел\БЮДЖЕТ ДЛЯ ГРАЖДАН\фото\tekstura-bumazhnyj-fon-bumaga-ogon-korichnevyj-myatyj.jpg">
            <a:extLst>
              <a:ext uri="{FF2B5EF4-FFF2-40B4-BE49-F238E27FC236}">
                <a16:creationId xmlns:a16="http://schemas.microsoft.com/office/drawing/2014/main" id="{AB48FA24-3CF1-C64E-B393-44F923135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Таблица 4">
            <a:extLst>
              <a:ext uri="{FF2B5EF4-FFF2-40B4-BE49-F238E27FC236}">
                <a16:creationId xmlns:a16="http://schemas.microsoft.com/office/drawing/2014/main" id="{31E30960-1BD5-4942-A994-FB9412B49584}"/>
              </a:ext>
            </a:extLst>
          </p:cNvPr>
          <p:cNvGraphicFramePr>
            <a:graphicFrameLocks noGrp="1"/>
          </p:cNvGraphicFramePr>
          <p:nvPr/>
        </p:nvGraphicFramePr>
        <p:xfrm>
          <a:off x="0" y="0"/>
          <a:ext cx="9144000" cy="2806700"/>
        </p:xfrm>
        <a:graphic>
          <a:graphicData uri="http://schemas.openxmlformats.org/drawingml/2006/table">
            <a:tbl>
              <a:tblPr lastRow="1" bandRow="1">
                <a:tableStyleId>{8A107856-5554-42FB-B03E-39F5DBC370BA}</a:tableStyleId>
              </a:tblPr>
              <a:tblGrid>
                <a:gridCol w="347995">
                  <a:extLst>
                    <a:ext uri="{9D8B030D-6E8A-4147-A177-3AD203B41FA5}">
                      <a16:colId xmlns:a16="http://schemas.microsoft.com/office/drawing/2014/main" val="20000"/>
                    </a:ext>
                  </a:extLst>
                </a:gridCol>
                <a:gridCol w="371194">
                  <a:extLst>
                    <a:ext uri="{9D8B030D-6E8A-4147-A177-3AD203B41FA5}">
                      <a16:colId xmlns:a16="http://schemas.microsoft.com/office/drawing/2014/main" val="20001"/>
                    </a:ext>
                  </a:extLst>
                </a:gridCol>
                <a:gridCol w="344681">
                  <a:extLst>
                    <a:ext uri="{9D8B030D-6E8A-4147-A177-3AD203B41FA5}">
                      <a16:colId xmlns:a16="http://schemas.microsoft.com/office/drawing/2014/main" val="20002"/>
                    </a:ext>
                  </a:extLst>
                </a:gridCol>
                <a:gridCol w="4761743">
                  <a:extLst>
                    <a:ext uri="{9D8B030D-6E8A-4147-A177-3AD203B41FA5}">
                      <a16:colId xmlns:a16="http://schemas.microsoft.com/office/drawing/2014/main" val="20003"/>
                    </a:ext>
                  </a:extLst>
                </a:gridCol>
                <a:gridCol w="1106130">
                  <a:extLst>
                    <a:ext uri="{9D8B030D-6E8A-4147-A177-3AD203B41FA5}">
                      <a16:colId xmlns:a16="http://schemas.microsoft.com/office/drawing/2014/main" val="20004"/>
                    </a:ext>
                  </a:extLst>
                </a:gridCol>
                <a:gridCol w="1106130">
                  <a:extLst>
                    <a:ext uri="{9D8B030D-6E8A-4147-A177-3AD203B41FA5}">
                      <a16:colId xmlns:a16="http://schemas.microsoft.com/office/drawing/2014/main" val="20005"/>
                    </a:ext>
                  </a:extLst>
                </a:gridCol>
                <a:gridCol w="1106127">
                  <a:extLst>
                    <a:ext uri="{9D8B030D-6E8A-4147-A177-3AD203B41FA5}">
                      <a16:colId xmlns:a16="http://schemas.microsoft.com/office/drawing/2014/main" val="20006"/>
                    </a:ext>
                  </a:extLst>
                </a:gridCol>
              </a:tblGrid>
              <a:tr h="597059">
                <a:tc>
                  <a:txBody>
                    <a:bodyPr/>
                    <a:lstStyle/>
                    <a:p>
                      <a:pPr algn="ctr" fontAlgn="ctr"/>
                      <a:r>
                        <a:rPr lang="ru-RU" sz="1200" u="none" strike="noStrike" dirty="0">
                          <a:effectLst/>
                        </a:rPr>
                        <a:t>10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l" fontAlgn="ctr"/>
                      <a:r>
                        <a:rPr lang="ru-RU" sz="1200" u="none" strike="noStrike" dirty="0">
                          <a:effectLst/>
                        </a:rPr>
                        <a:t>Муниципальная программа "Совершенствование системы управления имуществом и земельными ресурсами Тигильского муниципального района"</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a:effectLst/>
                        </a:rPr>
                        <a:t>   942,85000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a:effectLst/>
                        </a:rPr>
                        <a:t>   800,00000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a:effectLst/>
                        </a:rPr>
                        <a:t>  1 000,00000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extLst>
                  <a:ext uri="{0D108BD9-81ED-4DB2-BD59-A6C34878D82A}">
                    <a16:rowId xmlns:a16="http://schemas.microsoft.com/office/drawing/2014/main" val="10000"/>
                  </a:ext>
                </a:extLst>
              </a:tr>
              <a:tr h="400958">
                <a:tc>
                  <a:txBody>
                    <a:bodyPr/>
                    <a:lstStyle/>
                    <a:p>
                      <a:pPr algn="ctr" fontAlgn="ctr"/>
                      <a:r>
                        <a:rPr lang="ru-RU" sz="1200" u="none" strike="noStrike">
                          <a:effectLst/>
                        </a:rPr>
                        <a:t>11</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a:effectLst/>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a:effectLst/>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l" fontAlgn="ctr"/>
                      <a:r>
                        <a:rPr lang="ru-RU" sz="1200" u="none" strike="noStrike" dirty="0">
                          <a:effectLst/>
                        </a:rPr>
                        <a:t>Муниципальная программа "Совершенствование управления финансами районного бюджета Тигильского муниципального района"</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a:effectLst/>
                        </a:rPr>
                        <a:t>  104 153,83900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a:effectLst/>
                        </a:rPr>
                        <a:t>  58 138,49000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a:effectLst/>
                        </a:rPr>
                        <a:t>  44 185,45100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extLst>
                  <a:ext uri="{0D108BD9-81ED-4DB2-BD59-A6C34878D82A}">
                    <a16:rowId xmlns:a16="http://schemas.microsoft.com/office/drawing/2014/main" val="10001"/>
                  </a:ext>
                </a:extLst>
              </a:tr>
              <a:tr h="597059">
                <a:tc>
                  <a:txBody>
                    <a:bodyPr/>
                    <a:lstStyle/>
                    <a:p>
                      <a:pPr algn="ctr" fontAlgn="ctr"/>
                      <a:r>
                        <a:rPr lang="ru-RU" sz="1200" u="none" strike="noStrike">
                          <a:effectLst/>
                        </a:rPr>
                        <a:t>12</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a:effectLst/>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a:effectLst/>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l" fontAlgn="ctr"/>
                      <a:r>
                        <a:rPr lang="ru-RU" sz="1200" u="none" strike="noStrike" dirty="0">
                          <a:effectLst/>
                        </a:rPr>
                        <a:t>Муниципальная программа "Совершенствование территориальной политики, укрепление национального единства и межнациональных отношений в Тигильском муниципальном районе"</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dirty="0">
                          <a:effectLst/>
                        </a:rPr>
                        <a:t>  74 912,34861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dirty="0">
                          <a:effectLst/>
                        </a:rPr>
                        <a:t>  70 696,35800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a:effectLst/>
                        </a:rPr>
                        <a:t>  71 176,12300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extLst>
                  <a:ext uri="{0D108BD9-81ED-4DB2-BD59-A6C34878D82A}">
                    <a16:rowId xmlns:a16="http://schemas.microsoft.com/office/drawing/2014/main" val="10002"/>
                  </a:ext>
                </a:extLst>
              </a:tr>
              <a:tr h="597059">
                <a:tc>
                  <a:txBody>
                    <a:bodyPr/>
                    <a:lstStyle/>
                    <a:p>
                      <a:pPr algn="ctr" fontAlgn="ctr"/>
                      <a:r>
                        <a:rPr lang="ru-RU" sz="1200" u="none" strike="noStrike">
                          <a:effectLst/>
                        </a:rPr>
                        <a:t>13</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a:effectLst/>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a:effectLst/>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l" fontAlgn="ctr"/>
                      <a:r>
                        <a:rPr lang="ru-RU" sz="1200" u="none" strike="noStrike">
                          <a:effectLst/>
                        </a:rPr>
                        <a:t>Муниципальная программа "Обеспечение общественного порядка, противодействие преступности, профилактика наркомании, экстремизма и терроризма в Тигильском муниципальном районе"</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dirty="0">
                          <a:effectLst/>
                        </a:rPr>
                        <a:t>   180,00000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dirty="0">
                          <a:effectLst/>
                        </a:rPr>
                        <a:t>   100,00000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dirty="0">
                          <a:effectLst/>
                        </a:rPr>
                        <a:t>   100,00000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extLst>
                  <a:ext uri="{0D108BD9-81ED-4DB2-BD59-A6C34878D82A}">
                    <a16:rowId xmlns:a16="http://schemas.microsoft.com/office/drawing/2014/main" val="10003"/>
                  </a:ext>
                </a:extLst>
              </a:tr>
              <a:tr h="204855">
                <a:tc>
                  <a:txBody>
                    <a:bodyPr/>
                    <a:lstStyle/>
                    <a:p>
                      <a:pPr algn="ctr" fontAlgn="ctr"/>
                      <a:r>
                        <a:rPr lang="ru-RU" sz="1200" u="none" strike="noStrike">
                          <a:effectLst/>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a:effectLst/>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a:effectLst/>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l" fontAlgn="ctr"/>
                      <a:r>
                        <a:rPr lang="ru-RU" sz="1200" u="none" strike="noStrike">
                          <a:effectLst/>
                        </a:rPr>
                        <a:t>Непрограммные расходы</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a:effectLst/>
                        </a:rPr>
                        <a:t>  1 695,70000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dirty="0">
                          <a:effectLst/>
                        </a:rPr>
                        <a:t>  1 695,00000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dirty="0">
                          <a:effectLst/>
                        </a:rPr>
                        <a:t>  1 795,00000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extLst>
                  <a:ext uri="{0D108BD9-81ED-4DB2-BD59-A6C34878D82A}">
                    <a16:rowId xmlns:a16="http://schemas.microsoft.com/office/drawing/2014/main" val="10004"/>
                  </a:ext>
                </a:extLst>
              </a:tr>
              <a:tr h="204855">
                <a:tc>
                  <a:txBody>
                    <a:bodyPr/>
                    <a:lstStyle/>
                    <a:p>
                      <a:pPr algn="ctr" fontAlgn="ctr"/>
                      <a:r>
                        <a:rPr lang="ru-RU" sz="1200" u="none" strike="noStrike">
                          <a:effectLst/>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a:effectLst/>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a:effectLst/>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l" fontAlgn="ctr"/>
                      <a:r>
                        <a:rPr lang="ru-RU" sz="1200" u="none" strike="noStrike">
                          <a:effectLst/>
                        </a:rPr>
                        <a:t>Условно утвержденные расходы</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a:effectLst/>
                        </a:rPr>
                        <a:t>   0,00000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a:effectLst/>
                        </a:rPr>
                        <a:t>  9 034,16400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dirty="0">
                          <a:effectLst/>
                        </a:rPr>
                        <a:t>  18 088,32800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extLst>
                  <a:ext uri="{0D108BD9-81ED-4DB2-BD59-A6C34878D82A}">
                    <a16:rowId xmlns:a16="http://schemas.microsoft.com/office/drawing/2014/main" val="10005"/>
                  </a:ext>
                </a:extLst>
              </a:tr>
              <a:tr h="204855">
                <a:tc>
                  <a:txBody>
                    <a:bodyPr/>
                    <a:lstStyle/>
                    <a:p>
                      <a:pPr algn="l" fontAlgn="ctr"/>
                      <a:r>
                        <a:rPr lang="ru-RU" sz="1200" u="none" strike="noStrike">
                          <a:effectLst/>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l" fontAlgn="ctr"/>
                      <a:r>
                        <a:rPr lang="ru-RU" sz="1200" u="none" strike="noStrike">
                          <a:effectLst/>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l" fontAlgn="ctr"/>
                      <a:r>
                        <a:rPr lang="ru-RU" sz="1200" u="none" strike="noStrike">
                          <a:effectLst/>
                        </a:rPr>
                        <a:t> </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l" fontAlgn="ctr"/>
                      <a:r>
                        <a:rPr lang="ru-RU" sz="1200" u="none" strike="noStrike">
                          <a:effectLst/>
                        </a:rPr>
                        <a:t>Итого по расходам</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a:effectLst/>
                        </a:rPr>
                        <a:t>  791 828,02045</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a:effectLst/>
                        </a:rPr>
                        <a:t>  736 044,39107</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tc>
                  <a:txBody>
                    <a:bodyPr/>
                    <a:lstStyle/>
                    <a:p>
                      <a:pPr algn="ctr" fontAlgn="ctr"/>
                      <a:r>
                        <a:rPr lang="ru-RU" sz="1200" u="none" strike="noStrike" dirty="0">
                          <a:effectLst/>
                        </a:rPr>
                        <a:t>  734 378,49896</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63" marR="8163" marT="8165" marB="0" anchor="ctr"/>
                </a:tc>
                <a:extLst>
                  <a:ext uri="{0D108BD9-81ED-4DB2-BD59-A6C34878D82A}">
                    <a16:rowId xmlns:a16="http://schemas.microsoft.com/office/drawing/2014/main" val="10006"/>
                  </a:ext>
                </a:extLst>
              </a:tr>
            </a:tbl>
          </a:graphicData>
        </a:graphic>
      </p:graphicFrame>
    </p:spTree>
  </p:cSld>
  <p:clrMapOvr>
    <a:masterClrMapping/>
  </p:clrMapOvr>
  <p:transition advClick="0" advTm="25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descr="Y:\Бюджетный отдел\БЮДЖЕТ ДЛЯ ГРАЖДАН\фото\tekstura-bumazhnyj-fon-bumaga-ogon-korichnevyj-myatyj.jpg">
            <a:extLst>
              <a:ext uri="{FF2B5EF4-FFF2-40B4-BE49-F238E27FC236}">
                <a16:creationId xmlns:a16="http://schemas.microsoft.com/office/drawing/2014/main" id="{BF0FDB81-424F-8D44-8517-A175EE1DF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2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78" name="Rectangle 2">
            <a:extLst>
              <a:ext uri="{FF2B5EF4-FFF2-40B4-BE49-F238E27FC236}">
                <a16:creationId xmlns:a16="http://schemas.microsoft.com/office/drawing/2014/main" id="{4444B517-ACE1-7147-8271-867C31DFB85A}"/>
              </a:ext>
            </a:extLst>
          </p:cNvPr>
          <p:cNvSpPr>
            <a:spLocks noGrp="1" noChangeArrowheads="1"/>
          </p:cNvSpPr>
          <p:nvPr>
            <p:ph type="title"/>
          </p:nvPr>
        </p:nvSpPr>
        <p:spPr>
          <a:xfrm>
            <a:off x="1042988" y="115888"/>
            <a:ext cx="7654925" cy="833437"/>
          </a:xfrm>
        </p:spPr>
        <p:txBody>
          <a:bodyPr/>
          <a:lstStyle/>
          <a:p>
            <a:pPr eaLnBrk="1" fontAlgn="auto" hangingPunct="1">
              <a:spcAft>
                <a:spcPts val="0"/>
              </a:spcAft>
              <a:defRPr/>
            </a:pPr>
            <a:r>
              <a:rPr lang="ru-RU" altLang="ru-RU" sz="2000" b="1" dirty="0">
                <a:solidFill>
                  <a:schemeClr val="accent6">
                    <a:lumMod val="50000"/>
                  </a:schemeClr>
                </a:solidFill>
                <a:effectLst>
                  <a:outerShdw blurRad="38100" dist="38100" dir="2700000" algn="tl">
                    <a:srgbClr val="000000">
                      <a:alpha val="43137"/>
                    </a:srgbClr>
                  </a:outerShdw>
                </a:effectLst>
              </a:rPr>
              <a:t>Структура</a:t>
            </a:r>
            <a:r>
              <a:rPr lang="ru-RU" altLang="ru-RU" sz="2000" b="1" dirty="0">
                <a:solidFill>
                  <a:srgbClr val="0000CC"/>
                </a:solidFill>
                <a:effectLst>
                  <a:outerShdw blurRad="38100" dist="38100" dir="2700000" algn="tl">
                    <a:srgbClr val="000000">
                      <a:alpha val="43137"/>
                    </a:srgbClr>
                  </a:outerShdw>
                </a:effectLst>
              </a:rPr>
              <a:t> </a:t>
            </a:r>
            <a:r>
              <a:rPr lang="ru-RU" altLang="ru-RU" sz="2000" b="1" dirty="0">
                <a:solidFill>
                  <a:schemeClr val="accent6">
                    <a:lumMod val="50000"/>
                  </a:schemeClr>
                </a:solidFill>
                <a:effectLst>
                  <a:outerShdw blurRad="38100" dist="38100" dir="2700000" algn="tl">
                    <a:srgbClr val="000000">
                      <a:alpha val="43137"/>
                    </a:srgbClr>
                  </a:outerShdw>
                </a:effectLst>
              </a:rPr>
              <a:t>межбюджетных трансфертов  бюджетам  сельских поселений на 2020 год.</a:t>
            </a:r>
          </a:p>
        </p:txBody>
      </p:sp>
      <p:sp>
        <p:nvSpPr>
          <p:cNvPr id="15" name="Заголовок 16">
            <a:extLst>
              <a:ext uri="{FF2B5EF4-FFF2-40B4-BE49-F238E27FC236}">
                <a16:creationId xmlns:a16="http://schemas.microsoft.com/office/drawing/2014/main" id="{5CC74A68-61DF-064C-A7A6-BF4796B578B3}"/>
              </a:ext>
            </a:extLst>
          </p:cNvPr>
          <p:cNvSpPr txBox="1">
            <a:spLocks/>
          </p:cNvSpPr>
          <p:nvPr/>
        </p:nvSpPr>
        <p:spPr>
          <a:xfrm>
            <a:off x="1042988" y="3500438"/>
            <a:ext cx="7950200" cy="504825"/>
          </a:xfrm>
          <a:prstGeom prst="rect">
            <a:avLst/>
          </a:prstGeom>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sz="2000" b="1" kern="0" dirty="0">
                <a:solidFill>
                  <a:schemeClr val="accent6">
                    <a:lumMod val="50000"/>
                  </a:schemeClr>
                </a:solidFill>
                <a:effectLst>
                  <a:outerShdw blurRad="38100" dist="38100" dir="2700000" algn="tl">
                    <a:srgbClr val="000000">
                      <a:alpha val="43137"/>
                    </a:srgbClr>
                  </a:outerShdw>
                </a:effectLst>
              </a:rPr>
              <a:t>Динамика </a:t>
            </a:r>
            <a:r>
              <a:rPr lang="ru-RU" altLang="ru-RU" sz="2000" b="1" kern="0" dirty="0">
                <a:solidFill>
                  <a:schemeClr val="accent6">
                    <a:lumMod val="50000"/>
                  </a:schemeClr>
                </a:solidFill>
                <a:effectLst>
                  <a:outerShdw blurRad="38100" dist="38100" dir="2700000" algn="tl">
                    <a:srgbClr val="000000">
                      <a:alpha val="43137"/>
                    </a:srgbClr>
                  </a:outerShdw>
                </a:effectLst>
              </a:rPr>
              <a:t>межбюджетных трансфертов бюджетам сельских поселений </a:t>
            </a:r>
            <a:r>
              <a:rPr lang="ru-RU" sz="2000" b="1" kern="0" dirty="0">
                <a:solidFill>
                  <a:schemeClr val="accent6">
                    <a:lumMod val="50000"/>
                  </a:schemeClr>
                </a:solidFill>
                <a:effectLst>
                  <a:outerShdw blurRad="38100" dist="38100" dir="2700000" algn="tl">
                    <a:srgbClr val="000000">
                      <a:alpha val="43137"/>
                    </a:srgbClr>
                  </a:outerShdw>
                </a:effectLst>
              </a:rPr>
              <a:t>в 2020-2021 годах</a:t>
            </a:r>
          </a:p>
        </p:txBody>
      </p:sp>
      <p:pic>
        <p:nvPicPr>
          <p:cNvPr id="28677" name="Picture 7">
            <a:extLst>
              <a:ext uri="{FF2B5EF4-FFF2-40B4-BE49-F238E27FC236}">
                <a16:creationId xmlns:a16="http://schemas.microsoft.com/office/drawing/2014/main" id="{A5975A1B-45FE-BD47-88B0-406F2C62D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1613" y="4149725"/>
            <a:ext cx="1223962"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8678" name="Диаграмма 9">
            <a:extLst>
              <a:ext uri="{FF2B5EF4-FFF2-40B4-BE49-F238E27FC236}">
                <a16:creationId xmlns:a16="http://schemas.microsoft.com/office/drawing/2014/main" id="{82DB7D66-D41D-9F4F-AAFB-7C323B0D21E7}"/>
              </a:ext>
            </a:extLst>
          </p:cNvPr>
          <p:cNvGraphicFramePr>
            <a:graphicFrameLocks/>
          </p:cNvGraphicFramePr>
          <p:nvPr/>
        </p:nvGraphicFramePr>
        <p:xfrm>
          <a:off x="204788" y="4065588"/>
          <a:ext cx="8874125" cy="2873375"/>
        </p:xfrm>
        <a:graphic>
          <a:graphicData uri="http://schemas.openxmlformats.org/presentationml/2006/ole">
            <mc:AlternateContent xmlns:mc="http://schemas.openxmlformats.org/markup-compatibility/2006">
              <mc:Choice xmlns:v="urn:schemas-microsoft-com:vml" Requires="v">
                <p:oleObj spid="_x0000_s28680" r:id="rId5" imgW="18478500" imgH="5981700" progId="Excel.Chart.8">
                  <p:embed/>
                </p:oleObj>
              </mc:Choice>
              <mc:Fallback>
                <p:oleObj r:id="rId5" imgW="18478500" imgH="5981700" progId="Excel.Chart.8">
                  <p:embed/>
                  <p:pic>
                    <p:nvPicPr>
                      <p:cNvPr id="0" name="Диаграмма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788" y="4065588"/>
                        <a:ext cx="887412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79" name="Диаграмма 10">
            <a:extLst>
              <a:ext uri="{FF2B5EF4-FFF2-40B4-BE49-F238E27FC236}">
                <a16:creationId xmlns:a16="http://schemas.microsoft.com/office/drawing/2014/main" id="{8E6DF325-81D5-A74F-995F-88DD7E2EAE9D}"/>
              </a:ext>
            </a:extLst>
          </p:cNvPr>
          <p:cNvGraphicFramePr>
            <a:graphicFrameLocks/>
          </p:cNvGraphicFramePr>
          <p:nvPr/>
        </p:nvGraphicFramePr>
        <p:xfrm>
          <a:off x="1065213" y="857250"/>
          <a:ext cx="7589837" cy="2622550"/>
        </p:xfrm>
        <a:graphic>
          <a:graphicData uri="http://schemas.openxmlformats.org/presentationml/2006/ole">
            <mc:AlternateContent xmlns:mc="http://schemas.openxmlformats.org/markup-compatibility/2006">
              <mc:Choice xmlns:v="urn:schemas-microsoft-com:vml" Requires="v">
                <p:oleObj spid="_x0000_s28681" r:id="rId7" imgW="15811500" imgH="5461000" progId="Excel.Chart.8">
                  <p:embed/>
                </p:oleObj>
              </mc:Choice>
              <mc:Fallback>
                <p:oleObj r:id="rId7" imgW="15811500" imgH="5461000" progId="Excel.Chart.8">
                  <p:embed/>
                  <p:pic>
                    <p:nvPicPr>
                      <p:cNvPr id="0" name="Диаграмма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5213" y="857250"/>
                        <a:ext cx="7589837"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advClick="0" advTm="25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Y:\Бюджетный отдел\БЮДЖЕТ ДЛЯ ГРАЖДАН\фото\tekstura-bumazhnyj-fon-bumaga-ogon-korichnevyj-myatyj.jpg">
            <a:extLst>
              <a:ext uri="{FF2B5EF4-FFF2-40B4-BE49-F238E27FC236}">
                <a16:creationId xmlns:a16="http://schemas.microsoft.com/office/drawing/2014/main" id="{516D70F4-FF72-F34A-B59F-DB6225E33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4F2E2D90-1966-114B-8523-4EE433C9739A}"/>
              </a:ext>
            </a:extLst>
          </p:cNvPr>
          <p:cNvSpPr txBox="1">
            <a:spLocks noChangeArrowheads="1"/>
          </p:cNvSpPr>
          <p:nvPr/>
        </p:nvSpPr>
        <p:spPr>
          <a:xfrm>
            <a:off x="1042988" y="260350"/>
            <a:ext cx="7654925" cy="577850"/>
          </a:xfrm>
          <a:prstGeom prst="rect">
            <a:avLst/>
          </a:prstGeom>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ru-RU" altLang="ru-RU" sz="3200" b="1" kern="0" dirty="0">
                <a:solidFill>
                  <a:schemeClr val="tx1"/>
                </a:solidFill>
                <a:effectLst>
                  <a:outerShdw blurRad="38100" dist="38100" dir="2700000" algn="tl">
                    <a:srgbClr val="000000">
                      <a:alpha val="43137"/>
                    </a:srgbClr>
                  </a:outerShdw>
                </a:effectLst>
              </a:rPr>
              <a:t>Обратная связь</a:t>
            </a:r>
          </a:p>
        </p:txBody>
      </p:sp>
      <p:pic>
        <p:nvPicPr>
          <p:cNvPr id="30724" name="Picture 7" descr="Z:\_Для Обмена\Культура 2016\2015\ФОТО для книги\Виды Тигиля\DSC01324.JPG">
            <a:extLst>
              <a:ext uri="{FF2B5EF4-FFF2-40B4-BE49-F238E27FC236}">
                <a16:creationId xmlns:a16="http://schemas.microsoft.com/office/drawing/2014/main" id="{934604A3-3BBA-0C44-AAFA-4229AEC5F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071" y="1169987"/>
            <a:ext cx="8856663" cy="56880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F71A8884-5038-E549-BCA3-2ABCBAB68DB4}"/>
              </a:ext>
            </a:extLst>
          </p:cNvPr>
          <p:cNvSpPr txBox="1">
            <a:spLocks noChangeArrowheads="1"/>
          </p:cNvSpPr>
          <p:nvPr/>
        </p:nvSpPr>
        <p:spPr>
          <a:xfrm>
            <a:off x="323850" y="692150"/>
            <a:ext cx="8507413" cy="1511300"/>
          </a:xfrm>
          <a:prstGeom prst="rect">
            <a:avLst/>
          </a:prstGeom>
        </p:spPr>
        <p:txBody>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defRPr/>
            </a:pPr>
            <a:endParaRPr lang="ru-RU" altLang="ru-RU" dirty="0">
              <a:solidFill>
                <a:schemeClr val="tx2"/>
              </a:solidFill>
              <a:effectLst>
                <a:outerShdw blurRad="38100" dist="38100" dir="2700000" algn="tl">
                  <a:srgbClr val="000000"/>
                </a:outerShdw>
              </a:effectLst>
              <a:cs typeface="Arial" charset="0"/>
            </a:endParaRPr>
          </a:p>
          <a:p>
            <a:pPr>
              <a:spcBef>
                <a:spcPct val="0"/>
              </a:spcBef>
              <a:buClrTx/>
              <a:buSzTx/>
              <a:buFontTx/>
              <a:buNone/>
              <a:defRPr/>
            </a:pPr>
            <a:r>
              <a:rPr lang="ru-RU" altLang="ru-RU" sz="1800" dirty="0">
                <a:solidFill>
                  <a:srgbClr val="161616"/>
                </a:solidFill>
                <a:latin typeface="Times New Roman" pitchFamily="18" charset="0"/>
                <a:cs typeface="Times New Roman" pitchFamily="18" charset="0"/>
              </a:rPr>
              <a:t>         </a:t>
            </a:r>
            <a:r>
              <a:rPr lang="ru-RU" altLang="ru-RU" sz="1600" b="1" dirty="0">
                <a:solidFill>
                  <a:srgbClr val="161616"/>
                </a:solidFill>
                <a:latin typeface="Times New Roman" pitchFamily="18" charset="0"/>
                <a:cs typeface="Times New Roman" pitchFamily="18" charset="0"/>
              </a:rPr>
              <a:t>Надеемся, что представленная выше информация оказалась Вам полезной и помогла составить достоверное мнение о бюджете Тигильского муниципального района на 2020 год и на плановый период 2021 и 2022 годы.</a:t>
            </a:r>
            <a:endParaRPr lang="ru-RU" altLang="ru-RU" sz="1600" dirty="0">
              <a:solidFill>
                <a:schemeClr val="tx2"/>
              </a:solidFill>
              <a:effectLst>
                <a:outerShdw blurRad="38100" dist="38100" dir="2700000" algn="tl">
                  <a:srgbClr val="000000"/>
                </a:outerShdw>
              </a:effectLst>
              <a:cs typeface="Arial" charset="0"/>
            </a:endParaRPr>
          </a:p>
          <a:p>
            <a:pPr>
              <a:spcBef>
                <a:spcPct val="0"/>
              </a:spcBef>
              <a:buClrTx/>
              <a:buSzTx/>
              <a:buFontTx/>
              <a:buNone/>
              <a:defRPr/>
            </a:pPr>
            <a:r>
              <a:rPr lang="ru-RU" altLang="ru-RU" sz="1600" b="1" dirty="0">
                <a:solidFill>
                  <a:srgbClr val="161616"/>
                </a:solidFill>
                <a:latin typeface="Times New Roman" pitchFamily="18" charset="0"/>
                <a:cs typeface="Times New Roman" pitchFamily="18" charset="0"/>
              </a:rPr>
              <a:t>          В случае возникновения вопросов Вы можете обратиться в Финансовое управление администрации муниципального образования «</a:t>
            </a:r>
            <a:r>
              <a:rPr lang="ru-RU" altLang="ru-RU" sz="1600" b="1" dirty="0" err="1">
                <a:solidFill>
                  <a:srgbClr val="161616"/>
                </a:solidFill>
                <a:latin typeface="Times New Roman" pitchFamily="18" charset="0"/>
                <a:cs typeface="Times New Roman" pitchFamily="18" charset="0"/>
              </a:rPr>
              <a:t>Тигильский</a:t>
            </a:r>
            <a:r>
              <a:rPr lang="ru-RU" altLang="ru-RU" sz="1600" b="1" dirty="0">
                <a:solidFill>
                  <a:srgbClr val="161616"/>
                </a:solidFill>
                <a:latin typeface="Times New Roman" pitchFamily="18" charset="0"/>
                <a:cs typeface="Times New Roman" pitchFamily="18" charset="0"/>
              </a:rPr>
              <a:t> муниципальный район»</a:t>
            </a:r>
          </a:p>
          <a:p>
            <a:pPr>
              <a:spcBef>
                <a:spcPct val="0"/>
              </a:spcBef>
              <a:buClrTx/>
              <a:buSzTx/>
              <a:defRPr/>
            </a:pPr>
            <a:r>
              <a:rPr lang="ru-RU" altLang="ru-RU" sz="1600" b="1" dirty="0">
                <a:solidFill>
                  <a:srgbClr val="161616"/>
                </a:solidFill>
                <a:latin typeface="Times New Roman" pitchFamily="18" charset="0"/>
                <a:cs typeface="Times New Roman" pitchFamily="18" charset="0"/>
              </a:rPr>
              <a:t>по телефону 8 (415-37) 21-840 </a:t>
            </a:r>
          </a:p>
          <a:p>
            <a:pPr>
              <a:spcBef>
                <a:spcPct val="0"/>
              </a:spcBef>
              <a:buClrTx/>
              <a:buSzTx/>
              <a:defRPr/>
            </a:pPr>
            <a:r>
              <a:rPr lang="ru-RU" altLang="ru-RU" sz="1600" b="1" dirty="0">
                <a:solidFill>
                  <a:srgbClr val="161616"/>
                </a:solidFill>
                <a:latin typeface="Times New Roman" pitchFamily="18" charset="0"/>
                <a:cs typeface="Times New Roman" pitchFamily="18" charset="0"/>
              </a:rPr>
              <a:t>по электронной почте </a:t>
            </a:r>
            <a:r>
              <a:rPr lang="en-US" altLang="ru-RU" sz="1600" b="1" dirty="0">
                <a:solidFill>
                  <a:srgbClr val="161616"/>
                </a:solidFill>
                <a:latin typeface="Times New Roman" pitchFamily="18" charset="0"/>
                <a:cs typeface="Times New Roman" pitchFamily="18" charset="0"/>
                <a:hlinkClick r:id="rId4"/>
              </a:rPr>
              <a:t>raifo_05@mail.ru</a:t>
            </a:r>
            <a:endParaRPr lang="ru-RU" altLang="ru-RU" sz="1600" b="1" dirty="0">
              <a:solidFill>
                <a:srgbClr val="161616"/>
              </a:solidFill>
              <a:latin typeface="Times New Roman" pitchFamily="18" charset="0"/>
              <a:cs typeface="Times New Roman" pitchFamily="18" charset="0"/>
            </a:endParaRPr>
          </a:p>
          <a:p>
            <a:pPr>
              <a:spcBef>
                <a:spcPct val="0"/>
              </a:spcBef>
              <a:buClrTx/>
              <a:buSzTx/>
              <a:defRPr/>
            </a:pPr>
            <a:r>
              <a:rPr lang="ru-RU" altLang="ru-RU" sz="1600" b="1" dirty="0">
                <a:solidFill>
                  <a:srgbClr val="161616"/>
                </a:solidFill>
                <a:latin typeface="Times New Roman" pitchFamily="18" charset="0"/>
                <a:cs typeface="Times New Roman" pitchFamily="18" charset="0"/>
              </a:rPr>
              <a:t>Написать письмо или прийти лично по адресу:</a:t>
            </a:r>
          </a:p>
          <a:p>
            <a:pPr>
              <a:spcBef>
                <a:spcPct val="0"/>
              </a:spcBef>
              <a:buClrTx/>
              <a:buSzTx/>
              <a:buFontTx/>
              <a:buNone/>
              <a:defRPr/>
            </a:pPr>
            <a:r>
              <a:rPr lang="ru-RU" altLang="ru-RU" sz="1600" b="1" dirty="0">
                <a:solidFill>
                  <a:srgbClr val="161616"/>
                </a:solidFill>
                <a:latin typeface="Times New Roman" pitchFamily="18" charset="0"/>
                <a:cs typeface="Times New Roman" pitchFamily="18" charset="0"/>
              </a:rPr>
              <a:t>  	688600, с. Тигиль, ул. Партизанская 17</a:t>
            </a:r>
          </a:p>
          <a:p>
            <a:pPr>
              <a:spcBef>
                <a:spcPct val="0"/>
              </a:spcBef>
              <a:buClrTx/>
              <a:buSzTx/>
              <a:buFontTx/>
              <a:buNone/>
              <a:defRPr/>
            </a:pPr>
            <a:endParaRPr lang="ru-RU" altLang="ru-RU" sz="1600" b="1" dirty="0">
              <a:solidFill>
                <a:srgbClr val="161616"/>
              </a:solidFill>
              <a:latin typeface="Times New Roman" pitchFamily="18" charset="0"/>
              <a:cs typeface="Times New Roman" pitchFamily="18" charset="0"/>
            </a:endParaRPr>
          </a:p>
        </p:txBody>
      </p:sp>
      <p:sp>
        <p:nvSpPr>
          <p:cNvPr id="4" name="Штриховая стрелка вправо 3">
            <a:extLst>
              <a:ext uri="{FF2B5EF4-FFF2-40B4-BE49-F238E27FC236}">
                <a16:creationId xmlns:a16="http://schemas.microsoft.com/office/drawing/2014/main" id="{263B2C00-AFC3-B646-B55E-A7C405376571}"/>
              </a:ext>
            </a:extLst>
          </p:cNvPr>
          <p:cNvSpPr/>
          <p:nvPr/>
        </p:nvSpPr>
        <p:spPr>
          <a:xfrm rot="9442918">
            <a:off x="3729038" y="3709988"/>
            <a:ext cx="1057275" cy="219075"/>
          </a:xfrm>
          <a:prstGeom prst="stripedRightArrow">
            <a:avLst/>
          </a:prstGeom>
          <a:solidFill>
            <a:srgbClr val="FF0000">
              <a:alpha val="4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6" descr="Y:\Бюджетный отдел\БЮДЖЕТ ДЛЯ ГРАЖДАН\фото\tekstura-bumazhnyj-fon-bumaga-ogon-korichnevyj-myatyj.jpg">
            <a:extLst>
              <a:ext uri="{FF2B5EF4-FFF2-40B4-BE49-F238E27FC236}">
                <a16:creationId xmlns:a16="http://schemas.microsoft.com/office/drawing/2014/main" id="{9D869947-5AA5-B948-9E14-916B0662E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Табличка 1">
            <a:extLst>
              <a:ext uri="{FF2B5EF4-FFF2-40B4-BE49-F238E27FC236}">
                <a16:creationId xmlns:a16="http://schemas.microsoft.com/office/drawing/2014/main" id="{B64E5471-7B0E-8E4E-9590-3C2B6771DCEE}"/>
              </a:ext>
            </a:extLst>
          </p:cNvPr>
          <p:cNvSpPr/>
          <p:nvPr/>
        </p:nvSpPr>
        <p:spPr>
          <a:xfrm>
            <a:off x="107950" y="747713"/>
            <a:ext cx="8928100" cy="5616575"/>
          </a:xfrm>
          <a:prstGeom prst="plaque">
            <a:avLst/>
          </a:prstGeom>
          <a:solidFill>
            <a:srgbClr val="FFCCCC">
              <a:alpha val="59000"/>
            </a:srgbClr>
          </a:solidFill>
          <a:ln>
            <a:solidFill>
              <a:srgbClr val="CCFFCC">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 name="Фигура, имеющая форму буквы L 2">
            <a:extLst>
              <a:ext uri="{FF2B5EF4-FFF2-40B4-BE49-F238E27FC236}">
                <a16:creationId xmlns:a16="http://schemas.microsoft.com/office/drawing/2014/main" id="{D4CBB09B-C929-BC48-B65C-893BAC5B730A}"/>
              </a:ext>
            </a:extLst>
          </p:cNvPr>
          <p:cNvSpPr/>
          <p:nvPr/>
        </p:nvSpPr>
        <p:spPr>
          <a:xfrm>
            <a:off x="2195513" y="4295775"/>
            <a:ext cx="1085850" cy="1509713"/>
          </a:xfrm>
          <a:prstGeom prst="corner">
            <a:avLst>
              <a:gd name="adj1" fmla="val 7878"/>
              <a:gd name="adj2" fmla="val 787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293" name="Прямоугольник 3">
            <a:extLst>
              <a:ext uri="{FF2B5EF4-FFF2-40B4-BE49-F238E27FC236}">
                <a16:creationId xmlns:a16="http://schemas.microsoft.com/office/drawing/2014/main" id="{52EEFB8B-9305-C34D-9231-2589FB289E0A}"/>
              </a:ext>
            </a:extLst>
          </p:cNvPr>
          <p:cNvSpPr>
            <a:spLocks noChangeArrowheads="1"/>
          </p:cNvSpPr>
          <p:nvPr/>
        </p:nvSpPr>
        <p:spPr bwMode="auto">
          <a:xfrm>
            <a:off x="179388" y="2233613"/>
            <a:ext cx="2411412"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2" charset="2"/>
              <a:buChar char=""/>
              <a:defRPr sz="3200">
                <a:solidFill>
                  <a:schemeClr val="tx1"/>
                </a:solidFill>
                <a:latin typeface="Calibri" panose="020F0502020204030204" pitchFamily="34" charset="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Calibri" panose="020F0502020204030204" pitchFamily="34" charset="0"/>
              </a:defRPr>
            </a:lvl2pPr>
            <a:lvl3pPr marL="1143000" indent="-228600" eaLnBrk="0" hangingPunct="0">
              <a:spcBef>
                <a:spcPct val="20000"/>
              </a:spcBef>
              <a:buClr>
                <a:schemeClr val="accent2"/>
              </a:buClr>
              <a:buFont typeface="Wingdings 2" pitchFamily="2" charset="2"/>
              <a:buChar char=""/>
              <a:defRPr sz="2400">
                <a:solidFill>
                  <a:schemeClr val="tx1"/>
                </a:solidFill>
                <a:latin typeface="Calibri" panose="020F0502020204030204" pitchFamily="34" charset="0"/>
              </a:defRPr>
            </a:lvl3pPr>
            <a:lvl4pPr marL="1600200" indent="-228600" eaLnBrk="0" hangingPunct="0">
              <a:spcBef>
                <a:spcPct val="20000"/>
              </a:spcBef>
              <a:buClr>
                <a:srgbClr val="9BBB59"/>
              </a:buClr>
              <a:buFont typeface="Wingdings 2" pitchFamily="2" charset="2"/>
              <a:buChar char=""/>
              <a:defRPr sz="2000">
                <a:solidFill>
                  <a:schemeClr val="tx1"/>
                </a:solidFill>
                <a:latin typeface="Calibri" panose="020F0502020204030204" pitchFamily="34" charset="0"/>
              </a:defRPr>
            </a:lvl4pPr>
            <a:lvl5pPr marL="2057400" indent="-228600" eaLnBrk="0" hangingPunct="0">
              <a:spcBef>
                <a:spcPct val="20000"/>
              </a:spcBef>
              <a:buClr>
                <a:srgbClr val="8064A2"/>
              </a:buClr>
              <a:buFont typeface="Wingdings 2"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ru-RU" altLang="ru-RU" sz="1600">
              <a:latin typeface="Tahoma" panose="020B0604030504040204" pitchFamily="34" charset="0"/>
            </a:endParaRPr>
          </a:p>
          <a:p>
            <a:pPr algn="ctr" eaLnBrk="1" hangingPunct="1">
              <a:spcBef>
                <a:spcPct val="0"/>
              </a:spcBef>
              <a:buClrTx/>
              <a:buSzTx/>
              <a:buFontTx/>
              <a:buNone/>
            </a:pPr>
            <a:r>
              <a:rPr lang="ru-RU" altLang="ru-RU" sz="1400" b="1">
                <a:solidFill>
                  <a:srgbClr val="002060"/>
                </a:solidFill>
                <a:latin typeface="Tahoma" panose="020B0604030504040204" pitchFamily="34" charset="0"/>
              </a:rPr>
              <a:t>ДОХОДЫ </a:t>
            </a:r>
            <a:endParaRPr lang="ru-RU" altLang="ru-RU" sz="1400">
              <a:solidFill>
                <a:srgbClr val="002060"/>
              </a:solidFill>
              <a:latin typeface="Tahoma" panose="020B0604030504040204" pitchFamily="34" charset="0"/>
            </a:endParaRPr>
          </a:p>
          <a:p>
            <a:pPr algn="ctr" eaLnBrk="1" hangingPunct="1">
              <a:spcBef>
                <a:spcPct val="0"/>
              </a:spcBef>
              <a:buClrTx/>
              <a:buSzTx/>
              <a:buFontTx/>
              <a:buNone/>
            </a:pPr>
            <a:r>
              <a:rPr lang="ru-RU" altLang="ru-RU" sz="1400" b="1">
                <a:solidFill>
                  <a:srgbClr val="002060"/>
                </a:solidFill>
                <a:latin typeface="Tahoma" panose="020B0604030504040204" pitchFamily="34" charset="0"/>
              </a:rPr>
              <a:t>– это поступающие </a:t>
            </a:r>
            <a:endParaRPr lang="ru-RU" altLang="ru-RU" sz="1400">
              <a:solidFill>
                <a:srgbClr val="002060"/>
              </a:solidFill>
              <a:latin typeface="Tahoma" panose="020B0604030504040204" pitchFamily="34" charset="0"/>
            </a:endParaRPr>
          </a:p>
          <a:p>
            <a:pPr algn="ctr" eaLnBrk="1" hangingPunct="1">
              <a:spcBef>
                <a:spcPct val="0"/>
              </a:spcBef>
              <a:buClrTx/>
              <a:buSzTx/>
              <a:buFontTx/>
              <a:buNone/>
            </a:pPr>
            <a:r>
              <a:rPr lang="ru-RU" altLang="ru-RU" sz="1400" b="1">
                <a:solidFill>
                  <a:srgbClr val="002060"/>
                </a:solidFill>
                <a:latin typeface="Tahoma" panose="020B0604030504040204" pitchFamily="34" charset="0"/>
              </a:rPr>
              <a:t>в бюджет средства: </a:t>
            </a:r>
            <a:endParaRPr lang="ru-RU" altLang="ru-RU" sz="1400">
              <a:solidFill>
                <a:srgbClr val="002060"/>
              </a:solidFill>
              <a:latin typeface="Tahoma" panose="020B0604030504040204" pitchFamily="34" charset="0"/>
            </a:endParaRPr>
          </a:p>
          <a:p>
            <a:pPr algn="ctr" eaLnBrk="1" hangingPunct="1">
              <a:spcBef>
                <a:spcPct val="0"/>
              </a:spcBef>
              <a:buClrTx/>
              <a:buSzTx/>
              <a:buFontTx/>
              <a:buNone/>
            </a:pPr>
            <a:r>
              <a:rPr lang="ru-RU" altLang="ru-RU" sz="1400" b="1">
                <a:solidFill>
                  <a:srgbClr val="002060"/>
                </a:solidFill>
                <a:latin typeface="Tahoma" panose="020B0604030504040204" pitchFamily="34" charset="0"/>
              </a:rPr>
              <a:t>налоги, </a:t>
            </a:r>
            <a:endParaRPr lang="ru-RU" altLang="ru-RU" sz="1400">
              <a:solidFill>
                <a:srgbClr val="002060"/>
              </a:solidFill>
              <a:latin typeface="Tahoma" panose="020B0604030504040204" pitchFamily="34" charset="0"/>
            </a:endParaRPr>
          </a:p>
          <a:p>
            <a:pPr algn="ctr" eaLnBrk="1" hangingPunct="1">
              <a:spcBef>
                <a:spcPct val="0"/>
              </a:spcBef>
              <a:buClrTx/>
              <a:buSzTx/>
              <a:buFontTx/>
              <a:buNone/>
            </a:pPr>
            <a:r>
              <a:rPr lang="ru-RU" altLang="ru-RU" sz="1400" b="1">
                <a:solidFill>
                  <a:srgbClr val="002060"/>
                </a:solidFill>
                <a:latin typeface="Tahoma" panose="020B0604030504040204" pitchFamily="34" charset="0"/>
              </a:rPr>
              <a:t>платежи и сборы, </a:t>
            </a:r>
            <a:endParaRPr lang="ru-RU" altLang="ru-RU" sz="1400">
              <a:solidFill>
                <a:srgbClr val="002060"/>
              </a:solidFill>
              <a:latin typeface="Tahoma" panose="020B0604030504040204" pitchFamily="34" charset="0"/>
            </a:endParaRPr>
          </a:p>
          <a:p>
            <a:pPr algn="ctr" eaLnBrk="1" hangingPunct="1">
              <a:spcBef>
                <a:spcPct val="0"/>
              </a:spcBef>
              <a:buClrTx/>
              <a:buSzTx/>
              <a:buFontTx/>
              <a:buNone/>
            </a:pPr>
            <a:r>
              <a:rPr lang="ru-RU" altLang="ru-RU" sz="1400" b="1">
                <a:solidFill>
                  <a:srgbClr val="002060"/>
                </a:solidFill>
                <a:latin typeface="Tahoma" panose="020B0604030504040204" pitchFamily="34" charset="0"/>
              </a:rPr>
              <a:t>средства из </a:t>
            </a:r>
            <a:endParaRPr lang="ru-RU" altLang="ru-RU" sz="1400">
              <a:solidFill>
                <a:srgbClr val="002060"/>
              </a:solidFill>
              <a:latin typeface="Tahoma" panose="020B0604030504040204" pitchFamily="34" charset="0"/>
            </a:endParaRPr>
          </a:p>
          <a:p>
            <a:pPr algn="ctr" eaLnBrk="1" hangingPunct="1">
              <a:spcBef>
                <a:spcPct val="0"/>
              </a:spcBef>
              <a:buClrTx/>
              <a:buSzTx/>
              <a:buFontTx/>
              <a:buNone/>
            </a:pPr>
            <a:r>
              <a:rPr lang="ru-RU" altLang="ru-RU" sz="1400" b="1">
                <a:solidFill>
                  <a:srgbClr val="002060"/>
                </a:solidFill>
                <a:latin typeface="Tahoma" panose="020B0604030504040204" pitchFamily="34" charset="0"/>
              </a:rPr>
              <a:t>вышестоящих бюджетов </a:t>
            </a:r>
            <a:endParaRPr lang="ru-RU" altLang="ru-RU" sz="1400">
              <a:solidFill>
                <a:srgbClr val="002060"/>
              </a:solidFill>
              <a:latin typeface="Tahoma" panose="020B0604030504040204" pitchFamily="34" charset="0"/>
            </a:endParaRPr>
          </a:p>
        </p:txBody>
      </p:sp>
      <p:sp>
        <p:nvSpPr>
          <p:cNvPr id="12294" name="Прямоугольник 4">
            <a:extLst>
              <a:ext uri="{FF2B5EF4-FFF2-40B4-BE49-F238E27FC236}">
                <a16:creationId xmlns:a16="http://schemas.microsoft.com/office/drawing/2014/main" id="{C1772B85-1A8B-6048-818A-44B810AC0F1F}"/>
              </a:ext>
            </a:extLst>
          </p:cNvPr>
          <p:cNvSpPr>
            <a:spLocks noChangeArrowheads="1"/>
          </p:cNvSpPr>
          <p:nvPr/>
        </p:nvSpPr>
        <p:spPr bwMode="auto">
          <a:xfrm>
            <a:off x="6372225" y="1916113"/>
            <a:ext cx="2663825"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2" charset="2"/>
              <a:buChar char=""/>
              <a:defRPr sz="3200">
                <a:solidFill>
                  <a:schemeClr val="tx1"/>
                </a:solidFill>
                <a:latin typeface="Calibri" panose="020F0502020204030204" pitchFamily="34" charset="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Calibri" panose="020F0502020204030204" pitchFamily="34" charset="0"/>
              </a:defRPr>
            </a:lvl2pPr>
            <a:lvl3pPr marL="1143000" indent="-228600" eaLnBrk="0" hangingPunct="0">
              <a:spcBef>
                <a:spcPct val="20000"/>
              </a:spcBef>
              <a:buClr>
                <a:schemeClr val="accent2"/>
              </a:buClr>
              <a:buFont typeface="Wingdings 2" pitchFamily="2" charset="2"/>
              <a:buChar char=""/>
              <a:defRPr sz="2400">
                <a:solidFill>
                  <a:schemeClr val="tx1"/>
                </a:solidFill>
                <a:latin typeface="Calibri" panose="020F0502020204030204" pitchFamily="34" charset="0"/>
              </a:defRPr>
            </a:lvl3pPr>
            <a:lvl4pPr marL="1600200" indent="-228600" eaLnBrk="0" hangingPunct="0">
              <a:spcBef>
                <a:spcPct val="20000"/>
              </a:spcBef>
              <a:buClr>
                <a:srgbClr val="9BBB59"/>
              </a:buClr>
              <a:buFont typeface="Wingdings 2" pitchFamily="2" charset="2"/>
              <a:buChar char=""/>
              <a:defRPr sz="2000">
                <a:solidFill>
                  <a:schemeClr val="tx1"/>
                </a:solidFill>
                <a:latin typeface="Calibri" panose="020F0502020204030204" pitchFamily="34" charset="0"/>
              </a:defRPr>
            </a:lvl4pPr>
            <a:lvl5pPr marL="2057400" indent="-228600" eaLnBrk="0" hangingPunct="0">
              <a:spcBef>
                <a:spcPct val="20000"/>
              </a:spcBef>
              <a:buClr>
                <a:srgbClr val="8064A2"/>
              </a:buClr>
              <a:buFont typeface="Wingdings 2"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ru-RU" altLang="ru-RU" sz="1800">
              <a:latin typeface="Tahoma" panose="020B0604030504040204" pitchFamily="34" charset="0"/>
            </a:endParaRPr>
          </a:p>
          <a:p>
            <a:pPr algn="ctr" eaLnBrk="1" hangingPunct="1">
              <a:spcBef>
                <a:spcPct val="0"/>
              </a:spcBef>
              <a:buClrTx/>
              <a:buSzTx/>
              <a:buFontTx/>
              <a:buNone/>
            </a:pPr>
            <a:r>
              <a:rPr lang="ru-RU" altLang="ru-RU" sz="1400" b="1">
                <a:solidFill>
                  <a:srgbClr val="002060"/>
                </a:solidFill>
                <a:latin typeface="Tahoma" panose="020B0604030504040204" pitchFamily="34" charset="0"/>
              </a:rPr>
              <a:t>РАСХОДЫ </a:t>
            </a:r>
            <a:endParaRPr lang="ru-RU" altLang="ru-RU" sz="1400">
              <a:solidFill>
                <a:srgbClr val="002060"/>
              </a:solidFill>
              <a:latin typeface="Tahoma" panose="020B0604030504040204" pitchFamily="34" charset="0"/>
            </a:endParaRPr>
          </a:p>
          <a:p>
            <a:pPr algn="ctr" eaLnBrk="1" hangingPunct="1">
              <a:spcBef>
                <a:spcPct val="0"/>
              </a:spcBef>
              <a:buClrTx/>
              <a:buSzTx/>
              <a:buFontTx/>
              <a:buNone/>
            </a:pPr>
            <a:r>
              <a:rPr lang="ru-RU" altLang="ru-RU" sz="1400" b="1">
                <a:solidFill>
                  <a:srgbClr val="002060"/>
                </a:solidFill>
                <a:latin typeface="Tahoma" panose="020B0604030504040204" pitchFamily="34" charset="0"/>
              </a:rPr>
              <a:t>– это </a:t>
            </a:r>
            <a:endParaRPr lang="ru-RU" altLang="ru-RU" sz="1400">
              <a:solidFill>
                <a:srgbClr val="002060"/>
              </a:solidFill>
              <a:latin typeface="Tahoma" panose="020B0604030504040204" pitchFamily="34" charset="0"/>
            </a:endParaRPr>
          </a:p>
          <a:p>
            <a:pPr algn="ctr" eaLnBrk="1" hangingPunct="1">
              <a:spcBef>
                <a:spcPct val="0"/>
              </a:spcBef>
              <a:buClrTx/>
              <a:buSzTx/>
              <a:buFontTx/>
              <a:buNone/>
            </a:pPr>
            <a:r>
              <a:rPr lang="ru-RU" altLang="ru-RU" sz="1400" b="1">
                <a:solidFill>
                  <a:srgbClr val="002060"/>
                </a:solidFill>
                <a:latin typeface="Tahoma" panose="020B0604030504040204" pitchFamily="34" charset="0"/>
              </a:rPr>
              <a:t>выплачиваемые </a:t>
            </a:r>
            <a:endParaRPr lang="ru-RU" altLang="ru-RU" sz="1400">
              <a:solidFill>
                <a:srgbClr val="002060"/>
              </a:solidFill>
              <a:latin typeface="Tahoma" panose="020B0604030504040204" pitchFamily="34" charset="0"/>
            </a:endParaRPr>
          </a:p>
          <a:p>
            <a:pPr algn="ctr" eaLnBrk="1" hangingPunct="1">
              <a:spcBef>
                <a:spcPct val="0"/>
              </a:spcBef>
              <a:buClrTx/>
              <a:buSzTx/>
              <a:buFontTx/>
              <a:buNone/>
            </a:pPr>
            <a:r>
              <a:rPr lang="ru-RU" altLang="ru-RU" sz="1400" b="1">
                <a:solidFill>
                  <a:srgbClr val="002060"/>
                </a:solidFill>
                <a:latin typeface="Tahoma" panose="020B0604030504040204" pitchFamily="34" charset="0"/>
              </a:rPr>
              <a:t>из бюджета </a:t>
            </a:r>
            <a:endParaRPr lang="ru-RU" altLang="ru-RU" sz="1400">
              <a:solidFill>
                <a:srgbClr val="002060"/>
              </a:solidFill>
              <a:latin typeface="Tahoma" panose="020B0604030504040204" pitchFamily="34" charset="0"/>
            </a:endParaRPr>
          </a:p>
          <a:p>
            <a:pPr algn="ctr" eaLnBrk="1" hangingPunct="1">
              <a:spcBef>
                <a:spcPct val="0"/>
              </a:spcBef>
              <a:buClrTx/>
              <a:buSzTx/>
              <a:buFontTx/>
              <a:buNone/>
            </a:pPr>
            <a:r>
              <a:rPr lang="ru-RU" altLang="ru-RU" sz="1400" b="1">
                <a:solidFill>
                  <a:srgbClr val="002060"/>
                </a:solidFill>
                <a:latin typeface="Tahoma" panose="020B0604030504040204" pitchFamily="34" charset="0"/>
              </a:rPr>
              <a:t>денежные средства на </a:t>
            </a:r>
            <a:endParaRPr lang="ru-RU" altLang="ru-RU" sz="1400">
              <a:solidFill>
                <a:srgbClr val="002060"/>
              </a:solidFill>
              <a:latin typeface="Tahoma" panose="020B0604030504040204" pitchFamily="34" charset="0"/>
            </a:endParaRPr>
          </a:p>
          <a:p>
            <a:pPr algn="ctr" eaLnBrk="1" hangingPunct="1">
              <a:spcBef>
                <a:spcPct val="0"/>
              </a:spcBef>
              <a:buClrTx/>
              <a:buSzTx/>
              <a:buFontTx/>
              <a:buNone/>
            </a:pPr>
            <a:r>
              <a:rPr lang="ru-RU" altLang="ru-RU" sz="1400" b="1">
                <a:solidFill>
                  <a:srgbClr val="002060"/>
                </a:solidFill>
                <a:latin typeface="Tahoma" panose="020B0604030504040204" pitchFamily="34" charset="0"/>
              </a:rPr>
              <a:t>социальные выплаты населению, </a:t>
            </a:r>
            <a:endParaRPr lang="ru-RU" altLang="ru-RU" sz="1400">
              <a:solidFill>
                <a:srgbClr val="002060"/>
              </a:solidFill>
              <a:latin typeface="Tahoma" panose="020B0604030504040204" pitchFamily="34" charset="0"/>
            </a:endParaRPr>
          </a:p>
          <a:p>
            <a:pPr algn="ctr" eaLnBrk="1" hangingPunct="1">
              <a:spcBef>
                <a:spcPct val="0"/>
              </a:spcBef>
              <a:buClrTx/>
              <a:buSzTx/>
              <a:buFontTx/>
              <a:buNone/>
            </a:pPr>
            <a:r>
              <a:rPr lang="ru-RU" altLang="ru-RU" sz="1400" b="1">
                <a:solidFill>
                  <a:srgbClr val="002060"/>
                </a:solidFill>
                <a:latin typeface="Tahoma" panose="020B0604030504040204" pitchFamily="34" charset="0"/>
              </a:rPr>
              <a:t>оказание муниципальных услуг, </a:t>
            </a:r>
            <a:endParaRPr lang="ru-RU" altLang="ru-RU" sz="1400">
              <a:solidFill>
                <a:srgbClr val="002060"/>
              </a:solidFill>
              <a:latin typeface="Tahoma" panose="020B0604030504040204" pitchFamily="34" charset="0"/>
            </a:endParaRPr>
          </a:p>
          <a:p>
            <a:pPr algn="ctr" eaLnBrk="1" hangingPunct="1">
              <a:spcBef>
                <a:spcPct val="0"/>
              </a:spcBef>
              <a:buClrTx/>
              <a:buSzTx/>
              <a:buFontTx/>
              <a:buNone/>
            </a:pPr>
            <a:r>
              <a:rPr lang="ru-RU" altLang="ru-RU" sz="1400" b="1">
                <a:solidFill>
                  <a:srgbClr val="002060"/>
                </a:solidFill>
                <a:latin typeface="Tahoma" panose="020B0604030504040204" pitchFamily="34" charset="0"/>
              </a:rPr>
              <a:t>капитальное строительство </a:t>
            </a:r>
            <a:endParaRPr lang="ru-RU" altLang="ru-RU" sz="1400">
              <a:solidFill>
                <a:srgbClr val="002060"/>
              </a:solidFill>
              <a:latin typeface="Tahoma" panose="020B0604030504040204" pitchFamily="34" charset="0"/>
            </a:endParaRPr>
          </a:p>
          <a:p>
            <a:pPr algn="ctr" eaLnBrk="1" hangingPunct="1">
              <a:spcBef>
                <a:spcPct val="0"/>
              </a:spcBef>
              <a:buClrTx/>
              <a:buSzTx/>
              <a:buFontTx/>
              <a:buNone/>
            </a:pPr>
            <a:r>
              <a:rPr lang="ru-RU" altLang="ru-RU" sz="1400" b="1">
                <a:solidFill>
                  <a:srgbClr val="002060"/>
                </a:solidFill>
                <a:latin typeface="Tahoma" panose="020B0604030504040204" pitchFamily="34" charset="0"/>
              </a:rPr>
              <a:t>и другие нужды </a:t>
            </a:r>
            <a:endParaRPr lang="ru-RU" altLang="ru-RU" sz="1400">
              <a:solidFill>
                <a:srgbClr val="002060"/>
              </a:solidFill>
              <a:latin typeface="Tahoma" panose="020B0604030504040204" pitchFamily="34" charset="0"/>
            </a:endParaRPr>
          </a:p>
        </p:txBody>
      </p:sp>
      <p:sp>
        <p:nvSpPr>
          <p:cNvPr id="12295" name="Прямоугольник 5">
            <a:extLst>
              <a:ext uri="{FF2B5EF4-FFF2-40B4-BE49-F238E27FC236}">
                <a16:creationId xmlns:a16="http://schemas.microsoft.com/office/drawing/2014/main" id="{6EF3675B-3FFB-0642-9027-5D12F836A5C2}"/>
              </a:ext>
            </a:extLst>
          </p:cNvPr>
          <p:cNvSpPr>
            <a:spLocks noChangeArrowheads="1"/>
          </p:cNvSpPr>
          <p:nvPr/>
        </p:nvSpPr>
        <p:spPr bwMode="auto">
          <a:xfrm>
            <a:off x="2559050" y="908050"/>
            <a:ext cx="4025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2" charset="2"/>
              <a:buChar char=""/>
              <a:defRPr sz="3200">
                <a:solidFill>
                  <a:schemeClr val="tx1"/>
                </a:solidFill>
                <a:latin typeface="Calibri" panose="020F0502020204030204" pitchFamily="34" charset="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Calibri" panose="020F0502020204030204" pitchFamily="34" charset="0"/>
              </a:defRPr>
            </a:lvl2pPr>
            <a:lvl3pPr marL="1143000" indent="-228600" eaLnBrk="0" hangingPunct="0">
              <a:spcBef>
                <a:spcPct val="20000"/>
              </a:spcBef>
              <a:buClr>
                <a:schemeClr val="accent2"/>
              </a:buClr>
              <a:buFont typeface="Wingdings 2" pitchFamily="2" charset="2"/>
              <a:buChar char=""/>
              <a:defRPr sz="2400">
                <a:solidFill>
                  <a:schemeClr val="tx1"/>
                </a:solidFill>
                <a:latin typeface="Calibri" panose="020F0502020204030204" pitchFamily="34" charset="0"/>
              </a:defRPr>
            </a:lvl3pPr>
            <a:lvl4pPr marL="1600200" indent="-228600" eaLnBrk="0" hangingPunct="0">
              <a:spcBef>
                <a:spcPct val="20000"/>
              </a:spcBef>
              <a:buClr>
                <a:srgbClr val="9BBB59"/>
              </a:buClr>
              <a:buFont typeface="Wingdings 2" pitchFamily="2" charset="2"/>
              <a:buChar char=""/>
              <a:defRPr sz="2000">
                <a:solidFill>
                  <a:schemeClr val="tx1"/>
                </a:solidFill>
                <a:latin typeface="Calibri" panose="020F0502020204030204" pitchFamily="34" charset="0"/>
              </a:defRPr>
            </a:lvl4pPr>
            <a:lvl5pPr marL="2057400" indent="-228600" eaLnBrk="0" hangingPunct="0">
              <a:spcBef>
                <a:spcPct val="20000"/>
              </a:spcBef>
              <a:buClr>
                <a:srgbClr val="8064A2"/>
              </a:buClr>
              <a:buFont typeface="Wingdings 2"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9pPr>
          </a:lstStyle>
          <a:p>
            <a:pPr algn="ctr" eaLnBrk="1" hangingPunct="1">
              <a:spcBef>
                <a:spcPct val="0"/>
              </a:spcBef>
              <a:buClrTx/>
              <a:buSzTx/>
              <a:buFontTx/>
              <a:buNone/>
            </a:pPr>
            <a:r>
              <a:rPr lang="ru-RU" altLang="ru-RU" sz="1800" b="1">
                <a:solidFill>
                  <a:srgbClr val="002060"/>
                </a:solidFill>
                <a:latin typeface="Tahoma" panose="020B0604030504040204" pitchFamily="34" charset="0"/>
              </a:rPr>
              <a:t>БЮДЖЕТ – это план </a:t>
            </a:r>
            <a:endParaRPr lang="ru-RU" altLang="ru-RU" sz="1800">
              <a:solidFill>
                <a:srgbClr val="002060"/>
              </a:solidFill>
              <a:latin typeface="Tahoma" panose="020B0604030504040204" pitchFamily="34" charset="0"/>
            </a:endParaRPr>
          </a:p>
          <a:p>
            <a:pPr algn="ctr" eaLnBrk="1" hangingPunct="1">
              <a:spcBef>
                <a:spcPct val="0"/>
              </a:spcBef>
              <a:buClrTx/>
              <a:buSzTx/>
              <a:buFontTx/>
              <a:buNone/>
            </a:pPr>
            <a:r>
              <a:rPr lang="ru-RU" altLang="ru-RU" sz="1800" b="1">
                <a:solidFill>
                  <a:srgbClr val="002060"/>
                </a:solidFill>
                <a:latin typeface="Tahoma" panose="020B0604030504040204" pitchFamily="34" charset="0"/>
              </a:rPr>
              <a:t>доходов и расходов. </a:t>
            </a:r>
            <a:endParaRPr lang="ru-RU" altLang="ru-RU" sz="1800">
              <a:solidFill>
                <a:srgbClr val="002060"/>
              </a:solidFill>
              <a:latin typeface="Tahoma" panose="020B0604030504040204" pitchFamily="34" charset="0"/>
            </a:endParaRPr>
          </a:p>
        </p:txBody>
      </p:sp>
      <p:pic>
        <p:nvPicPr>
          <p:cNvPr id="8199" name="Picture 2" descr="Y:\Бюджетный отдел\БЮДЖЕТ ДЛЯ ГРАЖДАН\презен.примерные\f_16400150891384775061.jpg">
            <a:extLst>
              <a:ext uri="{FF2B5EF4-FFF2-40B4-BE49-F238E27FC236}">
                <a16:creationId xmlns:a16="http://schemas.microsoft.com/office/drawing/2014/main" id="{89F3AFBC-2906-2D48-AC77-9D60649E9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38" y="2195513"/>
            <a:ext cx="3633787" cy="26019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Прямоугольник 7">
            <a:extLst>
              <a:ext uri="{FF2B5EF4-FFF2-40B4-BE49-F238E27FC236}">
                <a16:creationId xmlns:a16="http://schemas.microsoft.com/office/drawing/2014/main" id="{905FDCB1-DB59-A54C-8EF8-F13ECF7A5655}"/>
              </a:ext>
            </a:extLst>
          </p:cNvPr>
          <p:cNvSpPr>
            <a:spLocks noChangeArrowheads="1"/>
          </p:cNvSpPr>
          <p:nvPr/>
        </p:nvSpPr>
        <p:spPr bwMode="auto">
          <a:xfrm>
            <a:off x="2711450" y="5013325"/>
            <a:ext cx="38735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2" charset="2"/>
              <a:buChar char=""/>
              <a:defRPr sz="3200">
                <a:solidFill>
                  <a:schemeClr val="tx1"/>
                </a:solidFill>
                <a:latin typeface="Calibri" panose="020F0502020204030204" pitchFamily="34" charset="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Calibri" panose="020F0502020204030204" pitchFamily="34" charset="0"/>
              </a:defRPr>
            </a:lvl2pPr>
            <a:lvl3pPr marL="1143000" indent="-228600" eaLnBrk="0" hangingPunct="0">
              <a:spcBef>
                <a:spcPct val="20000"/>
              </a:spcBef>
              <a:buClr>
                <a:schemeClr val="accent2"/>
              </a:buClr>
              <a:buFont typeface="Wingdings 2" pitchFamily="2" charset="2"/>
              <a:buChar char=""/>
              <a:defRPr sz="2400">
                <a:solidFill>
                  <a:schemeClr val="tx1"/>
                </a:solidFill>
                <a:latin typeface="Calibri" panose="020F0502020204030204" pitchFamily="34" charset="0"/>
              </a:defRPr>
            </a:lvl3pPr>
            <a:lvl4pPr marL="1600200" indent="-228600" eaLnBrk="0" hangingPunct="0">
              <a:spcBef>
                <a:spcPct val="20000"/>
              </a:spcBef>
              <a:buClr>
                <a:srgbClr val="9BBB59"/>
              </a:buClr>
              <a:buFont typeface="Wingdings 2" pitchFamily="2" charset="2"/>
              <a:buChar char=""/>
              <a:defRPr sz="2000">
                <a:solidFill>
                  <a:schemeClr val="tx1"/>
                </a:solidFill>
                <a:latin typeface="Calibri" panose="020F0502020204030204" pitchFamily="34" charset="0"/>
              </a:defRPr>
            </a:lvl4pPr>
            <a:lvl5pPr marL="2057400" indent="-228600" eaLnBrk="0" hangingPunct="0">
              <a:spcBef>
                <a:spcPct val="20000"/>
              </a:spcBef>
              <a:buClr>
                <a:srgbClr val="8064A2"/>
              </a:buClr>
              <a:buFont typeface="Wingdings 2"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9pPr>
          </a:lstStyle>
          <a:p>
            <a:pPr algn="ctr" eaLnBrk="1" hangingPunct="1">
              <a:spcBef>
                <a:spcPct val="0"/>
              </a:spcBef>
              <a:buClrTx/>
              <a:buSzTx/>
              <a:buFontTx/>
              <a:buNone/>
            </a:pPr>
            <a:endParaRPr lang="ru-RU" altLang="ru-RU" sz="1600">
              <a:solidFill>
                <a:srgbClr val="002060"/>
              </a:solidFill>
              <a:latin typeface="Tahoma" panose="020B0604030504040204" pitchFamily="34" charset="0"/>
            </a:endParaRPr>
          </a:p>
          <a:p>
            <a:pPr algn="ctr" eaLnBrk="1" hangingPunct="1">
              <a:spcBef>
                <a:spcPct val="0"/>
              </a:spcBef>
              <a:buClrTx/>
              <a:buSzTx/>
              <a:buFontTx/>
              <a:buNone/>
            </a:pPr>
            <a:r>
              <a:rPr lang="ru-RU" altLang="ru-RU" sz="1400" b="1">
                <a:solidFill>
                  <a:srgbClr val="002060"/>
                </a:solidFill>
                <a:latin typeface="Tahoma" panose="020B0604030504040204" pitchFamily="34" charset="0"/>
              </a:rPr>
              <a:t>Если </a:t>
            </a:r>
            <a:endParaRPr lang="ru-RU" altLang="ru-RU" sz="1400">
              <a:solidFill>
                <a:srgbClr val="002060"/>
              </a:solidFill>
              <a:latin typeface="Tahoma" panose="020B0604030504040204" pitchFamily="34" charset="0"/>
            </a:endParaRPr>
          </a:p>
          <a:p>
            <a:pPr algn="ctr" eaLnBrk="1" hangingPunct="1">
              <a:spcBef>
                <a:spcPct val="0"/>
              </a:spcBef>
              <a:buClrTx/>
              <a:buSzTx/>
              <a:buFontTx/>
              <a:buNone/>
            </a:pPr>
            <a:r>
              <a:rPr lang="ru-RU" altLang="ru-RU" sz="1400" b="1" u="sng">
                <a:solidFill>
                  <a:srgbClr val="002060"/>
                </a:solidFill>
                <a:latin typeface="Tahoma" panose="020B0604030504040204" pitchFamily="34" charset="0"/>
              </a:rPr>
              <a:t>__ДОХОДЫ =РАСХОДАМ,___ </a:t>
            </a:r>
            <a:endParaRPr lang="ru-RU" altLang="ru-RU" sz="1400" u="sng">
              <a:solidFill>
                <a:srgbClr val="002060"/>
              </a:solidFill>
              <a:latin typeface="Tahoma" panose="020B0604030504040204" pitchFamily="34" charset="0"/>
            </a:endParaRPr>
          </a:p>
          <a:p>
            <a:pPr algn="ctr" eaLnBrk="1" hangingPunct="1">
              <a:spcBef>
                <a:spcPct val="0"/>
              </a:spcBef>
              <a:buClrTx/>
              <a:buSzTx/>
              <a:buFontTx/>
              <a:buNone/>
            </a:pPr>
            <a:r>
              <a:rPr lang="ru-RU" altLang="ru-RU" sz="1400" b="1">
                <a:solidFill>
                  <a:srgbClr val="002060"/>
                </a:solidFill>
                <a:latin typeface="Tahoma" panose="020B0604030504040204" pitchFamily="34" charset="0"/>
              </a:rPr>
              <a:t>то образуется </a:t>
            </a:r>
            <a:endParaRPr lang="ru-RU" altLang="ru-RU" sz="1400">
              <a:solidFill>
                <a:srgbClr val="002060"/>
              </a:solidFill>
              <a:latin typeface="Tahoma" panose="020B0604030504040204" pitchFamily="34" charset="0"/>
            </a:endParaRPr>
          </a:p>
          <a:p>
            <a:pPr algn="ctr" eaLnBrk="1" hangingPunct="1">
              <a:spcBef>
                <a:spcPct val="0"/>
              </a:spcBef>
              <a:buClrTx/>
              <a:buSzTx/>
              <a:buFontTx/>
              <a:buNone/>
            </a:pPr>
            <a:r>
              <a:rPr lang="ru-RU" altLang="ru-RU" sz="1400" b="1">
                <a:solidFill>
                  <a:srgbClr val="002060"/>
                </a:solidFill>
                <a:latin typeface="Tahoma" panose="020B0604030504040204" pitchFamily="34" charset="0"/>
              </a:rPr>
              <a:t>ДЕФИЦИТ или ПРОФИЦИТ</a:t>
            </a:r>
            <a:r>
              <a:rPr lang="ru-RU" altLang="ru-RU" sz="1600" b="1">
                <a:solidFill>
                  <a:srgbClr val="002060"/>
                </a:solidFill>
                <a:latin typeface="Tahoma" panose="020B0604030504040204" pitchFamily="34" charset="0"/>
              </a:rPr>
              <a:t> </a:t>
            </a:r>
            <a:endParaRPr lang="ru-RU" altLang="ru-RU" sz="1600">
              <a:solidFill>
                <a:srgbClr val="002060"/>
              </a:solidFill>
              <a:latin typeface="Tahoma" panose="020B0604030504040204" pitchFamily="34" charset="0"/>
            </a:endParaRPr>
          </a:p>
        </p:txBody>
      </p:sp>
      <p:sp>
        <p:nvSpPr>
          <p:cNvPr id="9" name="Фигура, имеющая форму буквы L 8">
            <a:extLst>
              <a:ext uri="{FF2B5EF4-FFF2-40B4-BE49-F238E27FC236}">
                <a16:creationId xmlns:a16="http://schemas.microsoft.com/office/drawing/2014/main" id="{F84C809C-E6C5-A74C-9B9A-8CD3782BE38C}"/>
              </a:ext>
            </a:extLst>
          </p:cNvPr>
          <p:cNvSpPr/>
          <p:nvPr/>
        </p:nvSpPr>
        <p:spPr>
          <a:xfrm rot="10800000">
            <a:off x="6084888" y="1136650"/>
            <a:ext cx="830262" cy="1428750"/>
          </a:xfrm>
          <a:prstGeom prst="corner">
            <a:avLst>
              <a:gd name="adj1" fmla="val 9435"/>
              <a:gd name="adj2" fmla="val 1145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Половина рамки 6">
            <a:extLst>
              <a:ext uri="{FF2B5EF4-FFF2-40B4-BE49-F238E27FC236}">
                <a16:creationId xmlns:a16="http://schemas.microsoft.com/office/drawing/2014/main" id="{65909BEC-38BB-3A45-B353-7B1B0FDDB6AB}"/>
              </a:ext>
            </a:extLst>
          </p:cNvPr>
          <p:cNvSpPr/>
          <p:nvPr/>
        </p:nvSpPr>
        <p:spPr>
          <a:xfrm>
            <a:off x="2195513" y="1136650"/>
            <a:ext cx="863600" cy="1500188"/>
          </a:xfrm>
          <a:prstGeom prst="halfFrame">
            <a:avLst>
              <a:gd name="adj1" fmla="val 12022"/>
              <a:gd name="adj2" fmla="val 1238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1" name="Половина рамки 10">
            <a:extLst>
              <a:ext uri="{FF2B5EF4-FFF2-40B4-BE49-F238E27FC236}">
                <a16:creationId xmlns:a16="http://schemas.microsoft.com/office/drawing/2014/main" id="{4CA3BFF3-E56E-1D41-BE76-ED7DEF2B6C60}"/>
              </a:ext>
            </a:extLst>
          </p:cNvPr>
          <p:cNvSpPr/>
          <p:nvPr/>
        </p:nvSpPr>
        <p:spPr>
          <a:xfrm rot="10800000">
            <a:off x="5940425" y="4295775"/>
            <a:ext cx="863600" cy="1509713"/>
          </a:xfrm>
          <a:prstGeom prst="halfFrame">
            <a:avLst>
              <a:gd name="adj1" fmla="val 9818"/>
              <a:gd name="adj2" fmla="val 1128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cxnSp>
        <p:nvCxnSpPr>
          <p:cNvPr id="12" name="Прямая соединительная линия 11">
            <a:extLst>
              <a:ext uri="{FF2B5EF4-FFF2-40B4-BE49-F238E27FC236}">
                <a16:creationId xmlns:a16="http://schemas.microsoft.com/office/drawing/2014/main" id="{98DB530F-8AD5-014B-BC1F-0CE4F13761CD}"/>
              </a:ext>
            </a:extLst>
          </p:cNvPr>
          <p:cNvCxnSpPr/>
          <p:nvPr/>
        </p:nvCxnSpPr>
        <p:spPr>
          <a:xfrm flipH="1">
            <a:off x="4464050" y="5516563"/>
            <a:ext cx="73025" cy="215900"/>
          </a:xfrm>
          <a:prstGeom prst="line">
            <a:avLst/>
          </a:prstGeom>
          <a:ln w="28575">
            <a:solidFill>
              <a:schemeClr val="accent5">
                <a:lumMod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2">
            <a:extLst>
              <a:ext uri="{FF2B5EF4-FFF2-40B4-BE49-F238E27FC236}">
                <a16:creationId xmlns:a16="http://schemas.microsoft.com/office/drawing/2014/main" id="{F57000BB-A2A2-5848-AACE-5E78C3513FC9}"/>
              </a:ext>
            </a:extLst>
          </p:cNvPr>
          <p:cNvSpPr txBox="1">
            <a:spLocks noChangeArrowheads="1"/>
          </p:cNvSpPr>
          <p:nvPr/>
        </p:nvSpPr>
        <p:spPr bwMode="auto">
          <a:xfrm>
            <a:off x="971550" y="115888"/>
            <a:ext cx="49688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altLang="ru-RU" sz="3200" b="1" kern="0" dirty="0">
                <a:solidFill>
                  <a:schemeClr val="tx1"/>
                </a:solidFill>
                <a:latin typeface="Bookman Old Style" pitchFamily="18" charset="0"/>
              </a:rPr>
              <a:t>Что такое бюджет?</a:t>
            </a:r>
          </a:p>
        </p:txBody>
      </p:sp>
      <p:sp>
        <p:nvSpPr>
          <p:cNvPr id="6" name="Стрелка углом 5">
            <a:extLst>
              <a:ext uri="{FF2B5EF4-FFF2-40B4-BE49-F238E27FC236}">
                <a16:creationId xmlns:a16="http://schemas.microsoft.com/office/drawing/2014/main" id="{5C2CB79D-8BA9-4049-88CD-2ECCB8612A17}"/>
              </a:ext>
            </a:extLst>
          </p:cNvPr>
          <p:cNvSpPr/>
          <p:nvPr/>
        </p:nvSpPr>
        <p:spPr>
          <a:xfrm rot="782997">
            <a:off x="1301750" y="1322388"/>
            <a:ext cx="1787525" cy="1225550"/>
          </a:xfrm>
          <a:prstGeom prst="bentArrow">
            <a:avLst>
              <a:gd name="adj1" fmla="val 24312"/>
              <a:gd name="adj2" fmla="val 32277"/>
              <a:gd name="adj3" fmla="val 50000"/>
              <a:gd name="adj4" fmla="val 62156"/>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ru-RU">
              <a:solidFill>
                <a:schemeClr val="tx1"/>
              </a:solidFill>
            </a:endParaRPr>
          </a:p>
        </p:txBody>
      </p:sp>
      <p:sp>
        <p:nvSpPr>
          <p:cNvPr id="17" name="Стрелка углом 16">
            <a:extLst>
              <a:ext uri="{FF2B5EF4-FFF2-40B4-BE49-F238E27FC236}">
                <a16:creationId xmlns:a16="http://schemas.microsoft.com/office/drawing/2014/main" id="{3ACD12B5-54FF-3745-8D88-1E0259129E58}"/>
              </a:ext>
            </a:extLst>
          </p:cNvPr>
          <p:cNvSpPr/>
          <p:nvPr/>
        </p:nvSpPr>
        <p:spPr>
          <a:xfrm rot="1914821">
            <a:off x="6129338" y="1238250"/>
            <a:ext cx="1785937" cy="1225550"/>
          </a:xfrm>
          <a:prstGeom prst="bentArrow">
            <a:avLst>
              <a:gd name="adj1" fmla="val 24312"/>
              <a:gd name="adj2" fmla="val 32277"/>
              <a:gd name="adj3" fmla="val 50000"/>
              <a:gd name="adj4" fmla="val 62156"/>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ru-RU">
              <a:solidFill>
                <a:schemeClr val="tx1"/>
              </a:solidFill>
            </a:endParaRPr>
          </a:p>
        </p:txBody>
      </p:sp>
    </p:spTree>
  </p:cSld>
  <p:clrMapOvr>
    <a:masterClrMapping/>
  </p:clrMapOvr>
  <p:transition spd="slow" advClick="0" advTm="25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Y:\Бюджетный отдел\БЮДЖЕТ ДЛЯ ГРАЖДАН\фото\tekstura-bumazhnyj-fon-bumaga-ogon-korichnevyj-myatyj.jpg">
            <a:extLst>
              <a:ext uri="{FF2B5EF4-FFF2-40B4-BE49-F238E27FC236}">
                <a16:creationId xmlns:a16="http://schemas.microsoft.com/office/drawing/2014/main" id="{B088D1F8-57B8-A84F-BB1E-F50B6031F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2">
            <a:extLst>
              <a:ext uri="{FF2B5EF4-FFF2-40B4-BE49-F238E27FC236}">
                <a16:creationId xmlns:a16="http://schemas.microsoft.com/office/drawing/2014/main" id="{2EA7E7A1-436B-FB45-93CF-41F7E41FF9A6}"/>
              </a:ext>
            </a:extLst>
          </p:cNvPr>
          <p:cNvSpPr txBox="1">
            <a:spLocks noChangeArrowheads="1"/>
          </p:cNvSpPr>
          <p:nvPr/>
        </p:nvSpPr>
        <p:spPr bwMode="auto">
          <a:xfrm>
            <a:off x="0" y="4949825"/>
            <a:ext cx="90360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2" charset="2"/>
              <a:buChar char=""/>
              <a:defRPr sz="3200">
                <a:solidFill>
                  <a:schemeClr val="tx1"/>
                </a:solidFill>
                <a:latin typeface="Calibri" panose="020F0502020204030204" pitchFamily="34" charset="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Calibri" panose="020F0502020204030204" pitchFamily="34" charset="0"/>
              </a:defRPr>
            </a:lvl2pPr>
            <a:lvl3pPr marL="1143000" indent="-228600" eaLnBrk="0" hangingPunct="0">
              <a:spcBef>
                <a:spcPct val="20000"/>
              </a:spcBef>
              <a:buClr>
                <a:schemeClr val="accent2"/>
              </a:buClr>
              <a:buFont typeface="Wingdings 2" pitchFamily="2" charset="2"/>
              <a:buChar char=""/>
              <a:defRPr sz="2400">
                <a:solidFill>
                  <a:schemeClr val="tx1"/>
                </a:solidFill>
                <a:latin typeface="Calibri" panose="020F0502020204030204" pitchFamily="34" charset="0"/>
              </a:defRPr>
            </a:lvl3pPr>
            <a:lvl4pPr marL="1600200" indent="-228600" eaLnBrk="0" hangingPunct="0">
              <a:spcBef>
                <a:spcPct val="20000"/>
              </a:spcBef>
              <a:buClr>
                <a:srgbClr val="9BBB59"/>
              </a:buClr>
              <a:buFont typeface="Wingdings 2" pitchFamily="2" charset="2"/>
              <a:buChar char=""/>
              <a:defRPr sz="2000">
                <a:solidFill>
                  <a:schemeClr val="tx1"/>
                </a:solidFill>
                <a:latin typeface="Calibri" panose="020F0502020204030204" pitchFamily="34" charset="0"/>
              </a:defRPr>
            </a:lvl4pPr>
            <a:lvl5pPr marL="2057400" indent="-228600" eaLnBrk="0" hangingPunct="0">
              <a:spcBef>
                <a:spcPct val="20000"/>
              </a:spcBef>
              <a:buClr>
                <a:srgbClr val="8064A2"/>
              </a:buClr>
              <a:buFont typeface="Wingdings 2"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ru-RU" altLang="ru-RU" sz="1800" b="1">
              <a:latin typeface="Times New Roman" panose="02020603050405020304" pitchFamily="18" charset="0"/>
            </a:endParaRPr>
          </a:p>
          <a:p>
            <a:pPr eaLnBrk="1" hangingPunct="1">
              <a:spcBef>
                <a:spcPct val="0"/>
              </a:spcBef>
              <a:buClrTx/>
              <a:buSzTx/>
              <a:buFontTx/>
              <a:buNone/>
            </a:pPr>
            <a:endParaRPr lang="ru-RU" altLang="ru-RU" sz="1800" b="1">
              <a:latin typeface="Times New Roman" panose="02020603050405020304" pitchFamily="18" charset="0"/>
            </a:endParaRPr>
          </a:p>
          <a:p>
            <a:pPr eaLnBrk="1" hangingPunct="1">
              <a:spcBef>
                <a:spcPct val="0"/>
              </a:spcBef>
              <a:buClrTx/>
              <a:buSzTx/>
              <a:buFontTx/>
              <a:buNone/>
            </a:pPr>
            <a:r>
              <a:rPr lang="ru-RU" altLang="ru-RU" sz="1600" b="1" i="1">
                <a:solidFill>
                  <a:srgbClr val="000000"/>
                </a:solidFill>
                <a:latin typeface="Times New Roman" panose="02020603050405020304" pitchFamily="18" charset="0"/>
              </a:rPr>
              <a:t>Ответственные исполнители: Начальник финансового управления  Е.В. Токарь, заместитель начальника – начальник бюджетного отдела Е.Н. Тихонова, главный специалист – эксперт Степанова Д.А. </a:t>
            </a:r>
          </a:p>
          <a:p>
            <a:pPr eaLnBrk="1" hangingPunct="1">
              <a:spcBef>
                <a:spcPct val="0"/>
              </a:spcBef>
              <a:buClrTx/>
              <a:buSzTx/>
              <a:buFontTx/>
              <a:buNone/>
            </a:pPr>
            <a:r>
              <a:rPr lang="ru-RU" altLang="ru-RU" sz="1600" b="1" i="1">
                <a:solidFill>
                  <a:srgbClr val="000000"/>
                </a:solidFill>
                <a:latin typeface="Times New Roman" panose="02020603050405020304" pitchFamily="18" charset="0"/>
              </a:rPr>
              <a:t>Тел. </a:t>
            </a:r>
            <a:r>
              <a:rPr lang="en-US" altLang="ru-RU" sz="1600" b="1" i="1">
                <a:solidFill>
                  <a:srgbClr val="000000"/>
                </a:solidFill>
                <a:latin typeface="Times New Roman" panose="02020603050405020304" pitchFamily="18" charset="0"/>
              </a:rPr>
              <a:t>(41537) </a:t>
            </a:r>
            <a:r>
              <a:rPr lang="ru-RU" altLang="ru-RU" sz="1600" b="1" i="1">
                <a:solidFill>
                  <a:srgbClr val="000000"/>
                </a:solidFill>
                <a:latin typeface="Times New Roman" panose="02020603050405020304" pitchFamily="18" charset="0"/>
              </a:rPr>
              <a:t>21-840</a:t>
            </a:r>
            <a:r>
              <a:rPr lang="ru-RU" altLang="ru-RU" sz="1600" i="1">
                <a:solidFill>
                  <a:srgbClr val="000000"/>
                </a:solidFill>
                <a:latin typeface="Times New Roman" panose="02020603050405020304" pitchFamily="18" charset="0"/>
              </a:rPr>
              <a:t> </a:t>
            </a:r>
          </a:p>
          <a:p>
            <a:pPr eaLnBrk="1" hangingPunct="1">
              <a:spcBef>
                <a:spcPct val="0"/>
              </a:spcBef>
              <a:buClrTx/>
              <a:buSzTx/>
              <a:buFontTx/>
              <a:buNone/>
            </a:pPr>
            <a:endParaRPr lang="ru-RU" altLang="ru-RU" sz="1800">
              <a:latin typeface="Tahoma" panose="020B0604030504040204" pitchFamily="34" charset="0"/>
            </a:endParaRPr>
          </a:p>
        </p:txBody>
      </p:sp>
      <p:sp>
        <p:nvSpPr>
          <p:cNvPr id="7" name="TextBox 4">
            <a:extLst>
              <a:ext uri="{FF2B5EF4-FFF2-40B4-BE49-F238E27FC236}">
                <a16:creationId xmlns:a16="http://schemas.microsoft.com/office/drawing/2014/main" id="{EC7769FE-FE2C-9048-AA03-ED343B588752}"/>
              </a:ext>
            </a:extLst>
          </p:cNvPr>
          <p:cNvSpPr txBox="1">
            <a:spLocks noChangeArrowheads="1"/>
          </p:cNvSpPr>
          <p:nvPr/>
        </p:nvSpPr>
        <p:spPr bwMode="auto">
          <a:xfrm>
            <a:off x="2627784" y="5157191"/>
            <a:ext cx="3384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TriangleInverted">
              <a:avLst>
                <a:gd name="adj" fmla="val 55150"/>
              </a:avLst>
            </a:prstTxWarp>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defRPr/>
            </a:pPr>
            <a:r>
              <a:rPr lang="ru-RU" altLang="ru-RU" sz="1800" dirty="0">
                <a:solidFill>
                  <a:srgbClr val="0070C0"/>
                </a:solidFill>
                <a:latin typeface="Times New Roman" pitchFamily="18" charset="0"/>
                <a:cs typeface="Times New Roman" pitchFamily="18" charset="0"/>
              </a:rPr>
              <a:t>с. Тигиль 2020г</a:t>
            </a:r>
            <a:r>
              <a:rPr lang="ru-RU" altLang="ru-RU" sz="1800" dirty="0">
                <a:solidFill>
                  <a:schemeClr val="accent2">
                    <a:lumMod val="75000"/>
                  </a:schemeClr>
                </a:solidFill>
                <a:latin typeface="Times New Roman" pitchFamily="18" charset="0"/>
                <a:cs typeface="Times New Roman" pitchFamily="18" charset="0"/>
              </a:rPr>
              <a:t>.</a:t>
            </a:r>
          </a:p>
        </p:txBody>
      </p:sp>
      <p:pic>
        <p:nvPicPr>
          <p:cNvPr id="36870" name="Picture 6" descr="Y:\Бюджетный отдел\БЮДЖЕТ ДЛЯ ГРАЖДАН\фото\DSCN0831.JPG">
            <a:extLst>
              <a:ext uri="{FF2B5EF4-FFF2-40B4-BE49-F238E27FC236}">
                <a16:creationId xmlns:a16="http://schemas.microsoft.com/office/drawing/2014/main" id="{DEEAE221-0AED-E245-8BD8-0668BA0844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99392"/>
            <a:ext cx="9361040" cy="52565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C190650D-4B12-FB40-B698-C089E08C7007}"/>
              </a:ext>
            </a:extLst>
          </p:cNvPr>
          <p:cNvSpPr>
            <a:spLocks noGrp="1"/>
          </p:cNvSpPr>
          <p:nvPr>
            <p:ph type="ctrTitle"/>
          </p:nvPr>
        </p:nvSpPr>
        <p:spPr>
          <a:xfrm>
            <a:off x="971550" y="188913"/>
            <a:ext cx="3167063" cy="936625"/>
          </a:xfrm>
        </p:spPr>
        <p:txBody>
          <a:bodyPr/>
          <a:lstStyle/>
          <a:p>
            <a:pPr eaLnBrk="1" fontAlgn="auto" hangingPunct="1">
              <a:spcAft>
                <a:spcPts val="0"/>
              </a:spcAft>
              <a:defRPr/>
            </a:pPr>
            <a:r>
              <a:rPr lang="ru-RU" b="1" dirty="0">
                <a:solidFill>
                  <a:srgbClr val="9C5224"/>
                </a:solidFill>
              </a:rPr>
              <a:t>Глоссарий</a:t>
            </a:r>
            <a:endParaRPr lang="ru-RU" dirty="0">
              <a:solidFill>
                <a:srgbClr val="9C5224"/>
              </a:solidFill>
            </a:endParaRPr>
          </a:p>
        </p:txBody>
      </p:sp>
      <p:sp>
        <p:nvSpPr>
          <p:cNvPr id="12291" name="Подзаголовок 6">
            <a:extLst>
              <a:ext uri="{FF2B5EF4-FFF2-40B4-BE49-F238E27FC236}">
                <a16:creationId xmlns:a16="http://schemas.microsoft.com/office/drawing/2014/main" id="{E0A0364D-6563-D747-8D84-ABA16569EC54}"/>
              </a:ext>
            </a:extLst>
          </p:cNvPr>
          <p:cNvSpPr>
            <a:spLocks noGrp="1"/>
          </p:cNvSpPr>
          <p:nvPr>
            <p:ph type="subTitle" idx="1"/>
          </p:nvPr>
        </p:nvSpPr>
        <p:spPr>
          <a:xfrm>
            <a:off x="1042988" y="1412875"/>
            <a:ext cx="7850187" cy="5184775"/>
          </a:xfrm>
        </p:spPr>
        <p:txBody>
          <a:bodyPr/>
          <a:lstStyle/>
          <a:p>
            <a:pPr marL="26988" eaLnBrk="1" hangingPunct="1">
              <a:buFont typeface="Wingdings 2" pitchFamily="18" charset="2"/>
              <a:buNone/>
              <a:defRPr/>
            </a:pPr>
            <a:r>
              <a:rPr lang="ru-RU" altLang="ru-RU" sz="1400" dirty="0">
                <a:solidFill>
                  <a:schemeClr val="accent6">
                    <a:lumMod val="75000"/>
                  </a:schemeClr>
                </a:solidFill>
              </a:rPr>
              <a:t>• </a:t>
            </a:r>
            <a:r>
              <a:rPr lang="ru-RU" altLang="ru-RU" sz="1600" dirty="0">
                <a:solidFill>
                  <a:schemeClr val="accent6">
                    <a:lumMod val="75000"/>
                  </a:schemeClr>
                </a:solidFill>
              </a:rPr>
              <a:t>бюджет</a:t>
            </a:r>
            <a:r>
              <a:rPr lang="ru-RU" altLang="ru-RU" sz="1400" dirty="0">
                <a:solidFill>
                  <a:schemeClr val="accent6">
                    <a:lumMod val="75000"/>
                  </a:schemeClr>
                </a:solidFill>
              </a:rPr>
              <a:t> </a:t>
            </a:r>
            <a:r>
              <a:rPr lang="ru-RU" altLang="ru-RU" sz="1400" dirty="0">
                <a:solidFill>
                  <a:srgbClr val="9C5224"/>
                </a:solidFill>
              </a:rPr>
              <a:t>– форма образования и расходования денежных средств, предназначенных для</a:t>
            </a:r>
          </a:p>
          <a:p>
            <a:pPr marL="26988" eaLnBrk="1" hangingPunct="1">
              <a:buFont typeface="Wingdings 2" pitchFamily="18" charset="2"/>
              <a:buNone/>
              <a:defRPr/>
            </a:pPr>
            <a:r>
              <a:rPr lang="ru-RU" altLang="ru-RU" sz="1400" dirty="0">
                <a:solidFill>
                  <a:srgbClr val="9C5224"/>
                </a:solidFill>
              </a:rPr>
              <a:t>финансового обеспечения задач и функций государства и местного самоуправления.</a:t>
            </a:r>
          </a:p>
          <a:p>
            <a:pPr marL="26988" eaLnBrk="1" hangingPunct="1">
              <a:buFont typeface="Wingdings 2" pitchFamily="18" charset="2"/>
              <a:buNone/>
              <a:defRPr/>
            </a:pPr>
            <a:r>
              <a:rPr lang="ru-RU" altLang="ru-RU" sz="1400" dirty="0">
                <a:solidFill>
                  <a:schemeClr val="accent6">
                    <a:lumMod val="75000"/>
                  </a:schemeClr>
                </a:solidFill>
              </a:rPr>
              <a:t>• </a:t>
            </a:r>
            <a:r>
              <a:rPr lang="ru-RU" altLang="ru-RU" sz="1600" dirty="0">
                <a:solidFill>
                  <a:schemeClr val="accent6">
                    <a:lumMod val="75000"/>
                  </a:schemeClr>
                </a:solidFill>
              </a:rPr>
              <a:t>консолидированный бюджет</a:t>
            </a:r>
            <a:r>
              <a:rPr lang="ru-RU" altLang="ru-RU" sz="1400" dirty="0">
                <a:solidFill>
                  <a:schemeClr val="accent6">
                    <a:lumMod val="75000"/>
                  </a:schemeClr>
                </a:solidFill>
              </a:rPr>
              <a:t> </a:t>
            </a:r>
            <a:r>
              <a:rPr lang="ru-RU" altLang="ru-RU" sz="1400" dirty="0">
                <a:solidFill>
                  <a:srgbClr val="9C5224"/>
                </a:solidFill>
              </a:rPr>
              <a:t>– свод бюджетов бюджетной системы российской федерации</a:t>
            </a:r>
          </a:p>
          <a:p>
            <a:pPr marL="26988" eaLnBrk="1" hangingPunct="1">
              <a:buFont typeface="Wingdings 2" pitchFamily="18" charset="2"/>
              <a:buNone/>
              <a:defRPr/>
            </a:pPr>
            <a:r>
              <a:rPr lang="ru-RU" altLang="ru-RU" sz="1400" dirty="0">
                <a:solidFill>
                  <a:srgbClr val="9C5224"/>
                </a:solidFill>
              </a:rPr>
              <a:t>на соответствующей территории (за исключением бюджетов государственных внебюджетных</a:t>
            </a:r>
          </a:p>
          <a:p>
            <a:pPr marL="26988" eaLnBrk="1" hangingPunct="1">
              <a:buFont typeface="Wingdings 2" pitchFamily="18" charset="2"/>
              <a:buNone/>
              <a:defRPr/>
            </a:pPr>
            <a:r>
              <a:rPr lang="ru-RU" altLang="ru-RU" sz="1400" dirty="0">
                <a:solidFill>
                  <a:srgbClr val="9C5224"/>
                </a:solidFill>
              </a:rPr>
              <a:t>фондов) без учета межбюджетных трансфертов между этими бюджетами.</a:t>
            </a:r>
          </a:p>
          <a:p>
            <a:pPr marL="26988" eaLnBrk="1" hangingPunct="1">
              <a:buFont typeface="Wingdings 2" pitchFamily="18" charset="2"/>
              <a:buNone/>
              <a:defRPr/>
            </a:pPr>
            <a:r>
              <a:rPr lang="ru-RU" altLang="ru-RU" sz="1400" dirty="0">
                <a:solidFill>
                  <a:schemeClr val="accent6">
                    <a:lumMod val="75000"/>
                  </a:schemeClr>
                </a:solidFill>
              </a:rPr>
              <a:t>• </a:t>
            </a:r>
            <a:r>
              <a:rPr lang="ru-RU" altLang="ru-RU" sz="1600" dirty="0">
                <a:solidFill>
                  <a:schemeClr val="accent6">
                    <a:lumMod val="75000"/>
                  </a:schemeClr>
                </a:solidFill>
              </a:rPr>
              <a:t>бюджетная система российской федерации</a:t>
            </a:r>
            <a:r>
              <a:rPr lang="ru-RU" altLang="ru-RU" sz="1400" dirty="0">
                <a:solidFill>
                  <a:schemeClr val="accent6">
                    <a:lumMod val="75000"/>
                  </a:schemeClr>
                </a:solidFill>
              </a:rPr>
              <a:t> </a:t>
            </a:r>
            <a:r>
              <a:rPr lang="ru-RU" altLang="ru-RU" sz="1400" dirty="0">
                <a:solidFill>
                  <a:srgbClr val="9C5224"/>
                </a:solidFill>
              </a:rPr>
              <a:t>– основанная на экономических отношениях и</a:t>
            </a:r>
          </a:p>
          <a:p>
            <a:pPr marL="26988" eaLnBrk="1" hangingPunct="1">
              <a:buFont typeface="Wingdings 2" pitchFamily="18" charset="2"/>
              <a:buNone/>
              <a:defRPr/>
            </a:pPr>
            <a:r>
              <a:rPr lang="ru-RU" altLang="ru-RU" sz="1400" dirty="0">
                <a:solidFill>
                  <a:srgbClr val="9C5224"/>
                </a:solidFill>
              </a:rPr>
              <a:t>государственном устройстве российской федерации, регулируемая законодательством</a:t>
            </a:r>
          </a:p>
          <a:p>
            <a:pPr marL="26988" eaLnBrk="1" hangingPunct="1">
              <a:buFont typeface="Wingdings 2" pitchFamily="18" charset="2"/>
              <a:buNone/>
              <a:defRPr/>
            </a:pPr>
            <a:r>
              <a:rPr lang="ru-RU" altLang="ru-RU" sz="1400" dirty="0">
                <a:solidFill>
                  <a:srgbClr val="9C5224"/>
                </a:solidFill>
              </a:rPr>
              <a:t>российской федерации совокупность бюджетов и бюджетов государственных внебюджетных</a:t>
            </a:r>
          </a:p>
          <a:p>
            <a:pPr marL="26988" eaLnBrk="1" hangingPunct="1">
              <a:buFont typeface="Wingdings 2" pitchFamily="18" charset="2"/>
              <a:buNone/>
              <a:defRPr/>
            </a:pPr>
            <a:r>
              <a:rPr lang="ru-RU" altLang="ru-RU" sz="1400" dirty="0">
                <a:solidFill>
                  <a:srgbClr val="9C5224"/>
                </a:solidFill>
              </a:rPr>
              <a:t>фондов.</a:t>
            </a:r>
          </a:p>
          <a:p>
            <a:pPr marL="26988" eaLnBrk="1" hangingPunct="1">
              <a:buFont typeface="Wingdings 2" pitchFamily="18" charset="2"/>
              <a:buNone/>
              <a:defRPr/>
            </a:pPr>
            <a:r>
              <a:rPr lang="ru-RU" altLang="ru-RU" sz="1400" dirty="0">
                <a:solidFill>
                  <a:schemeClr val="accent6">
                    <a:lumMod val="75000"/>
                  </a:schemeClr>
                </a:solidFill>
              </a:rPr>
              <a:t>• </a:t>
            </a:r>
            <a:r>
              <a:rPr lang="ru-RU" altLang="ru-RU" sz="1600" dirty="0">
                <a:solidFill>
                  <a:schemeClr val="accent6">
                    <a:lumMod val="75000"/>
                  </a:schemeClr>
                </a:solidFill>
              </a:rPr>
              <a:t>доходы бюджета </a:t>
            </a:r>
            <a:r>
              <a:rPr lang="ru-RU" altLang="ru-RU" sz="1400" dirty="0">
                <a:solidFill>
                  <a:srgbClr val="9C5224"/>
                </a:solidFill>
              </a:rPr>
              <a:t>– поступающие в бюджет денежные средства, за исключением средств,</a:t>
            </a:r>
          </a:p>
          <a:p>
            <a:pPr marL="26988" eaLnBrk="1" hangingPunct="1">
              <a:buFont typeface="Wingdings 2" pitchFamily="18" charset="2"/>
              <a:buNone/>
              <a:defRPr/>
            </a:pPr>
            <a:r>
              <a:rPr lang="ru-RU" altLang="ru-RU" sz="1400" dirty="0">
                <a:solidFill>
                  <a:srgbClr val="9C5224"/>
                </a:solidFill>
              </a:rPr>
              <a:t>являющихся источниками финансирования дефицита бюджета.</a:t>
            </a:r>
          </a:p>
          <a:p>
            <a:pPr marL="26988" eaLnBrk="1" hangingPunct="1">
              <a:buFont typeface="Wingdings 2" pitchFamily="18" charset="2"/>
              <a:buNone/>
              <a:defRPr/>
            </a:pPr>
            <a:r>
              <a:rPr lang="ru-RU" altLang="ru-RU" sz="1400" dirty="0">
                <a:solidFill>
                  <a:schemeClr val="accent6">
                    <a:lumMod val="75000"/>
                  </a:schemeClr>
                </a:solidFill>
              </a:rPr>
              <a:t>• </a:t>
            </a:r>
            <a:r>
              <a:rPr lang="ru-RU" altLang="ru-RU" sz="1600" dirty="0">
                <a:solidFill>
                  <a:schemeClr val="accent6">
                    <a:lumMod val="75000"/>
                  </a:schemeClr>
                </a:solidFill>
              </a:rPr>
              <a:t>расходы бюджета</a:t>
            </a:r>
            <a:r>
              <a:rPr lang="ru-RU" altLang="ru-RU" sz="1400" dirty="0">
                <a:solidFill>
                  <a:schemeClr val="accent6">
                    <a:lumMod val="75000"/>
                  </a:schemeClr>
                </a:solidFill>
              </a:rPr>
              <a:t> </a:t>
            </a:r>
            <a:r>
              <a:rPr lang="ru-RU" altLang="ru-RU" sz="1400" dirty="0">
                <a:solidFill>
                  <a:srgbClr val="9C5224"/>
                </a:solidFill>
              </a:rPr>
              <a:t>– выплачиваемые из бюджета денежные средства, за исключением средств,</a:t>
            </a:r>
          </a:p>
          <a:p>
            <a:pPr marL="26988" eaLnBrk="1" hangingPunct="1">
              <a:buFont typeface="Wingdings 2" pitchFamily="18" charset="2"/>
              <a:buNone/>
              <a:defRPr/>
            </a:pPr>
            <a:r>
              <a:rPr lang="ru-RU" altLang="ru-RU" sz="1400" dirty="0">
                <a:solidFill>
                  <a:srgbClr val="9C5224"/>
                </a:solidFill>
              </a:rPr>
              <a:t>являющихся источниками финансирования дефицита бюджета.</a:t>
            </a:r>
          </a:p>
          <a:p>
            <a:pPr marL="26988" eaLnBrk="1" hangingPunct="1">
              <a:buFont typeface="Wingdings 2" pitchFamily="18" charset="2"/>
              <a:buNone/>
              <a:defRPr/>
            </a:pPr>
            <a:r>
              <a:rPr lang="ru-RU" altLang="ru-RU" sz="1400" dirty="0">
                <a:solidFill>
                  <a:schemeClr val="accent6">
                    <a:lumMod val="75000"/>
                  </a:schemeClr>
                </a:solidFill>
              </a:rPr>
              <a:t>• </a:t>
            </a:r>
            <a:r>
              <a:rPr lang="ru-RU" altLang="ru-RU" sz="1600" dirty="0">
                <a:solidFill>
                  <a:schemeClr val="accent6">
                    <a:lumMod val="75000"/>
                  </a:schemeClr>
                </a:solidFill>
              </a:rPr>
              <a:t>дефицит бюджета</a:t>
            </a:r>
            <a:r>
              <a:rPr lang="ru-RU" altLang="ru-RU" sz="1400" dirty="0">
                <a:solidFill>
                  <a:schemeClr val="accent6">
                    <a:lumMod val="75000"/>
                  </a:schemeClr>
                </a:solidFill>
              </a:rPr>
              <a:t> </a:t>
            </a:r>
            <a:r>
              <a:rPr lang="ru-RU" altLang="ru-RU" sz="1400" dirty="0">
                <a:solidFill>
                  <a:srgbClr val="9C5224"/>
                </a:solidFill>
              </a:rPr>
              <a:t>– превышение расходов над доходами.</a:t>
            </a:r>
          </a:p>
          <a:p>
            <a:pPr marL="26988" eaLnBrk="1" hangingPunct="1">
              <a:buFont typeface="Wingdings 2" pitchFamily="18" charset="2"/>
              <a:buNone/>
              <a:defRPr/>
            </a:pPr>
            <a:r>
              <a:rPr lang="ru-RU" altLang="ru-RU" sz="1400" dirty="0">
                <a:solidFill>
                  <a:schemeClr val="accent6">
                    <a:lumMod val="75000"/>
                  </a:schemeClr>
                </a:solidFill>
              </a:rPr>
              <a:t>• </a:t>
            </a:r>
            <a:r>
              <a:rPr lang="ru-RU" altLang="ru-RU" sz="1600" dirty="0">
                <a:solidFill>
                  <a:schemeClr val="accent6">
                    <a:lumMod val="75000"/>
                  </a:schemeClr>
                </a:solidFill>
              </a:rPr>
              <a:t>профицит бюджета </a:t>
            </a:r>
            <a:r>
              <a:rPr lang="ru-RU" altLang="ru-RU" sz="1400" dirty="0">
                <a:solidFill>
                  <a:srgbClr val="9C5224"/>
                </a:solidFill>
              </a:rPr>
              <a:t>– превышение доходов над расходами.</a:t>
            </a:r>
          </a:p>
          <a:p>
            <a:pPr marL="26988" eaLnBrk="1" hangingPunct="1">
              <a:buFont typeface="Wingdings 2" pitchFamily="18" charset="2"/>
              <a:buNone/>
              <a:defRPr/>
            </a:pPr>
            <a:r>
              <a:rPr lang="ru-RU" altLang="ru-RU" sz="1400" dirty="0">
                <a:solidFill>
                  <a:schemeClr val="accent6">
                    <a:lumMod val="75000"/>
                  </a:schemeClr>
                </a:solidFill>
              </a:rPr>
              <a:t>• </a:t>
            </a:r>
            <a:r>
              <a:rPr lang="ru-RU" altLang="ru-RU" sz="1600" dirty="0">
                <a:solidFill>
                  <a:schemeClr val="accent6">
                    <a:lumMod val="75000"/>
                  </a:schemeClr>
                </a:solidFill>
              </a:rPr>
              <a:t>бюджетные ассигнования</a:t>
            </a:r>
            <a:r>
              <a:rPr lang="ru-RU" altLang="ru-RU" sz="1400" dirty="0">
                <a:solidFill>
                  <a:schemeClr val="accent6">
                    <a:lumMod val="75000"/>
                  </a:schemeClr>
                </a:solidFill>
              </a:rPr>
              <a:t> </a:t>
            </a:r>
            <a:r>
              <a:rPr lang="ru-RU" altLang="ru-RU" sz="1400" dirty="0">
                <a:solidFill>
                  <a:srgbClr val="9C5224"/>
                </a:solidFill>
              </a:rPr>
              <a:t>– предельные объемы денежных средств, предусмотренных в</a:t>
            </a:r>
          </a:p>
          <a:p>
            <a:pPr marL="26988" eaLnBrk="1" hangingPunct="1">
              <a:buFont typeface="Wingdings 2" pitchFamily="18" charset="2"/>
              <a:buNone/>
              <a:defRPr/>
            </a:pPr>
            <a:r>
              <a:rPr lang="ru-RU" altLang="ru-RU" sz="1400" dirty="0">
                <a:solidFill>
                  <a:srgbClr val="9C5224"/>
                </a:solidFill>
              </a:rPr>
              <a:t>соответствующем финансовом году для исполнения бюджетных обязательств.</a:t>
            </a:r>
          </a:p>
        </p:txBody>
      </p:sp>
      <p:pic>
        <p:nvPicPr>
          <p:cNvPr id="31748" name="Picture 4" descr="Y:\Бюджетный отдел\БЮДЖЕТ ДЛЯ ГРАЖДАН\фото\tekstura-bumazhnyj-fon-bumaga-ogon-korichnevyj-myatyj.jpg">
            <a:extLst>
              <a:ext uri="{FF2B5EF4-FFF2-40B4-BE49-F238E27FC236}">
                <a16:creationId xmlns:a16="http://schemas.microsoft.com/office/drawing/2014/main" id="{F528342E-DA74-F541-AAD9-F16D4C14B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2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3">
            <a:extLst>
              <a:ext uri="{FF2B5EF4-FFF2-40B4-BE49-F238E27FC236}">
                <a16:creationId xmlns:a16="http://schemas.microsoft.com/office/drawing/2014/main" id="{BACE4000-2D7D-6440-9D74-D9B0FF4BF5DC}"/>
              </a:ext>
            </a:extLst>
          </p:cNvPr>
          <p:cNvSpPr>
            <a:spLocks noGrp="1"/>
          </p:cNvSpPr>
          <p:nvPr>
            <p:ph type="ctrTitle"/>
          </p:nvPr>
        </p:nvSpPr>
        <p:spPr>
          <a:xfrm>
            <a:off x="1042988" y="333375"/>
            <a:ext cx="7777162" cy="6119813"/>
          </a:xfrm>
        </p:spPr>
        <p:txBody>
          <a:bodyPr/>
          <a:lstStyle/>
          <a:p>
            <a:pPr eaLnBrk="1" fontAlgn="auto" hangingPunct="1">
              <a:spcAft>
                <a:spcPts val="0"/>
              </a:spcAft>
              <a:defRPr/>
            </a:pPr>
            <a:r>
              <a:rPr lang="ru-RU" sz="1400" dirty="0">
                <a:solidFill>
                  <a:schemeClr val="accent6">
                    <a:lumMod val="75000"/>
                  </a:schemeClr>
                </a:solidFill>
                <a:effectLst/>
                <a:latin typeface="+mn-lt"/>
              </a:rPr>
              <a:t>• Межбюджетные трансферты </a:t>
            </a:r>
            <a:r>
              <a:rPr lang="ru-RU" sz="1400" dirty="0">
                <a:solidFill>
                  <a:schemeClr val="accent6">
                    <a:lumMod val="50000"/>
                  </a:schemeClr>
                </a:solidFill>
                <a:effectLst/>
                <a:latin typeface="+mn-lt"/>
              </a:rPr>
              <a:t>– средства, предоставляемые одним бюджетом бюджетной</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системы Российской Федерации другому бюджету бюджетной системы Российской</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Федерации.</a:t>
            </a:r>
            <a:br>
              <a:rPr lang="ru-RU" sz="1400" dirty="0">
                <a:solidFill>
                  <a:schemeClr val="accent6">
                    <a:lumMod val="50000"/>
                  </a:schemeClr>
                </a:solidFill>
                <a:effectLst/>
                <a:latin typeface="+mn-lt"/>
              </a:rPr>
            </a:br>
            <a:r>
              <a:rPr lang="ru-RU" sz="1400" dirty="0">
                <a:solidFill>
                  <a:schemeClr val="accent6">
                    <a:lumMod val="75000"/>
                  </a:schemeClr>
                </a:solidFill>
                <a:effectLst/>
                <a:latin typeface="+mn-lt"/>
              </a:rPr>
              <a:t>• Дотации </a:t>
            </a:r>
            <a:r>
              <a:rPr lang="ru-RU" sz="1400" dirty="0">
                <a:solidFill>
                  <a:schemeClr val="accent6">
                    <a:lumMod val="50000"/>
                  </a:schemeClr>
                </a:solidFill>
                <a:effectLst/>
                <a:latin typeface="+mn-lt"/>
              </a:rPr>
              <a:t>– межбюджетные трансферты, предоставляемые на безвозмездной основе без</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установления направлений и (или) условий их использования.</a:t>
            </a:r>
            <a:br>
              <a:rPr lang="ru-RU" sz="1400" dirty="0">
                <a:solidFill>
                  <a:schemeClr val="accent6">
                    <a:lumMod val="50000"/>
                  </a:schemeClr>
                </a:solidFill>
                <a:effectLst/>
                <a:latin typeface="+mn-lt"/>
              </a:rPr>
            </a:br>
            <a:r>
              <a:rPr lang="ru-RU" sz="1400" dirty="0">
                <a:solidFill>
                  <a:schemeClr val="accent6">
                    <a:lumMod val="75000"/>
                  </a:schemeClr>
                </a:solidFill>
                <a:effectLst/>
                <a:latin typeface="+mn-lt"/>
              </a:rPr>
              <a:t>• Субсидии </a:t>
            </a:r>
            <a:r>
              <a:rPr lang="ru-RU" sz="1400" dirty="0">
                <a:solidFill>
                  <a:schemeClr val="accent6">
                    <a:lumMod val="50000"/>
                  </a:schemeClr>
                </a:solidFill>
                <a:effectLst/>
                <a:latin typeface="+mn-lt"/>
              </a:rPr>
              <a:t>– денежные средства, предоставляемые на условиях долевого финансирования</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нижестоящим бюджетам для осуществления их расходных обязательств по вопросам</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местного значения.</a:t>
            </a:r>
            <a:br>
              <a:rPr lang="ru-RU" sz="1400" dirty="0">
                <a:solidFill>
                  <a:schemeClr val="accent6">
                    <a:lumMod val="50000"/>
                  </a:schemeClr>
                </a:solidFill>
                <a:effectLst/>
                <a:latin typeface="+mn-lt"/>
              </a:rPr>
            </a:br>
            <a:r>
              <a:rPr lang="ru-RU" sz="1400" dirty="0">
                <a:solidFill>
                  <a:schemeClr val="accent6">
                    <a:lumMod val="75000"/>
                  </a:schemeClr>
                </a:solidFill>
                <a:effectLst/>
                <a:latin typeface="+mn-lt"/>
              </a:rPr>
              <a:t>• Субвенции </a:t>
            </a:r>
            <a:r>
              <a:rPr lang="ru-RU" sz="1400" dirty="0">
                <a:solidFill>
                  <a:schemeClr val="accent6">
                    <a:lumMod val="50000"/>
                  </a:schemeClr>
                </a:solidFill>
                <a:effectLst/>
                <a:latin typeface="+mn-lt"/>
              </a:rPr>
              <a:t>– денежные средства, предоставляемые местным бюджетам на выполнение</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переданных полномочий государственных органов власти.</a:t>
            </a:r>
            <a:br>
              <a:rPr lang="ru-RU" sz="1400" dirty="0">
                <a:solidFill>
                  <a:schemeClr val="accent6">
                    <a:lumMod val="50000"/>
                  </a:schemeClr>
                </a:solidFill>
                <a:effectLst/>
                <a:latin typeface="+mn-lt"/>
              </a:rPr>
            </a:br>
            <a:r>
              <a:rPr lang="ru-RU" sz="1400" dirty="0">
                <a:solidFill>
                  <a:schemeClr val="accent6">
                    <a:lumMod val="75000"/>
                  </a:schemeClr>
                </a:solidFill>
                <a:effectLst/>
                <a:latin typeface="+mn-lt"/>
              </a:rPr>
              <a:t>• Ведомственная структура расходов бюджета </a:t>
            </a:r>
            <a:r>
              <a:rPr lang="ru-RU" sz="1400" dirty="0">
                <a:solidFill>
                  <a:schemeClr val="accent6">
                    <a:lumMod val="50000"/>
                  </a:schemeClr>
                </a:solidFill>
                <a:effectLst/>
                <a:latin typeface="+mn-lt"/>
              </a:rPr>
              <a:t>‐ распределение бюджетных ассигнований,</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предусмотренных законом (решением) о бюджете, по главным распорядителям бюджетных</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средств, разделам, подразделам, целевым статьям, группам (группам и подгруппам) видов</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расходов бюджетов либо по главным распорядителям бюджетных средств, разделам,</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подразделам и (или) целевым статьям (государственным (муниципальным) программам и</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непрограммным направлениям деятельности), группам (группам и подгруппам) видов</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расходов классификации расходов бюджетов.</a:t>
            </a:r>
            <a:br>
              <a:rPr lang="ru-RU" sz="1400" dirty="0">
                <a:solidFill>
                  <a:schemeClr val="accent6">
                    <a:lumMod val="50000"/>
                  </a:schemeClr>
                </a:solidFill>
                <a:effectLst/>
                <a:latin typeface="+mn-lt"/>
              </a:rPr>
            </a:br>
            <a:r>
              <a:rPr lang="ru-RU" sz="1400" dirty="0">
                <a:solidFill>
                  <a:schemeClr val="accent6">
                    <a:lumMod val="75000"/>
                  </a:schemeClr>
                </a:solidFill>
                <a:effectLst/>
                <a:latin typeface="+mn-lt"/>
              </a:rPr>
              <a:t>• Условно утвержденные расходы </a:t>
            </a:r>
            <a:r>
              <a:rPr lang="ru-RU" sz="1400" dirty="0">
                <a:solidFill>
                  <a:schemeClr val="accent6">
                    <a:lumMod val="50000"/>
                  </a:schemeClr>
                </a:solidFill>
                <a:effectLst/>
                <a:latin typeface="+mn-lt"/>
              </a:rPr>
              <a:t>‐ не распределенные в плановом периоде в соответствии с</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классификацией расходов бюджетов бюджетные ассигнования (согласно статье 184.1 БК РФ</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общий объем условно утвержденных расходов на первый год планового периода должен</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составлять не менее 2,5%, на второй год планового периода ‐ не менее 5% общего объема</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расходов бюджета (без учета расходов бюджета, предусмотренных за счет межбюджетных</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трансфертов из других бюджетов бюджетной системы Российской Федерации, имеющих</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целевое назначение).</a:t>
            </a:r>
            <a:br>
              <a:rPr lang="ru-RU" sz="1400" dirty="0">
                <a:solidFill>
                  <a:schemeClr val="accent6">
                    <a:lumMod val="50000"/>
                  </a:schemeClr>
                </a:solidFill>
                <a:effectLst/>
                <a:latin typeface="+mn-lt"/>
              </a:rPr>
            </a:br>
            <a:r>
              <a:rPr lang="ru-RU" sz="1400" dirty="0">
                <a:solidFill>
                  <a:schemeClr val="accent6">
                    <a:lumMod val="75000"/>
                  </a:schemeClr>
                </a:solidFill>
                <a:effectLst/>
                <a:latin typeface="+mn-lt"/>
              </a:rPr>
              <a:t>• Главный администратор доходов бюджета </a:t>
            </a:r>
            <a:r>
              <a:rPr lang="ru-RU" sz="1400" dirty="0">
                <a:solidFill>
                  <a:schemeClr val="accent6">
                    <a:lumMod val="50000"/>
                  </a:schemeClr>
                </a:solidFill>
                <a:effectLst/>
                <a:latin typeface="+mn-lt"/>
              </a:rPr>
              <a:t>‐ орган государственной власти (местного</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самоуправления), орган управления государственным внебюджетным фондом, Центральный</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банк Российской Федерации, казенное учреждение, имеющие в своем ведении</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администраторов доходов бюджета.</a:t>
            </a:r>
          </a:p>
        </p:txBody>
      </p:sp>
      <p:pic>
        <p:nvPicPr>
          <p:cNvPr id="32771" name="Picture 3" descr="Y:\Бюджетный отдел\БЮДЖЕТ ДЛЯ ГРАЖДАН\фото\tekstura-bumazhnyj-fon-bumaga-ogon-korichnevyj-myatyj.jpg">
            <a:extLst>
              <a:ext uri="{FF2B5EF4-FFF2-40B4-BE49-F238E27FC236}">
                <a16:creationId xmlns:a16="http://schemas.microsoft.com/office/drawing/2014/main" id="{9EA0FF32-887E-264A-8027-935FDD794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2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11C4C0-3E35-A342-84F7-DE8564429DDD}"/>
              </a:ext>
            </a:extLst>
          </p:cNvPr>
          <p:cNvSpPr>
            <a:spLocks noGrp="1"/>
          </p:cNvSpPr>
          <p:nvPr>
            <p:ph type="title"/>
          </p:nvPr>
        </p:nvSpPr>
        <p:spPr>
          <a:xfrm>
            <a:off x="1042988" y="333375"/>
            <a:ext cx="7705725" cy="6264275"/>
          </a:xfrm>
        </p:spPr>
        <p:txBody>
          <a:bodyPr/>
          <a:lstStyle/>
          <a:p>
            <a:pPr eaLnBrk="1" fontAlgn="auto" hangingPunct="1">
              <a:spcAft>
                <a:spcPts val="0"/>
              </a:spcAft>
              <a:defRPr/>
            </a:pPr>
            <a:r>
              <a:rPr lang="ru-RU" sz="1400" dirty="0">
                <a:solidFill>
                  <a:schemeClr val="accent6">
                    <a:lumMod val="75000"/>
                  </a:schemeClr>
                </a:solidFill>
                <a:effectLst/>
                <a:latin typeface="+mn-lt"/>
              </a:rPr>
              <a:t>• Главный распорядитель бюджетных средств (ГРБС</a:t>
            </a:r>
            <a:r>
              <a:rPr lang="ru-RU" sz="1400" dirty="0">
                <a:solidFill>
                  <a:schemeClr val="accent6">
                    <a:lumMod val="50000"/>
                  </a:schemeClr>
                </a:solidFill>
                <a:effectLst/>
                <a:latin typeface="+mn-lt"/>
              </a:rPr>
              <a:t>) ‐ орган государственной власти</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(местного самоуправления), орган управления государственным внебюджетным фондом, или</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наиболее значимое учреждение науки, образования, культуры и здравоохранения, напрямую</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получающий(ее) средства из бюджета и наделенный правом распределять их между</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подведомственными распорядителями и получателями бюджетных средств.</a:t>
            </a:r>
            <a:br>
              <a:rPr lang="ru-RU" sz="1400" dirty="0">
                <a:solidFill>
                  <a:schemeClr val="accent6">
                    <a:lumMod val="50000"/>
                  </a:schemeClr>
                </a:solidFill>
                <a:effectLst/>
                <a:latin typeface="+mn-lt"/>
              </a:rPr>
            </a:br>
            <a:r>
              <a:rPr lang="ru-RU" sz="1400" dirty="0">
                <a:solidFill>
                  <a:schemeClr val="accent6">
                    <a:lumMod val="75000"/>
                  </a:schemeClr>
                </a:solidFill>
                <a:effectLst/>
                <a:latin typeface="+mn-lt"/>
              </a:rPr>
              <a:t>• Государственная программа </a:t>
            </a:r>
            <a:r>
              <a:rPr lang="ru-RU" sz="1400" dirty="0">
                <a:solidFill>
                  <a:schemeClr val="accent6">
                    <a:lumMod val="50000"/>
                  </a:schemeClr>
                </a:solidFill>
                <a:effectLst/>
                <a:latin typeface="+mn-lt"/>
              </a:rPr>
              <a:t>‐ система мероприятий и инструментов государственной</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политики, обеспечивающих в рамках реализации ключевых государственных функций</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достижение приоритетов и целей государственной политики в сфере социально‐</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экономического развития и безопасности.</a:t>
            </a:r>
            <a:br>
              <a:rPr lang="ru-RU" sz="1400" dirty="0">
                <a:solidFill>
                  <a:schemeClr val="accent6">
                    <a:lumMod val="50000"/>
                  </a:schemeClr>
                </a:solidFill>
                <a:effectLst/>
                <a:latin typeface="+mn-lt"/>
              </a:rPr>
            </a:br>
            <a:r>
              <a:rPr lang="ru-RU" sz="1400" dirty="0">
                <a:solidFill>
                  <a:schemeClr val="accent6">
                    <a:lumMod val="75000"/>
                  </a:schemeClr>
                </a:solidFill>
                <a:effectLst/>
                <a:latin typeface="+mn-lt"/>
              </a:rPr>
              <a:t>• Межбюджетные отношения </a:t>
            </a:r>
            <a:r>
              <a:rPr lang="ru-RU" sz="1400" dirty="0">
                <a:solidFill>
                  <a:schemeClr val="accent6">
                    <a:lumMod val="50000"/>
                  </a:schemeClr>
                </a:solidFill>
                <a:effectLst/>
                <a:latin typeface="+mn-lt"/>
              </a:rPr>
              <a:t>‐ взаимоотношения между публично‐правовыми</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образованиями по вопросам осуществления бюджетного процесса.</a:t>
            </a:r>
            <a:br>
              <a:rPr lang="ru-RU" sz="1400" dirty="0">
                <a:solidFill>
                  <a:schemeClr val="accent6">
                    <a:lumMod val="50000"/>
                  </a:schemeClr>
                </a:solidFill>
                <a:effectLst/>
                <a:latin typeface="+mn-lt"/>
              </a:rPr>
            </a:br>
            <a:r>
              <a:rPr lang="ru-RU" sz="1400" dirty="0">
                <a:solidFill>
                  <a:schemeClr val="accent6">
                    <a:lumMod val="75000"/>
                  </a:schemeClr>
                </a:solidFill>
                <a:effectLst/>
                <a:latin typeface="+mn-lt"/>
              </a:rPr>
              <a:t>• Расходные обязательства</a:t>
            </a:r>
            <a:r>
              <a:rPr lang="ru-RU" sz="1400" dirty="0">
                <a:solidFill>
                  <a:schemeClr val="accent6">
                    <a:lumMod val="50000"/>
                  </a:schemeClr>
                </a:solidFill>
                <a:effectLst/>
                <a:latin typeface="+mn-lt"/>
              </a:rPr>
              <a:t> ‐ обусловленные законом, иным нормативным правовым актом,</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договором или соглашением обязанности публично‐правового образования (Российской</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Федерации, субъекта Российской Федерации, муниципального образования) или</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действующего от его имени казенного учреждения предоставить физическому или</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юридическому лицу, иному публично‐правовому образованию, субъекту международного</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права средства из соответствующего бюджета.</a:t>
            </a:r>
            <a:br>
              <a:rPr lang="ru-RU" sz="1400" dirty="0">
                <a:solidFill>
                  <a:schemeClr val="accent6">
                    <a:lumMod val="50000"/>
                  </a:schemeClr>
                </a:solidFill>
                <a:effectLst/>
                <a:latin typeface="+mn-lt"/>
              </a:rPr>
            </a:br>
            <a:r>
              <a:rPr lang="ru-RU" sz="1400" dirty="0">
                <a:solidFill>
                  <a:schemeClr val="accent6">
                    <a:lumMod val="75000"/>
                  </a:schemeClr>
                </a:solidFill>
                <a:effectLst/>
                <a:latin typeface="+mn-lt"/>
              </a:rPr>
              <a:t>• Публичные нормативные обязательства </a:t>
            </a:r>
            <a:r>
              <a:rPr lang="ru-RU" sz="1400" dirty="0">
                <a:solidFill>
                  <a:schemeClr val="accent6">
                    <a:lumMod val="50000"/>
                  </a:schemeClr>
                </a:solidFill>
                <a:effectLst/>
                <a:latin typeface="+mn-lt"/>
              </a:rPr>
              <a:t>‐ публичные обязательства перед физическим</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лицом, подлежащие исполнению в денежной форме в установленном соответствующим</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законом, иным нормативным правовым актом размере или имеющие установленный</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порядок его индексации, за исключением выплат физическому лицу, предусмотренных</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статусом государственных (муниципальных) служащих, а также лиц, замещающих</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государственные должности Российской Федерации, государственные должности субъектов</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Российской Федерации, муниципальные должности, работников казенных учреждений,</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военнослужащих, проходящих военную службу по призыву (обладающих статусом</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военнослужащих, проходящих военную службу по призыву), лиц, обучающихся</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(воспитанников) в государственных (муниципальных) образовательных учреждениях.</a:t>
            </a:r>
          </a:p>
        </p:txBody>
      </p:sp>
      <p:pic>
        <p:nvPicPr>
          <p:cNvPr id="33795" name="Picture 3" descr="Y:\Бюджетный отдел\БЮДЖЕТ ДЛЯ ГРАЖДАН\фото\tekstura-bumazhnyj-fon-bumaga-ogon-korichnevyj-myatyj.jpg">
            <a:extLst>
              <a:ext uri="{FF2B5EF4-FFF2-40B4-BE49-F238E27FC236}">
                <a16:creationId xmlns:a16="http://schemas.microsoft.com/office/drawing/2014/main" id="{339C5FA8-DFE9-974E-8619-B198B6B63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2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6FCDDA-7160-0149-946A-B59367C4D09E}"/>
              </a:ext>
            </a:extLst>
          </p:cNvPr>
          <p:cNvSpPr>
            <a:spLocks noGrp="1"/>
          </p:cNvSpPr>
          <p:nvPr>
            <p:ph type="title"/>
          </p:nvPr>
        </p:nvSpPr>
        <p:spPr>
          <a:xfrm>
            <a:off x="1042988" y="620713"/>
            <a:ext cx="7654925" cy="3671887"/>
          </a:xfrm>
        </p:spPr>
        <p:txBody>
          <a:bodyPr/>
          <a:lstStyle/>
          <a:p>
            <a:pPr eaLnBrk="1" fontAlgn="auto" hangingPunct="1">
              <a:spcAft>
                <a:spcPts val="0"/>
              </a:spcAft>
              <a:defRPr/>
            </a:pPr>
            <a:r>
              <a:rPr lang="ru-RU" sz="1400" dirty="0">
                <a:solidFill>
                  <a:schemeClr val="accent6">
                    <a:lumMod val="75000"/>
                  </a:schemeClr>
                </a:solidFill>
                <a:effectLst/>
                <a:latin typeface="+mn-lt"/>
              </a:rPr>
              <a:t>• Бюджетные обязательства</a:t>
            </a:r>
            <a:r>
              <a:rPr lang="ru-RU" sz="1400" dirty="0">
                <a:solidFill>
                  <a:schemeClr val="accent6">
                    <a:lumMod val="50000"/>
                  </a:schemeClr>
                </a:solidFill>
                <a:effectLst/>
                <a:latin typeface="+mn-lt"/>
              </a:rPr>
              <a:t> ‐ расходные обязательства, подлежащие исполнению в</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соответствующем финансовом году.</a:t>
            </a:r>
            <a:br>
              <a:rPr lang="ru-RU" sz="1400" dirty="0">
                <a:solidFill>
                  <a:schemeClr val="accent6">
                    <a:lumMod val="50000"/>
                  </a:schemeClr>
                </a:solidFill>
                <a:effectLst/>
                <a:latin typeface="+mn-lt"/>
              </a:rPr>
            </a:br>
            <a:r>
              <a:rPr lang="ru-RU" sz="1400" dirty="0">
                <a:solidFill>
                  <a:schemeClr val="accent6">
                    <a:lumMod val="75000"/>
                  </a:schemeClr>
                </a:solidFill>
                <a:effectLst/>
                <a:latin typeface="+mn-lt"/>
              </a:rPr>
              <a:t>• Денежные обязательства </a:t>
            </a:r>
            <a:r>
              <a:rPr lang="ru-RU" sz="1400" dirty="0">
                <a:solidFill>
                  <a:schemeClr val="accent6">
                    <a:lumMod val="50000"/>
                  </a:schemeClr>
                </a:solidFill>
                <a:effectLst/>
                <a:latin typeface="+mn-lt"/>
              </a:rPr>
              <a:t>‐ обязанность получателя бюджетных средств уплатить бюджету,</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физическому лицу и юридическому лицу за счет средств бюджета определенные денежные</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средства в соответствии с выполненными условиями гражданско‐правовой сделки,</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заключенной в рамках его бюджетных полномочий, или в соответствии с положениями</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закона, иного правового акта, условиями договора или соглашения.</a:t>
            </a:r>
            <a:br>
              <a:rPr lang="ru-RU" sz="1400" dirty="0">
                <a:solidFill>
                  <a:schemeClr val="accent6">
                    <a:lumMod val="50000"/>
                  </a:schemeClr>
                </a:solidFill>
                <a:effectLst/>
                <a:latin typeface="+mn-lt"/>
              </a:rPr>
            </a:br>
            <a:r>
              <a:rPr lang="ru-RU" sz="1400" dirty="0">
                <a:solidFill>
                  <a:schemeClr val="accent6">
                    <a:lumMod val="75000"/>
                  </a:schemeClr>
                </a:solidFill>
                <a:effectLst/>
                <a:latin typeface="+mn-lt"/>
              </a:rPr>
              <a:t>• Бюджетная роспись </a:t>
            </a:r>
            <a:r>
              <a:rPr lang="ru-RU" sz="1400" dirty="0">
                <a:solidFill>
                  <a:schemeClr val="accent6">
                    <a:lumMod val="50000"/>
                  </a:schemeClr>
                </a:solidFill>
                <a:effectLst/>
                <a:latin typeface="+mn-lt"/>
              </a:rPr>
              <a:t>‐ документ, который составляется и ведется главным распорядителем</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бюджетных средств либо главным администратором источников финансирования дефицита</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бюджета в целях исполнения бюджета по расходам (источникам финансирования дефицита</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бюджета).</a:t>
            </a:r>
            <a:br>
              <a:rPr lang="ru-RU" sz="1400" dirty="0">
                <a:solidFill>
                  <a:schemeClr val="accent6">
                    <a:lumMod val="50000"/>
                  </a:schemeClr>
                </a:solidFill>
                <a:effectLst/>
                <a:latin typeface="+mn-lt"/>
              </a:rPr>
            </a:br>
            <a:r>
              <a:rPr lang="ru-RU" sz="1400" dirty="0">
                <a:solidFill>
                  <a:schemeClr val="accent6">
                    <a:lumMod val="75000"/>
                  </a:schemeClr>
                </a:solidFill>
                <a:effectLst/>
                <a:latin typeface="+mn-lt"/>
              </a:rPr>
              <a:t>• Источники финансирования дефицита бюджета</a:t>
            </a:r>
            <a:r>
              <a:rPr lang="ru-RU" sz="1400" dirty="0">
                <a:solidFill>
                  <a:schemeClr val="accent6">
                    <a:lumMod val="50000"/>
                  </a:schemeClr>
                </a:solidFill>
                <a:effectLst/>
                <a:latin typeface="+mn-lt"/>
              </a:rPr>
              <a:t> ‐ средства, привлекаемые в бюджет для покрытия дефицита (кредиты банков, кредиты от других уровней бюджетов, кредиты</a:t>
            </a:r>
            <a:br>
              <a:rPr lang="ru-RU" sz="1400" dirty="0">
                <a:solidFill>
                  <a:schemeClr val="accent6">
                    <a:lumMod val="50000"/>
                  </a:schemeClr>
                </a:solidFill>
                <a:effectLst/>
                <a:latin typeface="+mn-lt"/>
              </a:rPr>
            </a:br>
            <a:r>
              <a:rPr lang="ru-RU" sz="1400" dirty="0">
                <a:solidFill>
                  <a:schemeClr val="accent6">
                    <a:lumMod val="50000"/>
                  </a:schemeClr>
                </a:solidFill>
                <a:effectLst/>
                <a:latin typeface="+mn-lt"/>
              </a:rPr>
              <a:t>финансовых международных организаций, ценные бумаги, иные источники).</a:t>
            </a:r>
          </a:p>
        </p:txBody>
      </p:sp>
      <p:pic>
        <p:nvPicPr>
          <p:cNvPr id="34819" name="Picture 3" descr="Y:\Бюджетный отдел\БЮДЖЕТ ДЛЯ ГРАЖДАН\фото\tekstura-bumazhnyj-fon-bumaga-ogon-korichnevyj-myatyj.jpg">
            <a:extLst>
              <a:ext uri="{FF2B5EF4-FFF2-40B4-BE49-F238E27FC236}">
                <a16:creationId xmlns:a16="http://schemas.microsoft.com/office/drawing/2014/main" id="{4547D300-EAA8-6F41-B516-82E4C6444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2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4" descr="Y:\Бюджетный отдел\БЮДЖЕТ ДЛЯ ГРАЖДАН\фото\tekstura-bumazhnyj-fon-bumaga-ogon-korichnevyj-myatyj.jpg">
            <a:extLst>
              <a:ext uri="{FF2B5EF4-FFF2-40B4-BE49-F238E27FC236}">
                <a16:creationId xmlns:a16="http://schemas.microsoft.com/office/drawing/2014/main" id="{5C57C471-D0B3-FE4D-AC1B-370FE8798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2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8C388A88-4893-7A4E-B9C8-EFAD31855438}"/>
              </a:ext>
            </a:extLst>
          </p:cNvPr>
          <p:cNvSpPr txBox="1">
            <a:spLocks noChangeArrowheads="1"/>
          </p:cNvSpPr>
          <p:nvPr/>
        </p:nvSpPr>
        <p:spPr bwMode="auto">
          <a:xfrm>
            <a:off x="1042988" y="692150"/>
            <a:ext cx="446563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ru-RU" altLang="ru-RU" sz="2800" b="1" kern="0" dirty="0">
                <a:solidFill>
                  <a:srgbClr val="9C5224"/>
                </a:solidFill>
                <a:latin typeface="Times New Roman" panose="02020603050405020304" pitchFamily="18" charset="0"/>
                <a:cs typeface="Times New Roman" panose="02020603050405020304" pitchFamily="18" charset="0"/>
              </a:rPr>
              <a:t>Бюджетный процесс</a:t>
            </a:r>
          </a:p>
        </p:txBody>
      </p:sp>
      <p:sp>
        <p:nvSpPr>
          <p:cNvPr id="13316" name="Заголовок 2">
            <a:extLst>
              <a:ext uri="{FF2B5EF4-FFF2-40B4-BE49-F238E27FC236}">
                <a16:creationId xmlns:a16="http://schemas.microsoft.com/office/drawing/2014/main" id="{44EB8956-54B3-054E-A00F-5D15985E993B}"/>
              </a:ext>
            </a:extLst>
          </p:cNvPr>
          <p:cNvSpPr>
            <a:spLocks noGrp="1"/>
          </p:cNvSpPr>
          <p:nvPr>
            <p:ph type="title" idx="4294967295"/>
          </p:nvPr>
        </p:nvSpPr>
        <p:spPr bwMode="auto">
          <a:xfrm>
            <a:off x="1042988" y="1557338"/>
            <a:ext cx="7777162" cy="1384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ru-RU" altLang="ru-RU" sz="1400" b="1">
                <a:solidFill>
                  <a:srgbClr val="9C5224"/>
                </a:solidFill>
                <a:effectLst/>
                <a:latin typeface="Calibri Light" panose="020F0302020204030204" pitchFamily="34" charset="0"/>
              </a:rPr>
              <a:t>Бюджетный процесс </a:t>
            </a:r>
            <a:r>
              <a:rPr lang="ru-RU" altLang="ru-RU" sz="1400">
                <a:solidFill>
                  <a:schemeClr val="tx1"/>
                </a:solidFill>
                <a:effectLst/>
                <a:latin typeface="Calibri Light" panose="020F0302020204030204" pitchFamily="34" charset="0"/>
              </a:rPr>
              <a:t>‐ деятельность органов государственной власти, органов местного</a:t>
            </a:r>
            <a:br>
              <a:rPr lang="ru-RU" altLang="ru-RU" sz="1400">
                <a:solidFill>
                  <a:schemeClr val="tx1"/>
                </a:solidFill>
                <a:effectLst/>
                <a:latin typeface="Calibri Light" panose="020F0302020204030204" pitchFamily="34" charset="0"/>
              </a:rPr>
            </a:br>
            <a:r>
              <a:rPr lang="ru-RU" altLang="ru-RU" sz="1400">
                <a:solidFill>
                  <a:schemeClr val="tx1"/>
                </a:solidFill>
                <a:effectLst/>
                <a:latin typeface="Calibri Light" panose="020F0302020204030204" pitchFamily="34" charset="0"/>
              </a:rPr>
              <a:t>самоуправления и иных участников бюджетного процесса по составлению и рассмотрению</a:t>
            </a:r>
            <a:br>
              <a:rPr lang="ru-RU" altLang="ru-RU" sz="1400">
                <a:solidFill>
                  <a:schemeClr val="tx1"/>
                </a:solidFill>
                <a:effectLst/>
                <a:latin typeface="Calibri Light" panose="020F0302020204030204" pitchFamily="34" charset="0"/>
              </a:rPr>
            </a:br>
            <a:r>
              <a:rPr lang="ru-RU" altLang="ru-RU" sz="1400">
                <a:solidFill>
                  <a:schemeClr val="tx1"/>
                </a:solidFill>
                <a:effectLst/>
                <a:latin typeface="Calibri Light" panose="020F0302020204030204" pitchFamily="34" charset="0"/>
              </a:rPr>
              <a:t>проектов бюджетов, утверждению и исполнению бюджетов, контролю за их исполнением,</a:t>
            </a:r>
            <a:br>
              <a:rPr lang="ru-RU" altLang="ru-RU" sz="1400">
                <a:solidFill>
                  <a:schemeClr val="tx1"/>
                </a:solidFill>
                <a:effectLst/>
                <a:latin typeface="Calibri Light" panose="020F0302020204030204" pitchFamily="34" charset="0"/>
              </a:rPr>
            </a:br>
            <a:r>
              <a:rPr lang="ru-RU" altLang="ru-RU" sz="1400">
                <a:solidFill>
                  <a:schemeClr val="tx1"/>
                </a:solidFill>
                <a:effectLst/>
                <a:latin typeface="Calibri Light" panose="020F0302020204030204" pitchFamily="34" charset="0"/>
              </a:rPr>
              <a:t>осуществлению бюджетного учета, составлению, внешней проверке, рассмотрению и утверждению бюджетной отчетности.</a:t>
            </a:r>
          </a:p>
        </p:txBody>
      </p:sp>
      <p:pic>
        <p:nvPicPr>
          <p:cNvPr id="13317" name="Picture 7">
            <a:extLst>
              <a:ext uri="{FF2B5EF4-FFF2-40B4-BE49-F238E27FC236}">
                <a16:creationId xmlns:a16="http://schemas.microsoft.com/office/drawing/2014/main" id="{C3EE5B39-4A8B-E644-B6F0-4662609DE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5561013"/>
            <a:ext cx="1201737"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8">
            <a:extLst>
              <a:ext uri="{FF2B5EF4-FFF2-40B4-BE49-F238E27FC236}">
                <a16:creationId xmlns:a16="http://schemas.microsoft.com/office/drawing/2014/main" id="{CCA9C827-EB0A-CD43-A34E-45BD5B887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5513388"/>
            <a:ext cx="1135062" cy="104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9">
            <a:extLst>
              <a:ext uri="{FF2B5EF4-FFF2-40B4-BE49-F238E27FC236}">
                <a16:creationId xmlns:a16="http://schemas.microsoft.com/office/drawing/2014/main" id="{6C0977F9-5747-474F-9A27-1F22F68D9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400" y="5541963"/>
            <a:ext cx="1176338" cy="104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0" name="Picture 10">
            <a:extLst>
              <a:ext uri="{FF2B5EF4-FFF2-40B4-BE49-F238E27FC236}">
                <a16:creationId xmlns:a16="http://schemas.microsoft.com/office/drawing/2014/main" id="{504D0A01-FC50-454F-994B-2A040D3B8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138" y="5576888"/>
            <a:ext cx="1196975" cy="1062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1" name="Picture 11">
            <a:extLst>
              <a:ext uri="{FF2B5EF4-FFF2-40B4-BE49-F238E27FC236}">
                <a16:creationId xmlns:a16="http://schemas.microsoft.com/office/drawing/2014/main" id="{52D4BC0C-A6DB-4C41-9011-D33D6CCAB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813" y="5541963"/>
            <a:ext cx="1176337" cy="104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2" name="Picture 12">
            <a:extLst>
              <a:ext uri="{FF2B5EF4-FFF2-40B4-BE49-F238E27FC236}">
                <a16:creationId xmlns:a16="http://schemas.microsoft.com/office/drawing/2014/main" id="{0FF51B38-08A2-DD44-AB4F-F99D93599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5532438"/>
            <a:ext cx="1201738"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3" name="Picture 13">
            <a:extLst>
              <a:ext uri="{FF2B5EF4-FFF2-40B4-BE49-F238E27FC236}">
                <a16:creationId xmlns:a16="http://schemas.microsoft.com/office/drawing/2014/main" id="{2AB53A5B-6823-8849-9E6A-CC17570EE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1325" y="5900738"/>
            <a:ext cx="260350" cy="40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4" name="Picture 13">
            <a:extLst>
              <a:ext uri="{FF2B5EF4-FFF2-40B4-BE49-F238E27FC236}">
                <a16:creationId xmlns:a16="http://schemas.microsoft.com/office/drawing/2014/main" id="{B7BA60E1-FFA8-4947-ADD2-DBBF005BBB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413" y="5907088"/>
            <a:ext cx="260350" cy="40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5" name="Picture 13">
            <a:extLst>
              <a:ext uri="{FF2B5EF4-FFF2-40B4-BE49-F238E27FC236}">
                <a16:creationId xmlns:a16="http://schemas.microsoft.com/office/drawing/2014/main" id="{535A457A-95DC-8F44-9797-43D8289FF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5525" y="5907088"/>
            <a:ext cx="260350" cy="40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6" name="Picture 13">
            <a:extLst>
              <a:ext uri="{FF2B5EF4-FFF2-40B4-BE49-F238E27FC236}">
                <a16:creationId xmlns:a16="http://schemas.microsoft.com/office/drawing/2014/main" id="{50A3E618-56BA-2C44-AF96-1E52A6023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513" y="5926138"/>
            <a:ext cx="260350" cy="40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7" name="Picture 13">
            <a:extLst>
              <a:ext uri="{FF2B5EF4-FFF2-40B4-BE49-F238E27FC236}">
                <a16:creationId xmlns:a16="http://schemas.microsoft.com/office/drawing/2014/main" id="{DBE06C37-D221-DD49-B635-0936B31C34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1738" y="5900738"/>
            <a:ext cx="260350" cy="40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a:extLst>
              <a:ext uri="{FF2B5EF4-FFF2-40B4-BE49-F238E27FC236}">
                <a16:creationId xmlns:a16="http://schemas.microsoft.com/office/drawing/2014/main" id="{2B0D2E9B-D240-6243-980E-AF80EA0A6EE9}"/>
              </a:ext>
            </a:extLst>
          </p:cNvPr>
          <p:cNvSpPr/>
          <p:nvPr/>
        </p:nvSpPr>
        <p:spPr>
          <a:xfrm>
            <a:off x="476250" y="5740400"/>
            <a:ext cx="1135063" cy="647700"/>
          </a:xfrm>
          <a:prstGeom prst="rect">
            <a:avLst/>
          </a:prstGeom>
        </p:spPr>
        <p:txBody>
          <a:bodyPr>
            <a:spAutoFit/>
          </a:bodyPr>
          <a:lstStyle/>
          <a:p>
            <a:pPr>
              <a:defRPr/>
            </a:pPr>
            <a:r>
              <a:rPr lang="ru-RU" sz="1200" dirty="0">
                <a:solidFill>
                  <a:schemeClr val="accent6">
                    <a:lumMod val="50000"/>
                  </a:schemeClr>
                </a:solidFill>
                <a:cs typeface="Arial" charset="0"/>
              </a:rPr>
              <a:t>Составление</a:t>
            </a:r>
          </a:p>
          <a:p>
            <a:pPr>
              <a:defRPr/>
            </a:pPr>
            <a:r>
              <a:rPr lang="ru-RU" sz="1200" dirty="0">
                <a:solidFill>
                  <a:schemeClr val="accent6">
                    <a:lumMod val="50000"/>
                  </a:schemeClr>
                </a:solidFill>
                <a:cs typeface="Arial" charset="0"/>
              </a:rPr>
              <a:t>проекта</a:t>
            </a:r>
          </a:p>
          <a:p>
            <a:pPr>
              <a:defRPr/>
            </a:pPr>
            <a:r>
              <a:rPr lang="ru-RU" sz="1200" dirty="0">
                <a:solidFill>
                  <a:schemeClr val="accent6">
                    <a:lumMod val="50000"/>
                  </a:schemeClr>
                </a:solidFill>
                <a:cs typeface="Arial" charset="0"/>
              </a:rPr>
              <a:t>бюджета</a:t>
            </a:r>
          </a:p>
        </p:txBody>
      </p:sp>
      <p:sp>
        <p:nvSpPr>
          <p:cNvPr id="8" name="Прямоугольник 7">
            <a:extLst>
              <a:ext uri="{FF2B5EF4-FFF2-40B4-BE49-F238E27FC236}">
                <a16:creationId xmlns:a16="http://schemas.microsoft.com/office/drawing/2014/main" id="{DBB64333-94C8-944C-9532-06CD2BED4F2F}"/>
              </a:ext>
            </a:extLst>
          </p:cNvPr>
          <p:cNvSpPr/>
          <p:nvPr/>
        </p:nvSpPr>
        <p:spPr>
          <a:xfrm>
            <a:off x="1965325" y="5740400"/>
            <a:ext cx="1204913" cy="646113"/>
          </a:xfrm>
          <a:prstGeom prst="rect">
            <a:avLst/>
          </a:prstGeom>
        </p:spPr>
        <p:txBody>
          <a:bodyPr>
            <a:spAutoFit/>
          </a:bodyPr>
          <a:lstStyle/>
          <a:p>
            <a:pPr>
              <a:defRPr/>
            </a:pPr>
            <a:r>
              <a:rPr lang="ru-RU" sz="1200" dirty="0">
                <a:solidFill>
                  <a:schemeClr val="accent6">
                    <a:lumMod val="50000"/>
                  </a:schemeClr>
                </a:solidFill>
                <a:cs typeface="Arial" charset="0"/>
              </a:rPr>
              <a:t>Рассмотрение</a:t>
            </a:r>
          </a:p>
          <a:p>
            <a:pPr>
              <a:defRPr/>
            </a:pPr>
            <a:r>
              <a:rPr lang="ru-RU" sz="1200" dirty="0">
                <a:solidFill>
                  <a:schemeClr val="accent6">
                    <a:lumMod val="50000"/>
                  </a:schemeClr>
                </a:solidFill>
                <a:cs typeface="Arial" charset="0"/>
              </a:rPr>
              <a:t>проекта</a:t>
            </a:r>
          </a:p>
          <a:p>
            <a:pPr>
              <a:defRPr/>
            </a:pPr>
            <a:r>
              <a:rPr lang="ru-RU" sz="1200" dirty="0">
                <a:solidFill>
                  <a:schemeClr val="accent6">
                    <a:lumMod val="50000"/>
                  </a:schemeClr>
                </a:solidFill>
                <a:cs typeface="Arial" charset="0"/>
              </a:rPr>
              <a:t>бюджета</a:t>
            </a:r>
          </a:p>
        </p:txBody>
      </p:sp>
      <p:sp>
        <p:nvSpPr>
          <p:cNvPr id="9" name="Прямоугольник 8">
            <a:extLst>
              <a:ext uri="{FF2B5EF4-FFF2-40B4-BE49-F238E27FC236}">
                <a16:creationId xmlns:a16="http://schemas.microsoft.com/office/drawing/2014/main" id="{B7C85295-F7FB-3D4C-A595-651B08A852D2}"/>
              </a:ext>
            </a:extLst>
          </p:cNvPr>
          <p:cNvSpPr/>
          <p:nvPr/>
        </p:nvSpPr>
        <p:spPr>
          <a:xfrm>
            <a:off x="3433763" y="5770563"/>
            <a:ext cx="1135062" cy="646112"/>
          </a:xfrm>
          <a:prstGeom prst="rect">
            <a:avLst/>
          </a:prstGeom>
        </p:spPr>
        <p:txBody>
          <a:bodyPr>
            <a:spAutoFit/>
          </a:bodyPr>
          <a:lstStyle/>
          <a:p>
            <a:pPr>
              <a:defRPr/>
            </a:pPr>
            <a:r>
              <a:rPr lang="ru-RU" sz="1200" dirty="0">
                <a:solidFill>
                  <a:schemeClr val="accent6">
                    <a:lumMod val="50000"/>
                  </a:schemeClr>
                </a:solidFill>
                <a:cs typeface="Arial" charset="0"/>
              </a:rPr>
              <a:t>Утверждение</a:t>
            </a:r>
          </a:p>
          <a:p>
            <a:pPr>
              <a:defRPr/>
            </a:pPr>
            <a:r>
              <a:rPr lang="ru-RU" sz="1200" dirty="0">
                <a:solidFill>
                  <a:schemeClr val="accent6">
                    <a:lumMod val="50000"/>
                  </a:schemeClr>
                </a:solidFill>
                <a:cs typeface="Arial" charset="0"/>
              </a:rPr>
              <a:t>проекта</a:t>
            </a:r>
          </a:p>
          <a:p>
            <a:pPr>
              <a:defRPr/>
            </a:pPr>
            <a:r>
              <a:rPr lang="ru-RU" sz="1200" dirty="0">
                <a:solidFill>
                  <a:schemeClr val="accent6">
                    <a:lumMod val="50000"/>
                  </a:schemeClr>
                </a:solidFill>
                <a:cs typeface="Arial" charset="0"/>
              </a:rPr>
              <a:t>бюджета</a:t>
            </a:r>
          </a:p>
        </p:txBody>
      </p:sp>
      <p:sp>
        <p:nvSpPr>
          <p:cNvPr id="10" name="Прямоугольник 9">
            <a:extLst>
              <a:ext uri="{FF2B5EF4-FFF2-40B4-BE49-F238E27FC236}">
                <a16:creationId xmlns:a16="http://schemas.microsoft.com/office/drawing/2014/main" id="{E3AAC298-5AF1-6542-9CEF-B1CC4BF01B1F}"/>
              </a:ext>
            </a:extLst>
          </p:cNvPr>
          <p:cNvSpPr/>
          <p:nvPr/>
        </p:nvSpPr>
        <p:spPr>
          <a:xfrm>
            <a:off x="4976813" y="5834063"/>
            <a:ext cx="1062037" cy="461962"/>
          </a:xfrm>
          <a:prstGeom prst="rect">
            <a:avLst/>
          </a:prstGeom>
        </p:spPr>
        <p:txBody>
          <a:bodyPr>
            <a:spAutoFit/>
          </a:bodyPr>
          <a:lstStyle/>
          <a:p>
            <a:pPr>
              <a:defRPr/>
            </a:pPr>
            <a:r>
              <a:rPr lang="ru-RU" sz="1200" dirty="0">
                <a:solidFill>
                  <a:schemeClr val="accent6">
                    <a:lumMod val="50000"/>
                  </a:schemeClr>
                </a:solidFill>
                <a:cs typeface="Arial" charset="0"/>
              </a:rPr>
              <a:t>Исполнение</a:t>
            </a:r>
          </a:p>
          <a:p>
            <a:pPr>
              <a:defRPr/>
            </a:pPr>
            <a:r>
              <a:rPr lang="ru-RU" sz="1200" dirty="0">
                <a:solidFill>
                  <a:schemeClr val="accent6">
                    <a:lumMod val="50000"/>
                  </a:schemeClr>
                </a:solidFill>
                <a:cs typeface="Arial" charset="0"/>
              </a:rPr>
              <a:t>бюджета</a:t>
            </a:r>
          </a:p>
        </p:txBody>
      </p:sp>
      <p:sp>
        <p:nvSpPr>
          <p:cNvPr id="11" name="Прямоугольник 10">
            <a:extLst>
              <a:ext uri="{FF2B5EF4-FFF2-40B4-BE49-F238E27FC236}">
                <a16:creationId xmlns:a16="http://schemas.microsoft.com/office/drawing/2014/main" id="{A2583318-183D-AC4F-81DE-C48E1DB33289}"/>
              </a:ext>
            </a:extLst>
          </p:cNvPr>
          <p:cNvSpPr/>
          <p:nvPr/>
        </p:nvSpPr>
        <p:spPr>
          <a:xfrm>
            <a:off x="6345238" y="5621338"/>
            <a:ext cx="1206500" cy="830262"/>
          </a:xfrm>
          <a:prstGeom prst="rect">
            <a:avLst/>
          </a:prstGeom>
        </p:spPr>
        <p:txBody>
          <a:bodyPr>
            <a:spAutoFit/>
          </a:bodyPr>
          <a:lstStyle/>
          <a:p>
            <a:pPr>
              <a:defRPr/>
            </a:pPr>
            <a:r>
              <a:rPr lang="ru-RU" sz="1200" dirty="0">
                <a:solidFill>
                  <a:schemeClr val="accent6">
                    <a:lumMod val="50000"/>
                  </a:schemeClr>
                </a:solidFill>
                <a:cs typeface="Arial" charset="0"/>
              </a:rPr>
              <a:t>Составление</a:t>
            </a:r>
          </a:p>
          <a:p>
            <a:pPr>
              <a:defRPr/>
            </a:pPr>
            <a:r>
              <a:rPr lang="ru-RU" sz="1200" dirty="0">
                <a:solidFill>
                  <a:schemeClr val="accent6">
                    <a:lumMod val="50000"/>
                  </a:schemeClr>
                </a:solidFill>
                <a:cs typeface="Arial" charset="0"/>
              </a:rPr>
              <a:t>отчета об</a:t>
            </a:r>
          </a:p>
          <a:p>
            <a:pPr>
              <a:defRPr/>
            </a:pPr>
            <a:r>
              <a:rPr lang="ru-RU" sz="1200" dirty="0">
                <a:solidFill>
                  <a:schemeClr val="accent6">
                    <a:lumMod val="50000"/>
                  </a:schemeClr>
                </a:solidFill>
                <a:cs typeface="Arial" charset="0"/>
              </a:rPr>
              <a:t>исполнении</a:t>
            </a:r>
          </a:p>
          <a:p>
            <a:pPr>
              <a:defRPr/>
            </a:pPr>
            <a:r>
              <a:rPr lang="ru-RU" sz="1200" dirty="0">
                <a:solidFill>
                  <a:schemeClr val="accent6">
                    <a:lumMod val="50000"/>
                  </a:schemeClr>
                </a:solidFill>
                <a:cs typeface="Arial" charset="0"/>
              </a:rPr>
              <a:t>бюджета</a:t>
            </a:r>
          </a:p>
        </p:txBody>
      </p:sp>
      <p:sp>
        <p:nvSpPr>
          <p:cNvPr id="12" name="Прямоугольник 11">
            <a:extLst>
              <a:ext uri="{FF2B5EF4-FFF2-40B4-BE49-F238E27FC236}">
                <a16:creationId xmlns:a16="http://schemas.microsoft.com/office/drawing/2014/main" id="{FBEDE923-FFC5-6447-B6EA-EFB5101F38D2}"/>
              </a:ext>
            </a:extLst>
          </p:cNvPr>
          <p:cNvSpPr/>
          <p:nvPr/>
        </p:nvSpPr>
        <p:spPr>
          <a:xfrm>
            <a:off x="7800975" y="5621338"/>
            <a:ext cx="1133475" cy="830262"/>
          </a:xfrm>
          <a:prstGeom prst="rect">
            <a:avLst/>
          </a:prstGeom>
        </p:spPr>
        <p:txBody>
          <a:bodyPr>
            <a:spAutoFit/>
          </a:bodyPr>
          <a:lstStyle/>
          <a:p>
            <a:pPr>
              <a:defRPr/>
            </a:pPr>
            <a:r>
              <a:rPr lang="ru-RU" sz="1200" dirty="0">
                <a:solidFill>
                  <a:schemeClr val="accent6">
                    <a:lumMod val="50000"/>
                  </a:schemeClr>
                </a:solidFill>
                <a:cs typeface="Arial" charset="0"/>
              </a:rPr>
              <a:t>Утверждение</a:t>
            </a:r>
          </a:p>
          <a:p>
            <a:pPr>
              <a:defRPr/>
            </a:pPr>
            <a:r>
              <a:rPr lang="ru-RU" sz="1200" dirty="0">
                <a:solidFill>
                  <a:schemeClr val="accent6">
                    <a:lumMod val="50000"/>
                  </a:schemeClr>
                </a:solidFill>
                <a:cs typeface="Arial" charset="0"/>
              </a:rPr>
              <a:t>отчета об</a:t>
            </a:r>
          </a:p>
          <a:p>
            <a:pPr>
              <a:defRPr/>
            </a:pPr>
            <a:r>
              <a:rPr lang="ru-RU" sz="1200" dirty="0">
                <a:solidFill>
                  <a:schemeClr val="accent6">
                    <a:lumMod val="50000"/>
                  </a:schemeClr>
                </a:solidFill>
                <a:cs typeface="Arial" charset="0"/>
              </a:rPr>
              <a:t>исполнении</a:t>
            </a:r>
          </a:p>
          <a:p>
            <a:pPr>
              <a:defRPr/>
            </a:pPr>
            <a:r>
              <a:rPr lang="ru-RU" sz="1200" dirty="0">
                <a:solidFill>
                  <a:schemeClr val="accent6">
                    <a:lumMod val="50000"/>
                  </a:schemeClr>
                </a:solidFill>
                <a:cs typeface="Arial" charset="0"/>
              </a:rPr>
              <a:t>бюджета</a:t>
            </a:r>
          </a:p>
        </p:txBody>
      </p:sp>
      <p:pic>
        <p:nvPicPr>
          <p:cNvPr id="8213" name="Picture 14">
            <a:extLst>
              <a:ext uri="{FF2B5EF4-FFF2-40B4-BE49-F238E27FC236}">
                <a16:creationId xmlns:a16="http://schemas.microsoft.com/office/drawing/2014/main" id="{38F11A42-C4BA-3C42-BC0F-809D9063CEEA}"/>
              </a:ext>
            </a:extLst>
          </p:cNvPr>
          <p:cNvPicPr>
            <a:picLocks noChangeAspect="1" noChangeArrowheads="1"/>
          </p:cNvPicPr>
          <p:nvPr/>
        </p:nvPicPr>
        <p:blipFill>
          <a:blip r:embed="rId5"/>
          <a:srcRect/>
          <a:stretch>
            <a:fillRect/>
          </a:stretch>
        </p:blipFill>
        <p:spPr bwMode="auto">
          <a:xfrm>
            <a:off x="1238250" y="3500438"/>
            <a:ext cx="6999288" cy="1584325"/>
          </a:xfrm>
          <a:prstGeom prst="rect">
            <a:avLst/>
          </a:prstGeom>
          <a:ln>
            <a:noFill/>
          </a:ln>
        </p:spPr>
        <p:style>
          <a:lnRef idx="0">
            <a:scrgbClr r="0" g="0" b="0"/>
          </a:lnRef>
          <a:fillRef idx="1001">
            <a:schemeClr val="dk2"/>
          </a:fillRef>
          <a:effectRef idx="0">
            <a:scrgbClr r="0" g="0" b="0"/>
          </a:effectRef>
          <a:fontRef idx="major"/>
        </p:style>
      </p:pic>
      <p:pic>
        <p:nvPicPr>
          <p:cNvPr id="13335" name="Picture 15">
            <a:extLst>
              <a:ext uri="{FF2B5EF4-FFF2-40B4-BE49-F238E27FC236}">
                <a16:creationId xmlns:a16="http://schemas.microsoft.com/office/drawing/2014/main" id="{46F9CF7B-2899-5C40-960A-6B53807064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6913" y="3721100"/>
            <a:ext cx="3100387" cy="42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Прямоугольник 13">
            <a:extLst>
              <a:ext uri="{FF2B5EF4-FFF2-40B4-BE49-F238E27FC236}">
                <a16:creationId xmlns:a16="http://schemas.microsoft.com/office/drawing/2014/main" id="{D7EE6502-8DDB-F742-B2CF-B82C98860AA2}"/>
              </a:ext>
            </a:extLst>
          </p:cNvPr>
          <p:cNvSpPr/>
          <p:nvPr/>
        </p:nvSpPr>
        <p:spPr>
          <a:xfrm>
            <a:off x="3303588" y="3763963"/>
            <a:ext cx="2922587" cy="338137"/>
          </a:xfrm>
          <a:prstGeom prst="rect">
            <a:avLst/>
          </a:prstGeom>
        </p:spPr>
        <p:txBody>
          <a:bodyPr wrap="none">
            <a:spAutoFit/>
          </a:bodyPr>
          <a:lstStyle/>
          <a:p>
            <a:pPr>
              <a:defRPr/>
            </a:pPr>
            <a:r>
              <a:rPr lang="ru-RU" sz="1600" dirty="0">
                <a:solidFill>
                  <a:schemeClr val="accent6">
                    <a:lumMod val="50000"/>
                  </a:schemeClr>
                </a:solidFill>
                <a:cs typeface="Arial" charset="0"/>
              </a:rPr>
              <a:t>Этапы бюджетного процесса</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401A3F1D-3B91-B249-8051-1305B3AE3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8" y="2492375"/>
            <a:ext cx="7848600" cy="223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a:extLst>
              <a:ext uri="{FF2B5EF4-FFF2-40B4-BE49-F238E27FC236}">
                <a16:creationId xmlns:a16="http://schemas.microsoft.com/office/drawing/2014/main" id="{F1C70F47-AD25-5640-8ED2-4B1E8309D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4724400"/>
            <a:ext cx="7831138" cy="171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a:extLst>
              <a:ext uri="{FF2B5EF4-FFF2-40B4-BE49-F238E27FC236}">
                <a16:creationId xmlns:a16="http://schemas.microsoft.com/office/drawing/2014/main" id="{33CD551C-1190-224F-B5F0-BC0A9F90E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054600"/>
            <a:ext cx="1223963"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a:extLst>
              <a:ext uri="{FF2B5EF4-FFF2-40B4-BE49-F238E27FC236}">
                <a16:creationId xmlns:a16="http://schemas.microsoft.com/office/drawing/2014/main" id="{AB9D2B14-7DFB-2B4E-B66D-24D5A35B4E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8413" y="5054600"/>
            <a:ext cx="1223962"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2" name="Прямоугольник 1">
            <a:extLst>
              <a:ext uri="{FF2B5EF4-FFF2-40B4-BE49-F238E27FC236}">
                <a16:creationId xmlns:a16="http://schemas.microsoft.com/office/drawing/2014/main" id="{7469D465-B7D6-074A-BEBA-900AA34610E7}"/>
              </a:ext>
            </a:extLst>
          </p:cNvPr>
          <p:cNvSpPr>
            <a:spLocks noChangeArrowheads="1"/>
          </p:cNvSpPr>
          <p:nvPr/>
        </p:nvSpPr>
        <p:spPr bwMode="auto">
          <a:xfrm>
            <a:off x="3419475" y="4005263"/>
            <a:ext cx="30765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2" charset="2"/>
              <a:buChar char=""/>
              <a:defRPr sz="3200">
                <a:solidFill>
                  <a:schemeClr val="tx1"/>
                </a:solidFill>
                <a:latin typeface="Calibri" panose="020F0502020204030204" pitchFamily="34" charset="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Calibri" panose="020F0502020204030204" pitchFamily="34" charset="0"/>
              </a:defRPr>
            </a:lvl2pPr>
            <a:lvl3pPr marL="1143000" indent="-228600" eaLnBrk="0" hangingPunct="0">
              <a:spcBef>
                <a:spcPct val="20000"/>
              </a:spcBef>
              <a:buClr>
                <a:schemeClr val="accent2"/>
              </a:buClr>
              <a:buFont typeface="Wingdings 2" pitchFamily="2" charset="2"/>
              <a:buChar char=""/>
              <a:defRPr sz="2400">
                <a:solidFill>
                  <a:schemeClr val="tx1"/>
                </a:solidFill>
                <a:latin typeface="Calibri" panose="020F0502020204030204" pitchFamily="34" charset="0"/>
              </a:defRPr>
            </a:lvl3pPr>
            <a:lvl4pPr marL="1600200" indent="-228600" eaLnBrk="0" hangingPunct="0">
              <a:spcBef>
                <a:spcPct val="20000"/>
              </a:spcBef>
              <a:buClr>
                <a:srgbClr val="9BBB59"/>
              </a:buClr>
              <a:buFont typeface="Wingdings 2" pitchFamily="2" charset="2"/>
              <a:buChar char=""/>
              <a:defRPr sz="2000">
                <a:solidFill>
                  <a:schemeClr val="tx1"/>
                </a:solidFill>
                <a:latin typeface="Calibri" panose="020F0502020204030204" pitchFamily="34" charset="0"/>
              </a:defRPr>
            </a:lvl4pPr>
            <a:lvl5pPr marL="2057400" indent="-228600" eaLnBrk="0" hangingPunct="0">
              <a:spcBef>
                <a:spcPct val="20000"/>
              </a:spcBef>
              <a:buClr>
                <a:srgbClr val="8064A2"/>
              </a:buClr>
              <a:buFont typeface="Wingdings 2"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ru-RU" altLang="ru-RU" sz="1400" b="1" i="1">
                <a:latin typeface="Times New Roman" panose="02020603050405020304" pitchFamily="18" charset="0"/>
                <a:cs typeface="Times New Roman" panose="02020603050405020304" pitchFamily="18" charset="0"/>
              </a:rPr>
              <a:t>Сбалансированность бюджетов –</a:t>
            </a:r>
          </a:p>
          <a:p>
            <a:pPr eaLnBrk="1" hangingPunct="1">
              <a:spcBef>
                <a:spcPct val="0"/>
              </a:spcBef>
              <a:buClrTx/>
              <a:buSzTx/>
              <a:buFontTx/>
              <a:buNone/>
            </a:pPr>
            <a:r>
              <a:rPr lang="ru-RU" altLang="ru-RU" sz="1400">
                <a:latin typeface="Times New Roman" panose="02020603050405020304" pitchFamily="18" charset="0"/>
                <a:cs typeface="Times New Roman" panose="02020603050405020304" pitchFamily="18" charset="0"/>
              </a:rPr>
              <a:t>состояние бюджетов, при котором</a:t>
            </a:r>
          </a:p>
          <a:p>
            <a:pPr eaLnBrk="1" hangingPunct="1">
              <a:spcBef>
                <a:spcPct val="0"/>
              </a:spcBef>
              <a:buClrTx/>
              <a:buSzTx/>
              <a:buFontTx/>
              <a:buNone/>
            </a:pPr>
            <a:r>
              <a:rPr lang="ru-RU" altLang="ru-RU" sz="1400">
                <a:latin typeface="Times New Roman" panose="02020603050405020304" pitchFamily="18" charset="0"/>
                <a:cs typeface="Times New Roman" panose="02020603050405020304" pitchFamily="18" charset="0"/>
              </a:rPr>
              <a:t>доходы и расходы уравновешены или</a:t>
            </a:r>
          </a:p>
          <a:p>
            <a:pPr eaLnBrk="1" hangingPunct="1">
              <a:spcBef>
                <a:spcPct val="0"/>
              </a:spcBef>
              <a:buClrTx/>
              <a:buSzTx/>
              <a:buFontTx/>
              <a:buNone/>
            </a:pPr>
            <a:r>
              <a:rPr lang="ru-RU" altLang="ru-RU" sz="1400">
                <a:latin typeface="Times New Roman" panose="02020603050405020304" pitchFamily="18" charset="0"/>
                <a:cs typeface="Times New Roman" panose="02020603050405020304" pitchFamily="18" charset="0"/>
              </a:rPr>
              <a:t>равны друг другу.</a:t>
            </a:r>
          </a:p>
        </p:txBody>
      </p:sp>
      <p:cxnSp>
        <p:nvCxnSpPr>
          <p:cNvPr id="4" name="Прямая соединительная линия 3">
            <a:extLst>
              <a:ext uri="{FF2B5EF4-FFF2-40B4-BE49-F238E27FC236}">
                <a16:creationId xmlns:a16="http://schemas.microsoft.com/office/drawing/2014/main" id="{EA8E977F-6F7B-E141-BB45-691B8618AE8C}"/>
              </a:ext>
            </a:extLst>
          </p:cNvPr>
          <p:cNvCxnSpPr>
            <a:endCxn id="14341" idx="1"/>
          </p:cNvCxnSpPr>
          <p:nvPr/>
        </p:nvCxnSpPr>
        <p:spPr>
          <a:xfrm flipV="1">
            <a:off x="4500563" y="5254625"/>
            <a:ext cx="57785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344" name="Picture 5">
            <a:extLst>
              <a:ext uri="{FF2B5EF4-FFF2-40B4-BE49-F238E27FC236}">
                <a16:creationId xmlns:a16="http://schemas.microsoft.com/office/drawing/2014/main" id="{D2D0D513-667E-6C4E-AE0F-25321579B0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2708275"/>
            <a:ext cx="1223963"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5" name="Picture 4">
            <a:extLst>
              <a:ext uri="{FF2B5EF4-FFF2-40B4-BE49-F238E27FC236}">
                <a16:creationId xmlns:a16="http://schemas.microsoft.com/office/drawing/2014/main" id="{48F7356A-08C9-274B-B111-8D43A6293D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250" y="2708275"/>
            <a:ext cx="1223963"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6" name="Picture 6">
            <a:extLst>
              <a:ext uri="{FF2B5EF4-FFF2-40B4-BE49-F238E27FC236}">
                <a16:creationId xmlns:a16="http://schemas.microsoft.com/office/drawing/2014/main" id="{164EAB8A-AB42-E047-B971-B9CCA05DF5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9225" y="3421063"/>
            <a:ext cx="1338263" cy="37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7" name="Прямоугольник 18">
            <a:extLst>
              <a:ext uri="{FF2B5EF4-FFF2-40B4-BE49-F238E27FC236}">
                <a16:creationId xmlns:a16="http://schemas.microsoft.com/office/drawing/2014/main" id="{84B1748B-54FD-E546-94AC-21A45E76CC15}"/>
              </a:ext>
            </a:extLst>
          </p:cNvPr>
          <p:cNvSpPr>
            <a:spLocks noChangeArrowheads="1"/>
          </p:cNvSpPr>
          <p:nvPr/>
        </p:nvSpPr>
        <p:spPr bwMode="auto">
          <a:xfrm>
            <a:off x="6588125" y="3789363"/>
            <a:ext cx="19256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2" charset="2"/>
              <a:buChar char=""/>
              <a:defRPr sz="3200">
                <a:solidFill>
                  <a:schemeClr val="tx1"/>
                </a:solidFill>
                <a:latin typeface="Calibri" panose="020F0502020204030204" pitchFamily="34" charset="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Calibri" panose="020F0502020204030204" pitchFamily="34" charset="0"/>
              </a:defRPr>
            </a:lvl2pPr>
            <a:lvl3pPr marL="1143000" indent="-228600" eaLnBrk="0" hangingPunct="0">
              <a:spcBef>
                <a:spcPct val="20000"/>
              </a:spcBef>
              <a:buClr>
                <a:schemeClr val="accent2"/>
              </a:buClr>
              <a:buFont typeface="Wingdings 2" pitchFamily="2" charset="2"/>
              <a:buChar char=""/>
              <a:defRPr sz="2400">
                <a:solidFill>
                  <a:schemeClr val="tx1"/>
                </a:solidFill>
                <a:latin typeface="Calibri" panose="020F0502020204030204" pitchFamily="34" charset="0"/>
              </a:defRPr>
            </a:lvl3pPr>
            <a:lvl4pPr marL="1600200" indent="-228600" eaLnBrk="0" hangingPunct="0">
              <a:spcBef>
                <a:spcPct val="20000"/>
              </a:spcBef>
              <a:buClr>
                <a:srgbClr val="9BBB59"/>
              </a:buClr>
              <a:buFont typeface="Wingdings 2" pitchFamily="2" charset="2"/>
              <a:buChar char=""/>
              <a:defRPr sz="2000">
                <a:solidFill>
                  <a:schemeClr val="tx1"/>
                </a:solidFill>
                <a:latin typeface="Calibri" panose="020F0502020204030204" pitchFamily="34" charset="0"/>
              </a:defRPr>
            </a:lvl4pPr>
            <a:lvl5pPr marL="2057400" indent="-228600" eaLnBrk="0" hangingPunct="0">
              <a:spcBef>
                <a:spcPct val="20000"/>
              </a:spcBef>
              <a:buClr>
                <a:srgbClr val="8064A2"/>
              </a:buClr>
              <a:buFont typeface="Wingdings 2"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ru-RU" altLang="ru-RU" sz="1400" b="1" i="1">
                <a:latin typeface="Times New Roman" panose="02020603050405020304" pitchFamily="18" charset="0"/>
                <a:cs typeface="Times New Roman" panose="02020603050405020304" pitchFamily="18" charset="0"/>
              </a:rPr>
              <a:t>Дефицит бюджета </a:t>
            </a:r>
            <a:r>
              <a:rPr lang="ru-RU" altLang="ru-RU" sz="1400">
                <a:latin typeface="Times New Roman" panose="02020603050405020304" pitchFamily="18" charset="0"/>
                <a:cs typeface="Times New Roman" panose="02020603050405020304" pitchFamily="18" charset="0"/>
              </a:rPr>
              <a:t>–</a:t>
            </a:r>
          </a:p>
          <a:p>
            <a:pPr eaLnBrk="1" hangingPunct="1">
              <a:spcBef>
                <a:spcPct val="0"/>
              </a:spcBef>
              <a:buClrTx/>
              <a:buSzTx/>
              <a:buFontTx/>
              <a:buNone/>
            </a:pPr>
            <a:r>
              <a:rPr lang="ru-RU" altLang="ru-RU" sz="1400">
                <a:latin typeface="Times New Roman" panose="02020603050405020304" pitchFamily="18" charset="0"/>
                <a:cs typeface="Times New Roman" panose="02020603050405020304" pitchFamily="18" charset="0"/>
              </a:rPr>
              <a:t>превышение расходов</a:t>
            </a:r>
          </a:p>
          <a:p>
            <a:pPr eaLnBrk="1" hangingPunct="1">
              <a:spcBef>
                <a:spcPct val="0"/>
              </a:spcBef>
              <a:buClrTx/>
              <a:buSzTx/>
              <a:buFontTx/>
              <a:buNone/>
            </a:pPr>
            <a:r>
              <a:rPr lang="ru-RU" altLang="ru-RU" sz="1400">
                <a:latin typeface="Times New Roman" panose="02020603050405020304" pitchFamily="18" charset="0"/>
                <a:cs typeface="Times New Roman" panose="02020603050405020304" pitchFamily="18" charset="0"/>
              </a:rPr>
              <a:t>бюджета над его</a:t>
            </a:r>
          </a:p>
          <a:p>
            <a:pPr eaLnBrk="1" hangingPunct="1">
              <a:spcBef>
                <a:spcPct val="0"/>
              </a:spcBef>
              <a:buClrTx/>
              <a:buSzTx/>
              <a:buFontTx/>
              <a:buNone/>
            </a:pPr>
            <a:r>
              <a:rPr lang="ru-RU" altLang="ru-RU" sz="1400">
                <a:latin typeface="Times New Roman" panose="02020603050405020304" pitchFamily="18" charset="0"/>
                <a:cs typeface="Times New Roman" panose="02020603050405020304" pitchFamily="18" charset="0"/>
              </a:rPr>
              <a:t>доходами</a:t>
            </a:r>
          </a:p>
        </p:txBody>
      </p:sp>
      <p:pic>
        <p:nvPicPr>
          <p:cNvPr id="14348" name="Picture 4">
            <a:extLst>
              <a:ext uri="{FF2B5EF4-FFF2-40B4-BE49-F238E27FC236}">
                <a16:creationId xmlns:a16="http://schemas.microsoft.com/office/drawing/2014/main" id="{94B0BACA-1A38-5C49-AA69-35A93B3C0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2655888"/>
            <a:ext cx="1223962"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9" name="Picture 5">
            <a:extLst>
              <a:ext uri="{FF2B5EF4-FFF2-40B4-BE49-F238E27FC236}">
                <a16:creationId xmlns:a16="http://schemas.microsoft.com/office/drawing/2014/main" id="{53B215AE-C414-EC4B-8FAD-F838E7D5AE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8288" y="2654300"/>
            <a:ext cx="1223962"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0" name="Picture 6">
            <a:extLst>
              <a:ext uri="{FF2B5EF4-FFF2-40B4-BE49-F238E27FC236}">
                <a16:creationId xmlns:a16="http://schemas.microsoft.com/office/drawing/2014/main" id="{341CCE57-0427-C641-9157-1AC8428A7D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3421063"/>
            <a:ext cx="1338263" cy="37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51" name="Прямоугольник 19">
            <a:extLst>
              <a:ext uri="{FF2B5EF4-FFF2-40B4-BE49-F238E27FC236}">
                <a16:creationId xmlns:a16="http://schemas.microsoft.com/office/drawing/2014/main" id="{325C2450-C06F-2646-BD74-1DE7134B270B}"/>
              </a:ext>
            </a:extLst>
          </p:cNvPr>
          <p:cNvSpPr>
            <a:spLocks noChangeArrowheads="1"/>
          </p:cNvSpPr>
          <p:nvPr/>
        </p:nvSpPr>
        <p:spPr bwMode="auto">
          <a:xfrm>
            <a:off x="1116013" y="3770313"/>
            <a:ext cx="21605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2" charset="2"/>
              <a:buChar char=""/>
              <a:defRPr sz="3200">
                <a:solidFill>
                  <a:schemeClr val="tx1"/>
                </a:solidFill>
                <a:latin typeface="Calibri" panose="020F0502020204030204" pitchFamily="34" charset="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Calibri" panose="020F0502020204030204" pitchFamily="34" charset="0"/>
              </a:defRPr>
            </a:lvl2pPr>
            <a:lvl3pPr marL="1143000" indent="-228600" eaLnBrk="0" hangingPunct="0">
              <a:spcBef>
                <a:spcPct val="20000"/>
              </a:spcBef>
              <a:buClr>
                <a:schemeClr val="accent2"/>
              </a:buClr>
              <a:buFont typeface="Wingdings 2" pitchFamily="2" charset="2"/>
              <a:buChar char=""/>
              <a:defRPr sz="2400">
                <a:solidFill>
                  <a:schemeClr val="tx1"/>
                </a:solidFill>
                <a:latin typeface="Calibri" panose="020F0502020204030204" pitchFamily="34" charset="0"/>
              </a:defRPr>
            </a:lvl3pPr>
            <a:lvl4pPr marL="1600200" indent="-228600" eaLnBrk="0" hangingPunct="0">
              <a:spcBef>
                <a:spcPct val="20000"/>
              </a:spcBef>
              <a:buClr>
                <a:srgbClr val="9BBB59"/>
              </a:buClr>
              <a:buFont typeface="Wingdings 2" pitchFamily="2" charset="2"/>
              <a:buChar char=""/>
              <a:defRPr sz="2000">
                <a:solidFill>
                  <a:schemeClr val="tx1"/>
                </a:solidFill>
                <a:latin typeface="Calibri" panose="020F0502020204030204" pitchFamily="34" charset="0"/>
              </a:defRPr>
            </a:lvl4pPr>
            <a:lvl5pPr marL="2057400" indent="-228600" eaLnBrk="0" hangingPunct="0">
              <a:spcBef>
                <a:spcPct val="20000"/>
              </a:spcBef>
              <a:buClr>
                <a:srgbClr val="8064A2"/>
              </a:buClr>
              <a:buFont typeface="Wingdings 2"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ru-RU" altLang="ru-RU" sz="1400" b="1" i="1">
                <a:latin typeface="Times New Roman" panose="02020603050405020304" pitchFamily="18" charset="0"/>
                <a:cs typeface="Times New Roman" panose="02020603050405020304" pitchFamily="18" charset="0"/>
              </a:rPr>
              <a:t>Профицит бюджета </a:t>
            </a:r>
            <a:r>
              <a:rPr lang="ru-RU" altLang="ru-RU" sz="1400">
                <a:latin typeface="Times New Roman" panose="02020603050405020304" pitchFamily="18" charset="0"/>
                <a:cs typeface="Times New Roman" panose="02020603050405020304" pitchFamily="18" charset="0"/>
              </a:rPr>
              <a:t>–</a:t>
            </a:r>
          </a:p>
          <a:p>
            <a:pPr eaLnBrk="1" hangingPunct="1">
              <a:spcBef>
                <a:spcPct val="0"/>
              </a:spcBef>
              <a:buClrTx/>
              <a:buSzTx/>
              <a:buFontTx/>
              <a:buNone/>
            </a:pPr>
            <a:r>
              <a:rPr lang="ru-RU" altLang="ru-RU" sz="1400">
                <a:latin typeface="Times New Roman" panose="02020603050405020304" pitchFamily="18" charset="0"/>
                <a:cs typeface="Times New Roman" panose="02020603050405020304" pitchFamily="18" charset="0"/>
              </a:rPr>
              <a:t>превышение доходов</a:t>
            </a:r>
          </a:p>
          <a:p>
            <a:pPr eaLnBrk="1" hangingPunct="1">
              <a:spcBef>
                <a:spcPct val="0"/>
              </a:spcBef>
              <a:buClrTx/>
              <a:buSzTx/>
              <a:buFontTx/>
              <a:buNone/>
            </a:pPr>
            <a:r>
              <a:rPr lang="ru-RU" altLang="ru-RU" sz="1400">
                <a:latin typeface="Times New Roman" panose="02020603050405020304" pitchFamily="18" charset="0"/>
                <a:cs typeface="Times New Roman" panose="02020603050405020304" pitchFamily="18" charset="0"/>
              </a:rPr>
              <a:t>бюджета над его</a:t>
            </a:r>
          </a:p>
          <a:p>
            <a:pPr eaLnBrk="1" hangingPunct="1">
              <a:spcBef>
                <a:spcPct val="0"/>
              </a:spcBef>
              <a:buClrTx/>
              <a:buSzTx/>
              <a:buFontTx/>
              <a:buNone/>
            </a:pPr>
            <a:r>
              <a:rPr lang="ru-RU" altLang="ru-RU" sz="1400">
                <a:latin typeface="Times New Roman" panose="02020603050405020304" pitchFamily="18" charset="0"/>
                <a:cs typeface="Times New Roman" panose="02020603050405020304" pitchFamily="18" charset="0"/>
              </a:rPr>
              <a:t>расходами</a:t>
            </a:r>
          </a:p>
        </p:txBody>
      </p:sp>
      <p:sp>
        <p:nvSpPr>
          <p:cNvPr id="14352" name="Прямоугольник 20">
            <a:extLst>
              <a:ext uri="{FF2B5EF4-FFF2-40B4-BE49-F238E27FC236}">
                <a16:creationId xmlns:a16="http://schemas.microsoft.com/office/drawing/2014/main" id="{9B50138E-1FFE-C549-81FB-3C68576CFA79}"/>
              </a:ext>
            </a:extLst>
          </p:cNvPr>
          <p:cNvSpPr>
            <a:spLocks noChangeArrowheads="1"/>
          </p:cNvSpPr>
          <p:nvPr/>
        </p:nvSpPr>
        <p:spPr bwMode="auto">
          <a:xfrm>
            <a:off x="3397250" y="5100638"/>
            <a:ext cx="92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2" charset="2"/>
              <a:buChar char=""/>
              <a:defRPr sz="3200">
                <a:solidFill>
                  <a:schemeClr val="tx1"/>
                </a:solidFill>
                <a:latin typeface="Calibri" panose="020F0502020204030204" pitchFamily="34" charset="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Calibri" panose="020F0502020204030204" pitchFamily="34" charset="0"/>
              </a:defRPr>
            </a:lvl2pPr>
            <a:lvl3pPr marL="1143000" indent="-228600" eaLnBrk="0" hangingPunct="0">
              <a:spcBef>
                <a:spcPct val="20000"/>
              </a:spcBef>
              <a:buClr>
                <a:schemeClr val="accent2"/>
              </a:buClr>
              <a:buFont typeface="Wingdings 2" pitchFamily="2" charset="2"/>
              <a:buChar char=""/>
              <a:defRPr sz="2400">
                <a:solidFill>
                  <a:schemeClr val="tx1"/>
                </a:solidFill>
                <a:latin typeface="Calibri" panose="020F0502020204030204" pitchFamily="34" charset="0"/>
              </a:defRPr>
            </a:lvl3pPr>
            <a:lvl4pPr marL="1600200" indent="-228600" eaLnBrk="0" hangingPunct="0">
              <a:spcBef>
                <a:spcPct val="20000"/>
              </a:spcBef>
              <a:buClr>
                <a:srgbClr val="9BBB59"/>
              </a:buClr>
              <a:buFont typeface="Wingdings 2" pitchFamily="2" charset="2"/>
              <a:buChar char=""/>
              <a:defRPr sz="2000">
                <a:solidFill>
                  <a:schemeClr val="tx1"/>
                </a:solidFill>
                <a:latin typeface="Calibri" panose="020F0502020204030204" pitchFamily="34" charset="0"/>
              </a:defRPr>
            </a:lvl4pPr>
            <a:lvl5pPr marL="2057400" indent="-228600" eaLnBrk="0" hangingPunct="0">
              <a:spcBef>
                <a:spcPct val="20000"/>
              </a:spcBef>
              <a:buClr>
                <a:srgbClr val="8064A2"/>
              </a:buClr>
              <a:buFont typeface="Wingdings 2"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ru-RU" altLang="ru-RU" sz="1400">
                <a:latin typeface="Tahoma" panose="020B0604030504040204" pitchFamily="34" charset="0"/>
              </a:rPr>
              <a:t>ДОХОДЫ</a:t>
            </a:r>
          </a:p>
        </p:txBody>
      </p:sp>
      <p:sp>
        <p:nvSpPr>
          <p:cNvPr id="14353" name="Прямоугольник 21">
            <a:extLst>
              <a:ext uri="{FF2B5EF4-FFF2-40B4-BE49-F238E27FC236}">
                <a16:creationId xmlns:a16="http://schemas.microsoft.com/office/drawing/2014/main" id="{14B5B635-8FF8-1341-A5EF-ABEDFC8DA1FA}"/>
              </a:ext>
            </a:extLst>
          </p:cNvPr>
          <p:cNvSpPr>
            <a:spLocks noChangeArrowheads="1"/>
          </p:cNvSpPr>
          <p:nvPr/>
        </p:nvSpPr>
        <p:spPr bwMode="auto">
          <a:xfrm>
            <a:off x="5186363" y="5100638"/>
            <a:ext cx="99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2" charset="2"/>
              <a:buChar char=""/>
              <a:defRPr sz="3200">
                <a:solidFill>
                  <a:schemeClr val="tx1"/>
                </a:solidFill>
                <a:latin typeface="Calibri" panose="020F0502020204030204" pitchFamily="34" charset="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Calibri" panose="020F0502020204030204" pitchFamily="34" charset="0"/>
              </a:defRPr>
            </a:lvl2pPr>
            <a:lvl3pPr marL="1143000" indent="-228600" eaLnBrk="0" hangingPunct="0">
              <a:spcBef>
                <a:spcPct val="20000"/>
              </a:spcBef>
              <a:buClr>
                <a:schemeClr val="accent2"/>
              </a:buClr>
              <a:buFont typeface="Wingdings 2" pitchFamily="2" charset="2"/>
              <a:buChar char=""/>
              <a:defRPr sz="2400">
                <a:solidFill>
                  <a:schemeClr val="tx1"/>
                </a:solidFill>
                <a:latin typeface="Calibri" panose="020F0502020204030204" pitchFamily="34" charset="0"/>
              </a:defRPr>
            </a:lvl3pPr>
            <a:lvl4pPr marL="1600200" indent="-228600" eaLnBrk="0" hangingPunct="0">
              <a:spcBef>
                <a:spcPct val="20000"/>
              </a:spcBef>
              <a:buClr>
                <a:srgbClr val="9BBB59"/>
              </a:buClr>
              <a:buFont typeface="Wingdings 2" pitchFamily="2" charset="2"/>
              <a:buChar char=""/>
              <a:defRPr sz="2000">
                <a:solidFill>
                  <a:schemeClr val="tx1"/>
                </a:solidFill>
                <a:latin typeface="Calibri" panose="020F0502020204030204" pitchFamily="34" charset="0"/>
              </a:defRPr>
            </a:lvl4pPr>
            <a:lvl5pPr marL="2057400" indent="-228600" eaLnBrk="0" hangingPunct="0">
              <a:spcBef>
                <a:spcPct val="20000"/>
              </a:spcBef>
              <a:buClr>
                <a:srgbClr val="8064A2"/>
              </a:buClr>
              <a:buFont typeface="Wingdings 2"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ru-RU" altLang="ru-RU" sz="1400">
                <a:latin typeface="Tahoma" panose="020B0604030504040204" pitchFamily="34" charset="0"/>
              </a:rPr>
              <a:t>РАСХОДЫ</a:t>
            </a:r>
          </a:p>
        </p:txBody>
      </p:sp>
      <p:sp>
        <p:nvSpPr>
          <p:cNvPr id="14354" name="Прямоугольник 24">
            <a:extLst>
              <a:ext uri="{FF2B5EF4-FFF2-40B4-BE49-F238E27FC236}">
                <a16:creationId xmlns:a16="http://schemas.microsoft.com/office/drawing/2014/main" id="{2330E84C-B099-1346-86A5-BFBE5D8539C2}"/>
              </a:ext>
            </a:extLst>
          </p:cNvPr>
          <p:cNvSpPr>
            <a:spLocks noChangeArrowheads="1"/>
          </p:cNvSpPr>
          <p:nvPr/>
        </p:nvSpPr>
        <p:spPr bwMode="auto">
          <a:xfrm>
            <a:off x="4235450" y="5732463"/>
            <a:ext cx="950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2" charset="2"/>
              <a:buChar char=""/>
              <a:defRPr sz="3200">
                <a:solidFill>
                  <a:schemeClr val="tx1"/>
                </a:solidFill>
                <a:latin typeface="Calibri" panose="020F0502020204030204" pitchFamily="34" charset="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Calibri" panose="020F0502020204030204" pitchFamily="34" charset="0"/>
              </a:defRPr>
            </a:lvl2pPr>
            <a:lvl3pPr marL="1143000" indent="-228600" eaLnBrk="0" hangingPunct="0">
              <a:spcBef>
                <a:spcPct val="20000"/>
              </a:spcBef>
              <a:buClr>
                <a:schemeClr val="accent2"/>
              </a:buClr>
              <a:buFont typeface="Wingdings 2" pitchFamily="2" charset="2"/>
              <a:buChar char=""/>
              <a:defRPr sz="2400">
                <a:solidFill>
                  <a:schemeClr val="tx1"/>
                </a:solidFill>
                <a:latin typeface="Calibri" panose="020F0502020204030204" pitchFamily="34" charset="0"/>
              </a:defRPr>
            </a:lvl3pPr>
            <a:lvl4pPr marL="1600200" indent="-228600" eaLnBrk="0" hangingPunct="0">
              <a:spcBef>
                <a:spcPct val="20000"/>
              </a:spcBef>
              <a:buClr>
                <a:srgbClr val="9BBB59"/>
              </a:buClr>
              <a:buFont typeface="Wingdings 2" pitchFamily="2" charset="2"/>
              <a:buChar char=""/>
              <a:defRPr sz="2000">
                <a:solidFill>
                  <a:schemeClr val="tx1"/>
                </a:solidFill>
                <a:latin typeface="Calibri" panose="020F0502020204030204" pitchFamily="34" charset="0"/>
              </a:defRPr>
            </a:lvl4pPr>
            <a:lvl5pPr marL="2057400" indent="-228600" eaLnBrk="0" hangingPunct="0">
              <a:spcBef>
                <a:spcPct val="20000"/>
              </a:spcBef>
              <a:buClr>
                <a:srgbClr val="8064A2"/>
              </a:buClr>
              <a:buFont typeface="Wingdings 2"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ru-RU" altLang="ru-RU" sz="1400">
                <a:latin typeface="Tahoma" panose="020B0604030504040204" pitchFamily="34" charset="0"/>
              </a:rPr>
              <a:t>БЮДЖЕТ</a:t>
            </a:r>
          </a:p>
        </p:txBody>
      </p:sp>
      <p:sp>
        <p:nvSpPr>
          <p:cNvPr id="14355" name="Прямоугольник 25">
            <a:extLst>
              <a:ext uri="{FF2B5EF4-FFF2-40B4-BE49-F238E27FC236}">
                <a16:creationId xmlns:a16="http://schemas.microsoft.com/office/drawing/2014/main" id="{11A2FD0D-8D2B-E847-A449-2903A8FD6425}"/>
              </a:ext>
            </a:extLst>
          </p:cNvPr>
          <p:cNvSpPr>
            <a:spLocks noChangeArrowheads="1"/>
          </p:cNvSpPr>
          <p:nvPr/>
        </p:nvSpPr>
        <p:spPr bwMode="auto">
          <a:xfrm>
            <a:off x="7567613" y="2746375"/>
            <a:ext cx="99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2" charset="2"/>
              <a:buChar char=""/>
              <a:defRPr sz="3200">
                <a:solidFill>
                  <a:schemeClr val="tx1"/>
                </a:solidFill>
                <a:latin typeface="Calibri" panose="020F0502020204030204" pitchFamily="34" charset="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Calibri" panose="020F0502020204030204" pitchFamily="34" charset="0"/>
              </a:defRPr>
            </a:lvl2pPr>
            <a:lvl3pPr marL="1143000" indent="-228600" eaLnBrk="0" hangingPunct="0">
              <a:spcBef>
                <a:spcPct val="20000"/>
              </a:spcBef>
              <a:buClr>
                <a:schemeClr val="accent2"/>
              </a:buClr>
              <a:buFont typeface="Wingdings 2" pitchFamily="2" charset="2"/>
              <a:buChar char=""/>
              <a:defRPr sz="2400">
                <a:solidFill>
                  <a:schemeClr val="tx1"/>
                </a:solidFill>
                <a:latin typeface="Calibri" panose="020F0502020204030204" pitchFamily="34" charset="0"/>
              </a:defRPr>
            </a:lvl3pPr>
            <a:lvl4pPr marL="1600200" indent="-228600" eaLnBrk="0" hangingPunct="0">
              <a:spcBef>
                <a:spcPct val="20000"/>
              </a:spcBef>
              <a:buClr>
                <a:srgbClr val="9BBB59"/>
              </a:buClr>
              <a:buFont typeface="Wingdings 2" pitchFamily="2" charset="2"/>
              <a:buChar char=""/>
              <a:defRPr sz="2000">
                <a:solidFill>
                  <a:schemeClr val="tx1"/>
                </a:solidFill>
                <a:latin typeface="Calibri" panose="020F0502020204030204" pitchFamily="34" charset="0"/>
              </a:defRPr>
            </a:lvl4pPr>
            <a:lvl5pPr marL="2057400" indent="-228600" eaLnBrk="0" hangingPunct="0">
              <a:spcBef>
                <a:spcPct val="20000"/>
              </a:spcBef>
              <a:buClr>
                <a:srgbClr val="8064A2"/>
              </a:buClr>
              <a:buFont typeface="Wingdings 2"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ru-RU" altLang="ru-RU" sz="1400">
                <a:latin typeface="Tahoma" panose="020B0604030504040204" pitchFamily="34" charset="0"/>
              </a:rPr>
              <a:t>РАСХОДЫ</a:t>
            </a:r>
          </a:p>
        </p:txBody>
      </p:sp>
      <p:sp>
        <p:nvSpPr>
          <p:cNvPr id="14356" name="Прямоугольник 29">
            <a:extLst>
              <a:ext uri="{FF2B5EF4-FFF2-40B4-BE49-F238E27FC236}">
                <a16:creationId xmlns:a16="http://schemas.microsoft.com/office/drawing/2014/main" id="{BA0E0C59-D773-0D40-87E2-8F4D2F8452AF}"/>
              </a:ext>
            </a:extLst>
          </p:cNvPr>
          <p:cNvSpPr>
            <a:spLocks noChangeArrowheads="1"/>
          </p:cNvSpPr>
          <p:nvPr/>
        </p:nvSpPr>
        <p:spPr bwMode="auto">
          <a:xfrm>
            <a:off x="5830888" y="2732088"/>
            <a:ext cx="930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2" charset="2"/>
              <a:buChar char=""/>
              <a:defRPr sz="3200">
                <a:solidFill>
                  <a:schemeClr val="tx1"/>
                </a:solidFill>
                <a:latin typeface="Calibri" panose="020F0502020204030204" pitchFamily="34" charset="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Calibri" panose="020F0502020204030204" pitchFamily="34" charset="0"/>
              </a:defRPr>
            </a:lvl2pPr>
            <a:lvl3pPr marL="1143000" indent="-228600" eaLnBrk="0" hangingPunct="0">
              <a:spcBef>
                <a:spcPct val="20000"/>
              </a:spcBef>
              <a:buClr>
                <a:schemeClr val="accent2"/>
              </a:buClr>
              <a:buFont typeface="Wingdings 2" pitchFamily="2" charset="2"/>
              <a:buChar char=""/>
              <a:defRPr sz="2400">
                <a:solidFill>
                  <a:schemeClr val="tx1"/>
                </a:solidFill>
                <a:latin typeface="Calibri" panose="020F0502020204030204" pitchFamily="34" charset="0"/>
              </a:defRPr>
            </a:lvl3pPr>
            <a:lvl4pPr marL="1600200" indent="-228600" eaLnBrk="0" hangingPunct="0">
              <a:spcBef>
                <a:spcPct val="20000"/>
              </a:spcBef>
              <a:buClr>
                <a:srgbClr val="9BBB59"/>
              </a:buClr>
              <a:buFont typeface="Wingdings 2" pitchFamily="2" charset="2"/>
              <a:buChar char=""/>
              <a:defRPr sz="2000">
                <a:solidFill>
                  <a:schemeClr val="tx1"/>
                </a:solidFill>
                <a:latin typeface="Calibri" panose="020F0502020204030204" pitchFamily="34" charset="0"/>
              </a:defRPr>
            </a:lvl4pPr>
            <a:lvl5pPr marL="2057400" indent="-228600" eaLnBrk="0" hangingPunct="0">
              <a:spcBef>
                <a:spcPct val="20000"/>
              </a:spcBef>
              <a:buClr>
                <a:srgbClr val="8064A2"/>
              </a:buClr>
              <a:buFont typeface="Wingdings 2"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ru-RU" altLang="ru-RU" sz="1400">
                <a:latin typeface="Tahoma" panose="020B0604030504040204" pitchFamily="34" charset="0"/>
              </a:rPr>
              <a:t>ДОХОДЫ</a:t>
            </a:r>
          </a:p>
        </p:txBody>
      </p:sp>
      <p:sp>
        <p:nvSpPr>
          <p:cNvPr id="14357" name="Прямоугольник 30">
            <a:extLst>
              <a:ext uri="{FF2B5EF4-FFF2-40B4-BE49-F238E27FC236}">
                <a16:creationId xmlns:a16="http://schemas.microsoft.com/office/drawing/2014/main" id="{FB061C38-D6B3-6544-83FC-E30756977313}"/>
              </a:ext>
            </a:extLst>
          </p:cNvPr>
          <p:cNvSpPr>
            <a:spLocks noChangeArrowheads="1"/>
          </p:cNvSpPr>
          <p:nvPr/>
        </p:nvSpPr>
        <p:spPr bwMode="auto">
          <a:xfrm>
            <a:off x="6692900" y="3454400"/>
            <a:ext cx="950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2" charset="2"/>
              <a:buChar char=""/>
              <a:defRPr sz="3200">
                <a:solidFill>
                  <a:schemeClr val="tx1"/>
                </a:solidFill>
                <a:latin typeface="Calibri" panose="020F0502020204030204" pitchFamily="34" charset="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Calibri" panose="020F0502020204030204" pitchFamily="34" charset="0"/>
              </a:defRPr>
            </a:lvl2pPr>
            <a:lvl3pPr marL="1143000" indent="-228600" eaLnBrk="0" hangingPunct="0">
              <a:spcBef>
                <a:spcPct val="20000"/>
              </a:spcBef>
              <a:buClr>
                <a:schemeClr val="accent2"/>
              </a:buClr>
              <a:buFont typeface="Wingdings 2" pitchFamily="2" charset="2"/>
              <a:buChar char=""/>
              <a:defRPr sz="2400">
                <a:solidFill>
                  <a:schemeClr val="tx1"/>
                </a:solidFill>
                <a:latin typeface="Calibri" panose="020F0502020204030204" pitchFamily="34" charset="0"/>
              </a:defRPr>
            </a:lvl3pPr>
            <a:lvl4pPr marL="1600200" indent="-228600" eaLnBrk="0" hangingPunct="0">
              <a:spcBef>
                <a:spcPct val="20000"/>
              </a:spcBef>
              <a:buClr>
                <a:srgbClr val="9BBB59"/>
              </a:buClr>
              <a:buFont typeface="Wingdings 2" pitchFamily="2" charset="2"/>
              <a:buChar char=""/>
              <a:defRPr sz="2000">
                <a:solidFill>
                  <a:schemeClr val="tx1"/>
                </a:solidFill>
                <a:latin typeface="Calibri" panose="020F0502020204030204" pitchFamily="34" charset="0"/>
              </a:defRPr>
            </a:lvl4pPr>
            <a:lvl5pPr marL="2057400" indent="-228600" eaLnBrk="0" hangingPunct="0">
              <a:spcBef>
                <a:spcPct val="20000"/>
              </a:spcBef>
              <a:buClr>
                <a:srgbClr val="8064A2"/>
              </a:buClr>
              <a:buFont typeface="Wingdings 2"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ru-RU" altLang="ru-RU" sz="1400">
                <a:latin typeface="Tahoma" panose="020B0604030504040204" pitchFamily="34" charset="0"/>
              </a:rPr>
              <a:t>БЮДЖЕТ</a:t>
            </a:r>
          </a:p>
        </p:txBody>
      </p:sp>
      <p:sp>
        <p:nvSpPr>
          <p:cNvPr id="14358" name="Прямоугольник 53247">
            <a:extLst>
              <a:ext uri="{FF2B5EF4-FFF2-40B4-BE49-F238E27FC236}">
                <a16:creationId xmlns:a16="http://schemas.microsoft.com/office/drawing/2014/main" id="{1D21289C-3C0B-F840-BA8F-0DA6297B6B2A}"/>
              </a:ext>
            </a:extLst>
          </p:cNvPr>
          <p:cNvSpPr>
            <a:spLocks noChangeArrowheads="1"/>
          </p:cNvSpPr>
          <p:nvPr/>
        </p:nvSpPr>
        <p:spPr bwMode="auto">
          <a:xfrm>
            <a:off x="1190625" y="2700338"/>
            <a:ext cx="930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2" charset="2"/>
              <a:buChar char=""/>
              <a:defRPr sz="3200">
                <a:solidFill>
                  <a:schemeClr val="tx1"/>
                </a:solidFill>
                <a:latin typeface="Calibri" panose="020F0502020204030204" pitchFamily="34" charset="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Calibri" panose="020F0502020204030204" pitchFamily="34" charset="0"/>
              </a:defRPr>
            </a:lvl2pPr>
            <a:lvl3pPr marL="1143000" indent="-228600" eaLnBrk="0" hangingPunct="0">
              <a:spcBef>
                <a:spcPct val="20000"/>
              </a:spcBef>
              <a:buClr>
                <a:schemeClr val="accent2"/>
              </a:buClr>
              <a:buFont typeface="Wingdings 2" pitchFamily="2" charset="2"/>
              <a:buChar char=""/>
              <a:defRPr sz="2400">
                <a:solidFill>
                  <a:schemeClr val="tx1"/>
                </a:solidFill>
                <a:latin typeface="Calibri" panose="020F0502020204030204" pitchFamily="34" charset="0"/>
              </a:defRPr>
            </a:lvl3pPr>
            <a:lvl4pPr marL="1600200" indent="-228600" eaLnBrk="0" hangingPunct="0">
              <a:spcBef>
                <a:spcPct val="20000"/>
              </a:spcBef>
              <a:buClr>
                <a:srgbClr val="9BBB59"/>
              </a:buClr>
              <a:buFont typeface="Wingdings 2" pitchFamily="2" charset="2"/>
              <a:buChar char=""/>
              <a:defRPr sz="2000">
                <a:solidFill>
                  <a:schemeClr val="tx1"/>
                </a:solidFill>
                <a:latin typeface="Calibri" panose="020F0502020204030204" pitchFamily="34" charset="0"/>
              </a:defRPr>
            </a:lvl4pPr>
            <a:lvl5pPr marL="2057400" indent="-228600" eaLnBrk="0" hangingPunct="0">
              <a:spcBef>
                <a:spcPct val="20000"/>
              </a:spcBef>
              <a:buClr>
                <a:srgbClr val="8064A2"/>
              </a:buClr>
              <a:buFont typeface="Wingdings 2"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ru-RU" altLang="ru-RU" sz="1400">
                <a:latin typeface="Tahoma" panose="020B0604030504040204" pitchFamily="34" charset="0"/>
              </a:rPr>
              <a:t>ДОХОДЫ</a:t>
            </a:r>
          </a:p>
        </p:txBody>
      </p:sp>
      <p:sp>
        <p:nvSpPr>
          <p:cNvPr id="14359" name="Прямоугольник 53248">
            <a:extLst>
              <a:ext uri="{FF2B5EF4-FFF2-40B4-BE49-F238E27FC236}">
                <a16:creationId xmlns:a16="http://schemas.microsoft.com/office/drawing/2014/main" id="{29856D90-D925-0346-923C-478BDF7E98C6}"/>
              </a:ext>
            </a:extLst>
          </p:cNvPr>
          <p:cNvSpPr>
            <a:spLocks noChangeArrowheads="1"/>
          </p:cNvSpPr>
          <p:nvPr/>
        </p:nvSpPr>
        <p:spPr bwMode="auto">
          <a:xfrm>
            <a:off x="2941638" y="2700338"/>
            <a:ext cx="995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2" charset="2"/>
              <a:buChar char=""/>
              <a:defRPr sz="3200">
                <a:solidFill>
                  <a:schemeClr val="tx1"/>
                </a:solidFill>
                <a:latin typeface="Calibri" panose="020F0502020204030204" pitchFamily="34" charset="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Calibri" panose="020F0502020204030204" pitchFamily="34" charset="0"/>
              </a:defRPr>
            </a:lvl2pPr>
            <a:lvl3pPr marL="1143000" indent="-228600" eaLnBrk="0" hangingPunct="0">
              <a:spcBef>
                <a:spcPct val="20000"/>
              </a:spcBef>
              <a:buClr>
                <a:schemeClr val="accent2"/>
              </a:buClr>
              <a:buFont typeface="Wingdings 2" pitchFamily="2" charset="2"/>
              <a:buChar char=""/>
              <a:defRPr sz="2400">
                <a:solidFill>
                  <a:schemeClr val="tx1"/>
                </a:solidFill>
                <a:latin typeface="Calibri" panose="020F0502020204030204" pitchFamily="34" charset="0"/>
              </a:defRPr>
            </a:lvl3pPr>
            <a:lvl4pPr marL="1600200" indent="-228600" eaLnBrk="0" hangingPunct="0">
              <a:spcBef>
                <a:spcPct val="20000"/>
              </a:spcBef>
              <a:buClr>
                <a:srgbClr val="9BBB59"/>
              </a:buClr>
              <a:buFont typeface="Wingdings 2" pitchFamily="2" charset="2"/>
              <a:buChar char=""/>
              <a:defRPr sz="2000">
                <a:solidFill>
                  <a:schemeClr val="tx1"/>
                </a:solidFill>
                <a:latin typeface="Calibri" panose="020F0502020204030204" pitchFamily="34" charset="0"/>
              </a:defRPr>
            </a:lvl4pPr>
            <a:lvl5pPr marL="2057400" indent="-228600" eaLnBrk="0" hangingPunct="0">
              <a:spcBef>
                <a:spcPct val="20000"/>
              </a:spcBef>
              <a:buClr>
                <a:srgbClr val="8064A2"/>
              </a:buClr>
              <a:buFont typeface="Wingdings 2"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ru-RU" altLang="ru-RU" sz="1400">
                <a:latin typeface="Tahoma" panose="020B0604030504040204" pitchFamily="34" charset="0"/>
              </a:rPr>
              <a:t>РАСХОДЫ</a:t>
            </a:r>
          </a:p>
        </p:txBody>
      </p:sp>
      <p:sp>
        <p:nvSpPr>
          <p:cNvPr id="14360" name="Прямоугольник 53254">
            <a:extLst>
              <a:ext uri="{FF2B5EF4-FFF2-40B4-BE49-F238E27FC236}">
                <a16:creationId xmlns:a16="http://schemas.microsoft.com/office/drawing/2014/main" id="{E83E52DD-9F68-5A44-B5A1-02F75650C432}"/>
              </a:ext>
            </a:extLst>
          </p:cNvPr>
          <p:cNvSpPr>
            <a:spLocks noChangeArrowheads="1"/>
          </p:cNvSpPr>
          <p:nvPr/>
        </p:nvSpPr>
        <p:spPr bwMode="auto">
          <a:xfrm>
            <a:off x="1990725" y="3454400"/>
            <a:ext cx="950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2" charset="2"/>
              <a:buChar char=""/>
              <a:defRPr sz="3200">
                <a:solidFill>
                  <a:schemeClr val="tx1"/>
                </a:solidFill>
                <a:latin typeface="Calibri" panose="020F0502020204030204" pitchFamily="34" charset="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Calibri" panose="020F0502020204030204" pitchFamily="34" charset="0"/>
              </a:defRPr>
            </a:lvl2pPr>
            <a:lvl3pPr marL="1143000" indent="-228600" eaLnBrk="0" hangingPunct="0">
              <a:spcBef>
                <a:spcPct val="20000"/>
              </a:spcBef>
              <a:buClr>
                <a:schemeClr val="accent2"/>
              </a:buClr>
              <a:buFont typeface="Wingdings 2" pitchFamily="2" charset="2"/>
              <a:buChar char=""/>
              <a:defRPr sz="2400">
                <a:solidFill>
                  <a:schemeClr val="tx1"/>
                </a:solidFill>
                <a:latin typeface="Calibri" panose="020F0502020204030204" pitchFamily="34" charset="0"/>
              </a:defRPr>
            </a:lvl3pPr>
            <a:lvl4pPr marL="1600200" indent="-228600" eaLnBrk="0" hangingPunct="0">
              <a:spcBef>
                <a:spcPct val="20000"/>
              </a:spcBef>
              <a:buClr>
                <a:srgbClr val="9BBB59"/>
              </a:buClr>
              <a:buFont typeface="Wingdings 2" pitchFamily="2" charset="2"/>
              <a:buChar char=""/>
              <a:defRPr sz="2000">
                <a:solidFill>
                  <a:schemeClr val="tx1"/>
                </a:solidFill>
                <a:latin typeface="Calibri" panose="020F0502020204030204" pitchFamily="34" charset="0"/>
              </a:defRPr>
            </a:lvl4pPr>
            <a:lvl5pPr marL="2057400" indent="-228600" eaLnBrk="0" hangingPunct="0">
              <a:spcBef>
                <a:spcPct val="20000"/>
              </a:spcBef>
              <a:buClr>
                <a:srgbClr val="8064A2"/>
              </a:buClr>
              <a:buFont typeface="Wingdings 2"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ru-RU" altLang="ru-RU" sz="1400">
                <a:latin typeface="Tahoma" panose="020B0604030504040204" pitchFamily="34" charset="0"/>
              </a:rPr>
              <a:t>БЮДЖЕТ</a:t>
            </a:r>
          </a:p>
        </p:txBody>
      </p:sp>
      <p:sp>
        <p:nvSpPr>
          <p:cNvPr id="53256" name="Прямоугольник 53255">
            <a:extLst>
              <a:ext uri="{FF2B5EF4-FFF2-40B4-BE49-F238E27FC236}">
                <a16:creationId xmlns:a16="http://schemas.microsoft.com/office/drawing/2014/main" id="{BABE1502-284F-644D-BCD0-A22C8BB08B7F}"/>
              </a:ext>
            </a:extLst>
          </p:cNvPr>
          <p:cNvSpPr/>
          <p:nvPr/>
        </p:nvSpPr>
        <p:spPr>
          <a:xfrm>
            <a:off x="1116013" y="793750"/>
            <a:ext cx="7397750" cy="523875"/>
          </a:xfrm>
          <a:prstGeom prst="rect">
            <a:avLst/>
          </a:prstGeom>
        </p:spPr>
        <p:txBody>
          <a:bodyPr>
            <a:spAutoFit/>
          </a:bodyPr>
          <a:lstStyle/>
          <a:p>
            <a:pPr>
              <a:defRPr/>
            </a:pPr>
            <a:r>
              <a:rPr lang="ru-RU" sz="2800" b="1" dirty="0">
                <a:solidFill>
                  <a:srgbClr val="9136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характеристики бюджета</a:t>
            </a:r>
            <a:endParaRPr lang="ru-RU" sz="2800" dirty="0">
              <a:solidFill>
                <a:srgbClr val="9136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53258" name="Прямая соединительная линия 53257">
            <a:extLst>
              <a:ext uri="{FF2B5EF4-FFF2-40B4-BE49-F238E27FC236}">
                <a16:creationId xmlns:a16="http://schemas.microsoft.com/office/drawing/2014/main" id="{6403CF84-777E-B34A-99A0-18762442C5EB}"/>
              </a:ext>
            </a:extLst>
          </p:cNvPr>
          <p:cNvCxnSpPr/>
          <p:nvPr/>
        </p:nvCxnSpPr>
        <p:spPr>
          <a:xfrm>
            <a:off x="2266950" y="2854325"/>
            <a:ext cx="5413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260" name="Прямая соединительная линия 53259">
            <a:extLst>
              <a:ext uri="{FF2B5EF4-FFF2-40B4-BE49-F238E27FC236}">
                <a16:creationId xmlns:a16="http://schemas.microsoft.com/office/drawing/2014/main" id="{E4FFA9A5-ACFA-DB4C-ADB7-AAAC65CA8816}"/>
              </a:ext>
            </a:extLst>
          </p:cNvPr>
          <p:cNvCxnSpPr>
            <a:endCxn id="14344" idx="1"/>
          </p:cNvCxnSpPr>
          <p:nvPr/>
        </p:nvCxnSpPr>
        <p:spPr>
          <a:xfrm>
            <a:off x="6907213" y="2908300"/>
            <a:ext cx="544512" cy="0"/>
          </a:xfrm>
          <a:prstGeom prst="line">
            <a:avLst/>
          </a:prstGeom>
        </p:spPr>
        <p:style>
          <a:lnRef idx="1">
            <a:schemeClr val="accent1"/>
          </a:lnRef>
          <a:fillRef idx="0">
            <a:schemeClr val="accent1"/>
          </a:fillRef>
          <a:effectRef idx="0">
            <a:schemeClr val="accent1"/>
          </a:effectRef>
          <a:fontRef idx="minor">
            <a:schemeClr val="tx1"/>
          </a:fontRef>
        </p:style>
      </p:cxnSp>
      <p:sp>
        <p:nvSpPr>
          <p:cNvPr id="53265" name="Дуга 53264">
            <a:extLst>
              <a:ext uri="{FF2B5EF4-FFF2-40B4-BE49-F238E27FC236}">
                <a16:creationId xmlns:a16="http://schemas.microsoft.com/office/drawing/2014/main" id="{1C7AED25-8A67-1240-BB08-FF98886E759C}"/>
              </a:ext>
            </a:extLst>
          </p:cNvPr>
          <p:cNvSpPr/>
          <p:nvPr/>
        </p:nvSpPr>
        <p:spPr>
          <a:xfrm rot="16046265" flipH="1">
            <a:off x="4706144" y="4945856"/>
            <a:ext cx="869950" cy="617538"/>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50" name="Дуга 49">
            <a:extLst>
              <a:ext uri="{FF2B5EF4-FFF2-40B4-BE49-F238E27FC236}">
                <a16:creationId xmlns:a16="http://schemas.microsoft.com/office/drawing/2014/main" id="{5140941F-F622-BD47-BAA6-21085BDBC37A}"/>
              </a:ext>
            </a:extLst>
          </p:cNvPr>
          <p:cNvSpPr/>
          <p:nvPr/>
        </p:nvSpPr>
        <p:spPr>
          <a:xfrm rot="16046265" flipH="1">
            <a:off x="7077869" y="2655094"/>
            <a:ext cx="990600" cy="566738"/>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51" name="Дуга 50">
            <a:extLst>
              <a:ext uri="{FF2B5EF4-FFF2-40B4-BE49-F238E27FC236}">
                <a16:creationId xmlns:a16="http://schemas.microsoft.com/office/drawing/2014/main" id="{C6D13294-8B1F-BC42-8317-34982B0B03D1}"/>
              </a:ext>
            </a:extLst>
          </p:cNvPr>
          <p:cNvSpPr/>
          <p:nvPr/>
        </p:nvSpPr>
        <p:spPr>
          <a:xfrm rot="16046265" flipH="1">
            <a:off x="2411413" y="2582863"/>
            <a:ext cx="1060450" cy="56515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53266" name="Дуга 53265">
            <a:extLst>
              <a:ext uri="{FF2B5EF4-FFF2-40B4-BE49-F238E27FC236}">
                <a16:creationId xmlns:a16="http://schemas.microsoft.com/office/drawing/2014/main" id="{41916F0D-7F7E-FB48-8B37-109F8B3B8351}"/>
              </a:ext>
            </a:extLst>
          </p:cNvPr>
          <p:cNvSpPr/>
          <p:nvPr/>
        </p:nvSpPr>
        <p:spPr>
          <a:xfrm rot="3860658">
            <a:off x="1833563" y="2586038"/>
            <a:ext cx="763587" cy="947737"/>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53" name="Дуга 52">
            <a:extLst>
              <a:ext uri="{FF2B5EF4-FFF2-40B4-BE49-F238E27FC236}">
                <a16:creationId xmlns:a16="http://schemas.microsoft.com/office/drawing/2014/main" id="{C1B2B7E5-2B03-CF4E-B115-BA78160969E4}"/>
              </a:ext>
            </a:extLst>
          </p:cNvPr>
          <p:cNvSpPr/>
          <p:nvPr/>
        </p:nvSpPr>
        <p:spPr>
          <a:xfrm rot="3860658">
            <a:off x="6537325" y="2687638"/>
            <a:ext cx="590550" cy="9779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55" name="Дуга 54">
            <a:extLst>
              <a:ext uri="{FF2B5EF4-FFF2-40B4-BE49-F238E27FC236}">
                <a16:creationId xmlns:a16="http://schemas.microsoft.com/office/drawing/2014/main" id="{CD7AA467-4ED8-704B-9B66-743296CCB149}"/>
              </a:ext>
            </a:extLst>
          </p:cNvPr>
          <p:cNvSpPr/>
          <p:nvPr/>
        </p:nvSpPr>
        <p:spPr>
          <a:xfrm rot="3860658">
            <a:off x="4094163" y="4965700"/>
            <a:ext cx="590550" cy="9779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pic>
        <p:nvPicPr>
          <p:cNvPr id="14370" name="Picture 34" descr="Y:\Бюджетный отдел\БЮДЖЕТ ДЛЯ ГРАЖДАН\фото\tekstura-bumazhnyj-fon-bumaga-ogon-korichnevyj-myatyj.jpg">
            <a:extLst>
              <a:ext uri="{FF2B5EF4-FFF2-40B4-BE49-F238E27FC236}">
                <a16:creationId xmlns:a16="http://schemas.microsoft.com/office/drawing/2014/main" id="{A7FBE33F-7698-5549-9FF2-DDCD9BDCE8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62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36" descr="Y:\Бюджетный отдел\БЮДЖЕТ ДЛЯ ГРАЖДАН\фото\tekstura-bumazhnyj-fon-bumaga-ogon-korichnevyj-myatyj.jpg">
            <a:extLst>
              <a:ext uri="{FF2B5EF4-FFF2-40B4-BE49-F238E27FC236}">
                <a16:creationId xmlns:a16="http://schemas.microsoft.com/office/drawing/2014/main" id="{CFD99F44-523E-CA4B-8259-E3C38002A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7231" name="Group 127">
            <a:extLst>
              <a:ext uri="{FF2B5EF4-FFF2-40B4-BE49-F238E27FC236}">
                <a16:creationId xmlns:a16="http://schemas.microsoft.com/office/drawing/2014/main" id="{A459271F-10F3-C54A-8F0D-568E45C26AF9}"/>
              </a:ext>
            </a:extLst>
          </p:cNvPr>
          <p:cNvGraphicFramePr>
            <a:graphicFrameLocks noGrp="1"/>
          </p:cNvGraphicFramePr>
          <p:nvPr>
            <p:ph sz="quarter" idx="1"/>
          </p:nvPr>
        </p:nvGraphicFramePr>
        <p:xfrm>
          <a:off x="452438" y="2060575"/>
          <a:ext cx="8328025" cy="4237038"/>
        </p:xfrm>
        <a:graphic>
          <a:graphicData uri="http://schemas.openxmlformats.org/drawingml/2006/table">
            <a:tbl>
              <a:tblPr/>
              <a:tblGrid>
                <a:gridCol w="3517814">
                  <a:extLst>
                    <a:ext uri="{9D8B030D-6E8A-4147-A177-3AD203B41FA5}">
                      <a16:colId xmlns:a16="http://schemas.microsoft.com/office/drawing/2014/main" val="20000"/>
                    </a:ext>
                  </a:extLst>
                </a:gridCol>
                <a:gridCol w="1609493">
                  <a:extLst>
                    <a:ext uri="{9D8B030D-6E8A-4147-A177-3AD203B41FA5}">
                      <a16:colId xmlns:a16="http://schemas.microsoft.com/office/drawing/2014/main" val="20001"/>
                    </a:ext>
                  </a:extLst>
                </a:gridCol>
                <a:gridCol w="1584162">
                  <a:extLst>
                    <a:ext uri="{9D8B030D-6E8A-4147-A177-3AD203B41FA5}">
                      <a16:colId xmlns:a16="http://schemas.microsoft.com/office/drawing/2014/main" val="20002"/>
                    </a:ext>
                  </a:extLst>
                </a:gridCol>
                <a:gridCol w="1616557">
                  <a:extLst>
                    <a:ext uri="{9D8B030D-6E8A-4147-A177-3AD203B41FA5}">
                      <a16:colId xmlns:a16="http://schemas.microsoft.com/office/drawing/2014/main" val="20003"/>
                    </a:ext>
                  </a:extLst>
                </a:gridCol>
              </a:tblGrid>
              <a:tr h="716671">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altLang="ru-RU" sz="1800" b="0" i="0" u="none" strike="noStrike" cap="none" normalizeH="0" baseline="0" dirty="0">
                        <a:ln>
                          <a:noFill/>
                        </a:ln>
                        <a:solidFill>
                          <a:srgbClr val="000000"/>
                        </a:solidFill>
                        <a:effectLst>
                          <a:outerShdw blurRad="38100" dist="38100" dir="2700000" algn="tl">
                            <a:srgbClr val="FFFFFF"/>
                          </a:outerShdw>
                        </a:effectLst>
                        <a:latin typeface="Times New Roman" pitchFamily="18" charset="0"/>
                      </a:endParaRPr>
                    </a:p>
                  </a:txBody>
                  <a:tcPr marL="91450" marR="91450" marT="45702" marB="457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1" i="0" u="none" strike="noStrike" cap="none" normalizeH="0" baseline="0" dirty="0">
                          <a:ln>
                            <a:noFill/>
                          </a:ln>
                          <a:solidFill>
                            <a:srgbClr val="000000"/>
                          </a:solidFill>
                          <a:effectLst>
                            <a:outerShdw blurRad="38100" dist="38100" dir="2700000" algn="tl">
                              <a:srgbClr val="FFFFFF"/>
                            </a:outerShdw>
                          </a:effectLst>
                          <a:latin typeface="Times New Roman" pitchFamily="18" charset="0"/>
                        </a:rPr>
                        <a:t>2020 год</a:t>
                      </a:r>
                    </a:p>
                  </a:txBody>
                  <a:tcPr marL="91450" marR="9145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1" i="0" u="none" strike="noStrike" cap="none" normalizeH="0" baseline="0" dirty="0">
                          <a:ln>
                            <a:noFill/>
                          </a:ln>
                          <a:solidFill>
                            <a:srgbClr val="000000"/>
                          </a:solidFill>
                          <a:effectLst>
                            <a:outerShdw blurRad="38100" dist="38100" dir="2700000" algn="tl">
                              <a:srgbClr val="FFFFFF"/>
                            </a:outerShdw>
                          </a:effectLst>
                          <a:latin typeface="Times New Roman" pitchFamily="18" charset="0"/>
                        </a:rPr>
                        <a:t>2021 год</a:t>
                      </a:r>
                    </a:p>
                  </a:txBody>
                  <a:tcPr marL="91450" marR="9145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1" i="0" u="none" strike="noStrike" cap="none" normalizeH="0" baseline="0" dirty="0">
                          <a:ln>
                            <a:noFill/>
                          </a:ln>
                          <a:solidFill>
                            <a:srgbClr val="000000"/>
                          </a:solidFill>
                          <a:effectLst>
                            <a:outerShdw blurRad="38100" dist="38100" dir="2700000" algn="tl">
                              <a:srgbClr val="FFFFFF"/>
                            </a:outerShdw>
                          </a:effectLst>
                          <a:latin typeface="Times New Roman" pitchFamily="18" charset="0"/>
                        </a:rPr>
                        <a:t>2022 год</a:t>
                      </a:r>
                    </a:p>
                  </a:txBody>
                  <a:tcPr marL="91450" marR="9145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0"/>
                  </a:ext>
                </a:extLst>
              </a:tr>
              <a:tr h="701127">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2000" b="0" i="0" u="none" strike="noStrike" cap="none" normalizeH="0" baseline="0" dirty="0">
                          <a:ln>
                            <a:noFill/>
                          </a:ln>
                          <a:solidFill>
                            <a:srgbClr val="000000"/>
                          </a:solidFill>
                          <a:effectLst>
                            <a:outerShdw blurRad="38100" dist="38100" dir="2700000" algn="tl">
                              <a:srgbClr val="FFFFFF"/>
                            </a:outerShdw>
                          </a:effectLst>
                          <a:latin typeface="Times New Roman" pitchFamily="18" charset="0"/>
                        </a:rPr>
                        <a:t>Общий объем доходов, млн. руб.</a:t>
                      </a:r>
                    </a:p>
                  </a:txBody>
                  <a:tcPr marL="91450" marR="91450"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791 828,02045</a:t>
                      </a:r>
                    </a:p>
                  </a:txBody>
                  <a:tcPr marL="91450" marR="9145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736 044,39107</a:t>
                      </a:r>
                    </a:p>
                  </a:txBody>
                  <a:tcPr marL="91450" marR="9145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734 378,49896</a:t>
                      </a:r>
                    </a:p>
                  </a:txBody>
                  <a:tcPr marL="91450" marR="9145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1"/>
                  </a:ext>
                </a:extLst>
              </a:tr>
              <a:tr h="1057149">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2000" b="0" i="0" u="none" strike="noStrike" cap="none" normalizeH="0" baseline="0" dirty="0">
                          <a:ln>
                            <a:noFill/>
                          </a:ln>
                          <a:solidFill>
                            <a:srgbClr val="000000"/>
                          </a:solidFill>
                          <a:effectLst>
                            <a:outerShdw blurRad="38100" dist="38100" dir="2700000" algn="tl">
                              <a:srgbClr val="FFFFFF"/>
                            </a:outerShdw>
                          </a:effectLst>
                          <a:latin typeface="Times New Roman" pitchFamily="18" charset="0"/>
                        </a:rPr>
                        <a:t>Общий объем расходов бюджета, млн. руб.</a:t>
                      </a:r>
                    </a:p>
                  </a:txBody>
                  <a:tcPr marL="91450" marR="91450"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791 828,02045</a:t>
                      </a:r>
                    </a:p>
                  </a:txBody>
                  <a:tcPr marL="91450" marR="9145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736 044,39107</a:t>
                      </a:r>
                    </a:p>
                  </a:txBody>
                  <a:tcPr marL="91450" marR="9145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734 378,49896</a:t>
                      </a:r>
                    </a:p>
                  </a:txBody>
                  <a:tcPr marL="91450" marR="9145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2"/>
                  </a:ext>
                </a:extLst>
              </a:tr>
              <a:tr h="1164608">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2000" b="0" i="0" u="none" strike="noStrike" cap="none" normalizeH="0" baseline="0" dirty="0">
                          <a:ln>
                            <a:noFill/>
                          </a:ln>
                          <a:solidFill>
                            <a:srgbClr val="000000"/>
                          </a:solidFill>
                          <a:effectLst>
                            <a:outerShdw blurRad="38100" dist="38100" dir="2700000" algn="tl">
                              <a:srgbClr val="FFFFFF"/>
                            </a:outerShdw>
                          </a:effectLst>
                          <a:latin typeface="Times New Roman" pitchFamily="18" charset="0"/>
                        </a:rPr>
                        <a:t>в том числе на исполнение публичных нормативных обязательств, млн. руб.</a:t>
                      </a:r>
                    </a:p>
                  </a:txBody>
                  <a:tcPr marL="91450" marR="91450"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30 790,00000</a:t>
                      </a:r>
                    </a:p>
                  </a:txBody>
                  <a:tcPr marL="91450" marR="9145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30 790,00000</a:t>
                      </a:r>
                    </a:p>
                  </a:txBody>
                  <a:tcPr marL="91450" marR="9145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30 790,00000</a:t>
                      </a:r>
                    </a:p>
                  </a:txBody>
                  <a:tcPr marL="91450" marR="9145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3"/>
                  </a:ext>
                </a:extLst>
              </a:tr>
              <a:tr h="597482">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2000" b="0" i="0" u="none" strike="noStrike" cap="none" normalizeH="0" baseline="0" dirty="0">
                          <a:ln>
                            <a:noFill/>
                          </a:ln>
                          <a:solidFill>
                            <a:srgbClr val="000000"/>
                          </a:solidFill>
                          <a:effectLst>
                            <a:outerShdw blurRad="38100" dist="38100" dir="2700000" algn="tl">
                              <a:srgbClr val="FFFFFF"/>
                            </a:outerShdw>
                          </a:effectLst>
                          <a:latin typeface="Times New Roman" pitchFamily="18" charset="0"/>
                        </a:rPr>
                        <a:t>Дефицит районного бюджета</a:t>
                      </a:r>
                    </a:p>
                  </a:txBody>
                  <a:tcPr marL="91450" marR="91450"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0,00</a:t>
                      </a:r>
                    </a:p>
                  </a:txBody>
                  <a:tcPr marL="91450" marR="9145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0,00</a:t>
                      </a:r>
                    </a:p>
                  </a:txBody>
                  <a:tcPr marL="91450" marR="9145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0,00</a:t>
                      </a:r>
                    </a:p>
                  </a:txBody>
                  <a:tcPr marL="91450" marR="9145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
        <p:nvSpPr>
          <p:cNvPr id="47220" name="Rectangle 116">
            <a:extLst>
              <a:ext uri="{FF2B5EF4-FFF2-40B4-BE49-F238E27FC236}">
                <a16:creationId xmlns:a16="http://schemas.microsoft.com/office/drawing/2014/main" id="{5DFD8179-CAE4-DB42-B7FD-526DC3FE1D54}"/>
              </a:ext>
            </a:extLst>
          </p:cNvPr>
          <p:cNvSpPr>
            <a:spLocks noChangeArrowheads="1"/>
          </p:cNvSpPr>
          <p:nvPr/>
        </p:nvSpPr>
        <p:spPr bwMode="auto">
          <a:xfrm>
            <a:off x="7596188" y="1687513"/>
            <a:ext cx="1019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120000"/>
              <a:buChar char="•"/>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Font typeface="Tahoma" pitchFamily="34" charset="0"/>
              <a:buChar char="–"/>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120000"/>
              <a:buChar char="•"/>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Font typeface="Tahoma" pitchFamily="34" charset="0"/>
              <a:buChar char="–"/>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9pPr>
          </a:lstStyle>
          <a:p>
            <a:pPr>
              <a:lnSpc>
                <a:spcPct val="90000"/>
              </a:lnSpc>
              <a:buFontTx/>
              <a:buNone/>
              <a:defRPr/>
            </a:pPr>
            <a:r>
              <a:rPr lang="ru-RU" altLang="ru-RU" sz="1200" b="1" dirty="0">
                <a:latin typeface="Times New Roman" pitchFamily="18" charset="0"/>
                <a:cs typeface="+mn-cs"/>
              </a:rPr>
              <a:t>млн. руб.</a:t>
            </a:r>
          </a:p>
        </p:txBody>
      </p:sp>
      <p:sp>
        <p:nvSpPr>
          <p:cNvPr id="5" name="Заголовок 1">
            <a:extLst>
              <a:ext uri="{FF2B5EF4-FFF2-40B4-BE49-F238E27FC236}">
                <a16:creationId xmlns:a16="http://schemas.microsoft.com/office/drawing/2014/main" id="{456BA437-3519-1948-8028-69B40E543406}"/>
              </a:ext>
            </a:extLst>
          </p:cNvPr>
          <p:cNvSpPr txBox="1">
            <a:spLocks/>
          </p:cNvSpPr>
          <p:nvPr/>
        </p:nvSpPr>
        <p:spPr bwMode="auto">
          <a:xfrm>
            <a:off x="441325" y="188913"/>
            <a:ext cx="8208963"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a:defRPr/>
            </a:pPr>
            <a:r>
              <a:rPr lang="ru-RU"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характеристики бюджета</a:t>
            </a:r>
            <a:endParaRPr lang="ru-RU"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ru-RU" altLang="ru-RU" sz="2800" kern="0" dirty="0">
                <a:solidFill>
                  <a:schemeClr val="tx1"/>
                </a:solidFill>
                <a:latin typeface="Times New Roman" panose="02020603050405020304" pitchFamily="18" charset="0"/>
                <a:cs typeface="Times New Roman" panose="02020603050405020304" pitchFamily="18" charset="0"/>
              </a:rPr>
              <a:t> Тигильского муниципального района</a:t>
            </a:r>
          </a:p>
        </p:txBody>
      </p:sp>
    </p:spTree>
  </p:cSld>
  <p:clrMapOvr>
    <a:masterClrMapping/>
  </p:clrMapOvr>
  <p:transition advClick="0" advTm="25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27D5D39-0DD1-6540-AF68-1B58F4326FB8}"/>
              </a:ext>
            </a:extLst>
          </p:cNvPr>
          <p:cNvSpPr txBox="1">
            <a:spLocks noChangeArrowheads="1"/>
          </p:cNvSpPr>
          <p:nvPr/>
        </p:nvSpPr>
        <p:spPr bwMode="auto">
          <a:xfrm>
            <a:off x="971550" y="223838"/>
            <a:ext cx="8188325"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altLang="ru-RU" sz="2800" b="1" kern="0" dirty="0">
                <a:solidFill>
                  <a:schemeClr val="accent2"/>
                </a:solidFill>
                <a:latin typeface="Bookman Old Style" pitchFamily="18" charset="0"/>
              </a:rPr>
              <a:t>          </a:t>
            </a:r>
            <a:r>
              <a:rPr lang="ru-RU" altLang="ru-RU" sz="3200" b="1" kern="0" dirty="0">
                <a:solidFill>
                  <a:srgbClr val="91362F"/>
                </a:solidFill>
                <a:effectLst/>
                <a:latin typeface="Times New Roman" panose="02020603050405020304" pitchFamily="18" charset="0"/>
                <a:cs typeface="Times New Roman" panose="02020603050405020304" pitchFamily="18" charset="0"/>
              </a:rPr>
              <a:t>Доходы  районного бюджета</a:t>
            </a:r>
          </a:p>
        </p:txBody>
      </p:sp>
      <p:sp>
        <p:nvSpPr>
          <p:cNvPr id="3" name="Rectangle 3">
            <a:extLst>
              <a:ext uri="{FF2B5EF4-FFF2-40B4-BE49-F238E27FC236}">
                <a16:creationId xmlns:a16="http://schemas.microsoft.com/office/drawing/2014/main" id="{13EC484D-F842-CB44-9CAD-9B26F78B9B53}"/>
              </a:ext>
            </a:extLst>
          </p:cNvPr>
          <p:cNvSpPr txBox="1">
            <a:spLocks noChangeArrowheads="1"/>
          </p:cNvSpPr>
          <p:nvPr/>
        </p:nvSpPr>
        <p:spPr bwMode="auto">
          <a:xfrm>
            <a:off x="1039813" y="835025"/>
            <a:ext cx="805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lgn="just">
              <a:lnSpc>
                <a:spcPct val="80000"/>
              </a:lnSpc>
              <a:buFontTx/>
              <a:buNone/>
              <a:defRPr/>
            </a:pPr>
            <a:r>
              <a:rPr lang="ru-RU" altLang="ru-RU" sz="1800" b="1" kern="0" dirty="0">
                <a:solidFill>
                  <a:schemeClr val="accent5">
                    <a:lumMod val="75000"/>
                  </a:schemeClr>
                </a:solidFill>
                <a:effectLst/>
                <a:latin typeface="Times New Roman" panose="02020603050405020304" pitchFamily="18" charset="0"/>
                <a:cs typeface="Times New Roman" panose="02020603050405020304" pitchFamily="18" charset="0"/>
              </a:rPr>
              <a:t>Доходы районного бюджета образуются за счет налоговых и неналоговых доходов, а также за счет безвозмездных поступлений</a:t>
            </a:r>
          </a:p>
        </p:txBody>
      </p:sp>
      <p:sp>
        <p:nvSpPr>
          <p:cNvPr id="5" name="Лента лицом вверх 4">
            <a:extLst>
              <a:ext uri="{FF2B5EF4-FFF2-40B4-BE49-F238E27FC236}">
                <a16:creationId xmlns:a16="http://schemas.microsoft.com/office/drawing/2014/main" id="{65D8B7F8-D0BE-7E48-A9B5-B2E84228F176}"/>
              </a:ext>
            </a:extLst>
          </p:cNvPr>
          <p:cNvSpPr/>
          <p:nvPr/>
        </p:nvSpPr>
        <p:spPr>
          <a:xfrm>
            <a:off x="955675" y="1397000"/>
            <a:ext cx="2344738" cy="792163"/>
          </a:xfrm>
          <a:prstGeom prst="ribbon2">
            <a:avLst>
              <a:gd name="adj1" fmla="val 17869"/>
              <a:gd name="adj2" fmla="val 75000"/>
            </a:avLst>
          </a:prstGeom>
          <a:solidFill>
            <a:schemeClr val="accent5">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Налоговые доходы </a:t>
            </a:r>
            <a:endParaRPr lang="ru-RU" dirty="0"/>
          </a:p>
        </p:txBody>
      </p:sp>
      <p:sp>
        <p:nvSpPr>
          <p:cNvPr id="12" name="Лента лицом вверх 11">
            <a:extLst>
              <a:ext uri="{FF2B5EF4-FFF2-40B4-BE49-F238E27FC236}">
                <a16:creationId xmlns:a16="http://schemas.microsoft.com/office/drawing/2014/main" id="{7C0ED120-0D4F-A148-A4F5-52D0B76F58E7}"/>
              </a:ext>
            </a:extLst>
          </p:cNvPr>
          <p:cNvSpPr/>
          <p:nvPr/>
        </p:nvSpPr>
        <p:spPr>
          <a:xfrm>
            <a:off x="3729038" y="1397000"/>
            <a:ext cx="2344737" cy="792163"/>
          </a:xfrm>
          <a:prstGeom prst="ribbon2">
            <a:avLst>
              <a:gd name="adj1" fmla="val 16667"/>
              <a:gd name="adj2" fmla="val 73569"/>
            </a:avLst>
          </a:prstGeom>
          <a:solidFill>
            <a:schemeClr val="accent3">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Неналоговые доходы </a:t>
            </a:r>
            <a:endParaRPr lang="ru-RU" dirty="0"/>
          </a:p>
        </p:txBody>
      </p:sp>
      <p:sp>
        <p:nvSpPr>
          <p:cNvPr id="13" name="Лента лицом вверх 12">
            <a:extLst>
              <a:ext uri="{FF2B5EF4-FFF2-40B4-BE49-F238E27FC236}">
                <a16:creationId xmlns:a16="http://schemas.microsoft.com/office/drawing/2014/main" id="{44051069-7456-2D45-8273-8901B895C26F}"/>
              </a:ext>
            </a:extLst>
          </p:cNvPr>
          <p:cNvSpPr/>
          <p:nvPr/>
        </p:nvSpPr>
        <p:spPr>
          <a:xfrm>
            <a:off x="6680200" y="1368425"/>
            <a:ext cx="2343150" cy="790575"/>
          </a:xfrm>
          <a:prstGeom prst="ribbon2">
            <a:avLst>
              <a:gd name="adj1" fmla="val 16667"/>
              <a:gd name="adj2" fmla="val 75000"/>
            </a:avLst>
          </a:prstGeom>
          <a:gradFill>
            <a:gsLst>
              <a:gs pos="0">
                <a:srgbClr val="5E9EFF"/>
              </a:gs>
              <a:gs pos="39999">
                <a:srgbClr val="85C2FF"/>
              </a:gs>
              <a:gs pos="70000">
                <a:srgbClr val="C4D6EB"/>
              </a:gs>
              <a:gs pos="100000">
                <a:srgbClr val="FFEBFA"/>
              </a:gs>
            </a:gsLst>
            <a:lin ang="5400000" scaled="0"/>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Безвозмездные поступления </a:t>
            </a:r>
            <a:endParaRPr lang="ru-RU" dirty="0"/>
          </a:p>
        </p:txBody>
      </p:sp>
      <p:sp>
        <p:nvSpPr>
          <p:cNvPr id="6" name="Блок-схема: альтернативный процесс 5">
            <a:extLst>
              <a:ext uri="{FF2B5EF4-FFF2-40B4-BE49-F238E27FC236}">
                <a16:creationId xmlns:a16="http://schemas.microsoft.com/office/drawing/2014/main" id="{B0B3CAA8-BC6D-694C-9E63-C0AD1481F9D8}"/>
              </a:ext>
            </a:extLst>
          </p:cNvPr>
          <p:cNvSpPr/>
          <p:nvPr/>
        </p:nvSpPr>
        <p:spPr>
          <a:xfrm>
            <a:off x="1120775" y="2487613"/>
            <a:ext cx="2016125" cy="2520950"/>
          </a:xfrm>
          <a:prstGeom prst="flowChartAlternateProcess">
            <a:avLst/>
          </a:prstGeom>
          <a:solidFill>
            <a:schemeClr val="accent5">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Поступления в бюджет от уплаты налогов, установленных Налоговым кодексом РФ</a:t>
            </a:r>
          </a:p>
        </p:txBody>
      </p:sp>
      <p:sp>
        <p:nvSpPr>
          <p:cNvPr id="7" name="Скругленный прямоугольник 6">
            <a:extLst>
              <a:ext uri="{FF2B5EF4-FFF2-40B4-BE49-F238E27FC236}">
                <a16:creationId xmlns:a16="http://schemas.microsoft.com/office/drawing/2014/main" id="{75A3B57A-E7EF-E442-9016-1A558F5A9CCF}"/>
              </a:ext>
            </a:extLst>
          </p:cNvPr>
          <p:cNvSpPr/>
          <p:nvPr/>
        </p:nvSpPr>
        <p:spPr>
          <a:xfrm>
            <a:off x="3821113" y="2416175"/>
            <a:ext cx="2159000" cy="2592388"/>
          </a:xfrm>
          <a:prstGeom prst="roundRect">
            <a:avLst/>
          </a:prstGeom>
          <a:solidFill>
            <a:schemeClr val="accent3">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Поступления от уплаты сборов, установленных законодательством РФ и штрафов за нарушение законодательства</a:t>
            </a:r>
          </a:p>
        </p:txBody>
      </p:sp>
      <p:sp>
        <p:nvSpPr>
          <p:cNvPr id="8" name="Скругленный прямоугольник 7">
            <a:extLst>
              <a:ext uri="{FF2B5EF4-FFF2-40B4-BE49-F238E27FC236}">
                <a16:creationId xmlns:a16="http://schemas.microsoft.com/office/drawing/2014/main" id="{D37E86FF-5F5B-DF4A-9671-3CE7E3BA19F1}"/>
              </a:ext>
            </a:extLst>
          </p:cNvPr>
          <p:cNvSpPr/>
          <p:nvPr/>
        </p:nvSpPr>
        <p:spPr>
          <a:xfrm>
            <a:off x="6770688" y="2420938"/>
            <a:ext cx="2162175" cy="2592387"/>
          </a:xfrm>
          <a:prstGeom prst="roundRect">
            <a:avLst/>
          </a:prstGeom>
          <a:gradFill>
            <a:gsLst>
              <a:gs pos="0">
                <a:srgbClr val="5E9EFF"/>
              </a:gs>
              <a:gs pos="39999">
                <a:srgbClr val="85C2FF"/>
              </a:gs>
              <a:gs pos="70000">
                <a:srgbClr val="C4D6EB"/>
              </a:gs>
              <a:gs pos="100000">
                <a:srgbClr val="FFEBFA"/>
              </a:gs>
            </a:gsLst>
            <a:lin ang="5400000" scaled="0"/>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-это финансовая помощь из бюджетов других уровней бюджетов РФ (межбюджетные трансферты), от физических и юридических лиц </a:t>
            </a:r>
          </a:p>
        </p:txBody>
      </p:sp>
      <p:pic>
        <p:nvPicPr>
          <p:cNvPr id="16394" name="Picture 16" descr="https://im0-tub-ru.yandex.net/i?id=cff3e7b5fda4e4a109a9f3c87c7f2532&amp;n=33&amp;h=215&amp;w=227">
            <a:extLst>
              <a:ext uri="{FF2B5EF4-FFF2-40B4-BE49-F238E27FC236}">
                <a16:creationId xmlns:a16="http://schemas.microsoft.com/office/drawing/2014/main" id="{7D5E97E9-1F84-3747-985D-AC35F0A15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2525" y="5157788"/>
            <a:ext cx="24161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1" descr="Y:\Бюджетный отдел\БЮДЖЕТ ДЛЯ ГРАЖДАН\фото\tekstura-bumazhnyj-fon-bumaga-ogon-korichnevyj-myatyj.jpg">
            <a:extLst>
              <a:ext uri="{FF2B5EF4-FFF2-40B4-BE49-F238E27FC236}">
                <a16:creationId xmlns:a16="http://schemas.microsoft.com/office/drawing/2014/main" id="{2D55575F-A159-7D4A-9343-25CDD5CAC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3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1CDCE-90E8-9444-BF11-67700FA98A6E}"/>
              </a:ext>
            </a:extLst>
          </p:cNvPr>
          <p:cNvSpPr txBox="1">
            <a:spLocks noChangeArrowheads="1"/>
          </p:cNvSpPr>
          <p:nvPr/>
        </p:nvSpPr>
        <p:spPr bwMode="auto">
          <a:xfrm>
            <a:off x="971550" y="0"/>
            <a:ext cx="80518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altLang="ru-RU" sz="2000" b="1" kern="0" dirty="0">
                <a:solidFill>
                  <a:schemeClr val="accent2">
                    <a:lumMod val="50000"/>
                  </a:schemeClr>
                </a:solidFill>
                <a:latin typeface="Times New Roman" panose="02020603050405020304" pitchFamily="18" charset="0"/>
                <a:cs typeface="Times New Roman" panose="02020603050405020304" pitchFamily="18" charset="0"/>
              </a:rPr>
              <a:t>	</a:t>
            </a:r>
          </a:p>
          <a:p>
            <a:pPr>
              <a:defRPr/>
            </a:pPr>
            <a:r>
              <a:rPr lang="ru-RU" altLang="ru-RU" sz="2200" b="1" kern="0" dirty="0">
                <a:solidFill>
                  <a:srgbClr val="9C5224"/>
                </a:solidFill>
                <a:effectLst/>
                <a:latin typeface="Times New Roman" panose="02020603050405020304" pitchFamily="18" charset="0"/>
                <a:cs typeface="Times New Roman" panose="02020603050405020304" pitchFamily="18" charset="0"/>
              </a:rPr>
              <a:t>Межбюджетные трансферты (безвозмездные поступления)</a:t>
            </a:r>
            <a:r>
              <a:rPr lang="ru-RU" altLang="ru-RU" sz="2200" kern="0" dirty="0">
                <a:solidFill>
                  <a:srgbClr val="9C5224"/>
                </a:solidFill>
                <a:effectLst/>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AEC81530-8014-4547-BFE1-5269F6260434}"/>
              </a:ext>
            </a:extLst>
          </p:cNvPr>
          <p:cNvSpPr txBox="1">
            <a:spLocks noChangeArrowheads="1"/>
          </p:cNvSpPr>
          <p:nvPr/>
        </p:nvSpPr>
        <p:spPr bwMode="auto">
          <a:xfrm>
            <a:off x="1084263" y="692150"/>
            <a:ext cx="8043862" cy="792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lgn="just">
              <a:buFontTx/>
              <a:buNone/>
              <a:defRPr/>
            </a:pPr>
            <a:r>
              <a:rPr lang="ru-RU" altLang="ru-RU" sz="1600" b="1" kern="0" dirty="0">
                <a:solidFill>
                  <a:schemeClr val="accent5">
                    <a:lumMod val="75000"/>
                  </a:schemeClr>
                </a:solidFill>
                <a:effectLst/>
                <a:latin typeface="Times New Roman" panose="02020603050405020304" pitchFamily="18" charset="0"/>
                <a:cs typeface="Times New Roman" panose="02020603050405020304" pitchFamily="18" charset="0"/>
              </a:rPr>
              <a:t>Межбюджетные трансферты (безвозмездные поступления)</a:t>
            </a:r>
            <a:r>
              <a:rPr lang="ru-RU" altLang="ru-RU" sz="1600" kern="0" dirty="0">
                <a:solidFill>
                  <a:schemeClr val="accent5">
                    <a:lumMod val="75000"/>
                  </a:schemeClr>
                </a:solidFill>
                <a:effectLst/>
                <a:latin typeface="Times New Roman" panose="02020603050405020304" pitchFamily="18" charset="0"/>
                <a:cs typeface="Times New Roman" panose="02020603050405020304" pitchFamily="18" charset="0"/>
              </a:rPr>
              <a:t> -</a:t>
            </a:r>
            <a:r>
              <a:rPr lang="ru-RU" altLang="ru-RU" sz="1600" b="1" kern="0" dirty="0">
                <a:solidFill>
                  <a:schemeClr val="accent5">
                    <a:lumMod val="75000"/>
                  </a:schemeClr>
                </a:solidFill>
                <a:effectLst/>
                <a:latin typeface="Times New Roman" panose="02020603050405020304" pitchFamily="18" charset="0"/>
                <a:cs typeface="Times New Roman" panose="02020603050405020304" pitchFamily="18" charset="0"/>
              </a:rPr>
              <a:t> это средства одного бюджета бюджетной системы РФ, перечисляемые другому бюджету бюджетной системы РФ.</a:t>
            </a:r>
          </a:p>
        </p:txBody>
      </p:sp>
      <p:sp>
        <p:nvSpPr>
          <p:cNvPr id="17412" name="Rectangle 6">
            <a:extLst>
              <a:ext uri="{FF2B5EF4-FFF2-40B4-BE49-F238E27FC236}">
                <a16:creationId xmlns:a16="http://schemas.microsoft.com/office/drawing/2014/main" id="{8E44D165-62A6-9046-84EA-E28559D9F145}"/>
              </a:ext>
            </a:extLst>
          </p:cNvPr>
          <p:cNvSpPr>
            <a:spLocks noChangeArrowheads="1"/>
          </p:cNvSpPr>
          <p:nvPr/>
        </p:nvSpPr>
        <p:spPr bwMode="auto">
          <a:xfrm>
            <a:off x="336550" y="2470150"/>
            <a:ext cx="6981825"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indent="539750" eaLnBrk="0" hangingPunct="0">
              <a:spcBef>
                <a:spcPts val="600"/>
              </a:spcBef>
              <a:buClr>
                <a:schemeClr val="accent1"/>
              </a:buClr>
              <a:buSzPct val="80000"/>
              <a:buFont typeface="Wingdings 2" pitchFamily="2" charset="2"/>
              <a:buChar char=""/>
              <a:defRPr sz="3200">
                <a:solidFill>
                  <a:schemeClr val="tx1"/>
                </a:solidFill>
                <a:latin typeface="Calibri" panose="020F0502020204030204" pitchFamily="34" charset="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Calibri" panose="020F0502020204030204" pitchFamily="34" charset="0"/>
              </a:defRPr>
            </a:lvl2pPr>
            <a:lvl3pPr marL="1143000" indent="-228600" eaLnBrk="0" hangingPunct="0">
              <a:spcBef>
                <a:spcPct val="20000"/>
              </a:spcBef>
              <a:buClr>
                <a:schemeClr val="accent2"/>
              </a:buClr>
              <a:buFont typeface="Wingdings 2" pitchFamily="2" charset="2"/>
              <a:buChar char=""/>
              <a:defRPr sz="2400">
                <a:solidFill>
                  <a:schemeClr val="tx1"/>
                </a:solidFill>
                <a:latin typeface="Calibri" panose="020F0502020204030204" pitchFamily="34" charset="0"/>
              </a:defRPr>
            </a:lvl3pPr>
            <a:lvl4pPr marL="1600200" indent="-228600" eaLnBrk="0" hangingPunct="0">
              <a:spcBef>
                <a:spcPct val="20000"/>
              </a:spcBef>
              <a:buClr>
                <a:srgbClr val="9BBB59"/>
              </a:buClr>
              <a:buFont typeface="Wingdings 2" pitchFamily="2" charset="2"/>
              <a:buChar char=""/>
              <a:defRPr sz="2000">
                <a:solidFill>
                  <a:schemeClr val="tx1"/>
                </a:solidFill>
                <a:latin typeface="Calibri" panose="020F0502020204030204" pitchFamily="34" charset="0"/>
              </a:defRPr>
            </a:lvl4pPr>
            <a:lvl5pPr marL="2057400" indent="-228600" eaLnBrk="0" hangingPunct="0">
              <a:spcBef>
                <a:spcPct val="20000"/>
              </a:spcBef>
              <a:buClr>
                <a:srgbClr val="8064A2"/>
              </a:buClr>
              <a:buFont typeface="Wingdings 2"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Font typeface="Wingdings 2" pitchFamily="2" charset="2"/>
              <a:buChar char=""/>
              <a:defRPr sz="2000">
                <a:solidFill>
                  <a:schemeClr val="tx1"/>
                </a:solidFill>
                <a:latin typeface="Calibri" panose="020F0502020204030204" pitchFamily="34" charset="0"/>
              </a:defRPr>
            </a:lvl9pPr>
          </a:lstStyle>
          <a:p>
            <a:pPr algn="ctr" eaLnBrk="1" hangingPunct="1">
              <a:spcBef>
                <a:spcPct val="0"/>
              </a:spcBef>
              <a:buClrTx/>
              <a:buSzTx/>
              <a:buFontTx/>
              <a:buNone/>
            </a:pPr>
            <a:endParaRPr lang="ru-RU" altLang="ru-RU" sz="1900">
              <a:latin typeface="Times New Roman" panose="02020603050405020304" pitchFamily="18" charset="0"/>
            </a:endParaRPr>
          </a:p>
        </p:txBody>
      </p:sp>
      <p:sp>
        <p:nvSpPr>
          <p:cNvPr id="13" name="Лента лицом вверх 12">
            <a:extLst>
              <a:ext uri="{FF2B5EF4-FFF2-40B4-BE49-F238E27FC236}">
                <a16:creationId xmlns:a16="http://schemas.microsoft.com/office/drawing/2014/main" id="{8F067544-2C01-4344-B0D0-42F62783392F}"/>
              </a:ext>
            </a:extLst>
          </p:cNvPr>
          <p:cNvSpPr/>
          <p:nvPr/>
        </p:nvSpPr>
        <p:spPr>
          <a:xfrm>
            <a:off x="976313" y="1695450"/>
            <a:ext cx="2344737" cy="792163"/>
          </a:xfrm>
          <a:prstGeom prst="ribbon2">
            <a:avLst>
              <a:gd name="adj1" fmla="val 17869"/>
              <a:gd name="adj2" fmla="val 75000"/>
            </a:avLst>
          </a:prstGeom>
          <a:solidFill>
            <a:schemeClr val="accent5">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 Дотации </a:t>
            </a:r>
            <a:endParaRPr lang="ru-RU" dirty="0"/>
          </a:p>
        </p:txBody>
      </p:sp>
      <p:sp>
        <p:nvSpPr>
          <p:cNvPr id="14" name="Лента лицом вверх 13">
            <a:extLst>
              <a:ext uri="{FF2B5EF4-FFF2-40B4-BE49-F238E27FC236}">
                <a16:creationId xmlns:a16="http://schemas.microsoft.com/office/drawing/2014/main" id="{B41CBFFA-E3F1-344C-B251-103385B15BFD}"/>
              </a:ext>
            </a:extLst>
          </p:cNvPr>
          <p:cNvSpPr/>
          <p:nvPr/>
        </p:nvSpPr>
        <p:spPr>
          <a:xfrm>
            <a:off x="3624263" y="1679575"/>
            <a:ext cx="2343150" cy="792163"/>
          </a:xfrm>
          <a:prstGeom prst="ribbon2">
            <a:avLst>
              <a:gd name="adj1" fmla="val 17869"/>
              <a:gd name="adj2" fmla="val 75000"/>
            </a:avLst>
          </a:prstGeom>
          <a:solidFill>
            <a:schemeClr val="accent6">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Субвенции</a:t>
            </a:r>
            <a:endParaRPr lang="ru-RU" dirty="0"/>
          </a:p>
        </p:txBody>
      </p:sp>
      <p:sp>
        <p:nvSpPr>
          <p:cNvPr id="15" name="Лента лицом вверх 14">
            <a:extLst>
              <a:ext uri="{FF2B5EF4-FFF2-40B4-BE49-F238E27FC236}">
                <a16:creationId xmlns:a16="http://schemas.microsoft.com/office/drawing/2014/main" id="{1FA11598-85AA-CD48-865C-000609296ADC}"/>
              </a:ext>
            </a:extLst>
          </p:cNvPr>
          <p:cNvSpPr/>
          <p:nvPr/>
        </p:nvSpPr>
        <p:spPr>
          <a:xfrm>
            <a:off x="6372225" y="1673225"/>
            <a:ext cx="2343150" cy="792163"/>
          </a:xfrm>
          <a:prstGeom prst="ribbon2">
            <a:avLst>
              <a:gd name="adj1" fmla="val 17869"/>
              <a:gd name="adj2" fmla="val 75000"/>
            </a:avLst>
          </a:prstGeom>
          <a:solidFill>
            <a:schemeClr val="accent3">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Субсидии</a:t>
            </a:r>
            <a:endParaRPr lang="ru-RU" dirty="0"/>
          </a:p>
        </p:txBody>
      </p:sp>
      <p:sp>
        <p:nvSpPr>
          <p:cNvPr id="16" name="Блок-схема: альтернативный процесс 15">
            <a:extLst>
              <a:ext uri="{FF2B5EF4-FFF2-40B4-BE49-F238E27FC236}">
                <a16:creationId xmlns:a16="http://schemas.microsoft.com/office/drawing/2014/main" id="{C1C8ACFC-1FDD-6041-9B01-D932AD67C3F8}"/>
              </a:ext>
            </a:extLst>
          </p:cNvPr>
          <p:cNvSpPr/>
          <p:nvPr/>
        </p:nvSpPr>
        <p:spPr>
          <a:xfrm>
            <a:off x="993775" y="2730500"/>
            <a:ext cx="2209800" cy="2714625"/>
          </a:xfrm>
          <a:prstGeom prst="flowChartAlternateProcess">
            <a:avLst/>
          </a:prstGeom>
          <a:solidFill>
            <a:schemeClr val="accent5">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sz="1400" dirty="0">
                <a:solidFill>
                  <a:srgbClr val="002060"/>
                </a:solidFill>
                <a:latin typeface="Times New Roman"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p:txBody>
      </p:sp>
      <p:sp>
        <p:nvSpPr>
          <p:cNvPr id="18" name="Блок-схема: альтернативный процесс 17">
            <a:extLst>
              <a:ext uri="{FF2B5EF4-FFF2-40B4-BE49-F238E27FC236}">
                <a16:creationId xmlns:a16="http://schemas.microsoft.com/office/drawing/2014/main" id="{8057B37E-4A63-674E-8155-AB029BF838D0}"/>
              </a:ext>
            </a:extLst>
          </p:cNvPr>
          <p:cNvSpPr/>
          <p:nvPr/>
        </p:nvSpPr>
        <p:spPr>
          <a:xfrm>
            <a:off x="3546475" y="2730500"/>
            <a:ext cx="2500313" cy="3816350"/>
          </a:xfrm>
          <a:prstGeom prst="flowChartAlternateProcess">
            <a:avLst/>
          </a:prstGeom>
          <a:solidFill>
            <a:schemeClr val="accent6">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tLang="ru-RU" sz="1400" dirty="0">
              <a:solidFill>
                <a:srgbClr val="002060"/>
              </a:solidFill>
              <a:latin typeface="Times New Roman" pitchFamily="18" charset="0"/>
            </a:endParaRPr>
          </a:p>
          <a:p>
            <a:pPr algn="ctr">
              <a:defRPr/>
            </a:pPr>
            <a:r>
              <a:rPr lang="ru-RU" altLang="ru-RU" sz="1400" dirty="0">
                <a:solidFill>
                  <a:srgbClr val="002060"/>
                </a:solidFill>
                <a:latin typeface="Times New Roman" pitchFamily="18" charset="0"/>
              </a:rPr>
              <a:t>Межбюджетные трансферты, предоставляемые местным бюджетам в целях финансового обеспечения расходных обязательств муниципальных образований, возникающих при выполнении государственных полномочий Российской Федерации, субъектов Российской Федерации, переданных для осуществления органам местного самоуправления в установленном порядке.</a:t>
            </a:r>
          </a:p>
          <a:p>
            <a:pPr algn="ctr">
              <a:defRPr/>
            </a:pPr>
            <a:r>
              <a:rPr lang="ru-RU" altLang="ru-RU" dirty="0">
                <a:latin typeface="Times New Roman" pitchFamily="18" charset="0"/>
              </a:rPr>
              <a:t>.</a:t>
            </a:r>
            <a:endParaRPr lang="ru-RU" altLang="ru-RU" dirty="0">
              <a:solidFill>
                <a:srgbClr val="002060"/>
              </a:solidFill>
              <a:latin typeface="Times New Roman" pitchFamily="18" charset="0"/>
            </a:endParaRPr>
          </a:p>
        </p:txBody>
      </p:sp>
      <p:sp>
        <p:nvSpPr>
          <p:cNvPr id="19" name="Блок-схема: альтернативный процесс 18">
            <a:extLst>
              <a:ext uri="{FF2B5EF4-FFF2-40B4-BE49-F238E27FC236}">
                <a16:creationId xmlns:a16="http://schemas.microsoft.com/office/drawing/2014/main" id="{6CC1BB85-BB6E-B14B-9AB5-55F5D2DDD318}"/>
              </a:ext>
            </a:extLst>
          </p:cNvPr>
          <p:cNvSpPr/>
          <p:nvPr/>
        </p:nvSpPr>
        <p:spPr>
          <a:xfrm>
            <a:off x="6372225" y="2667000"/>
            <a:ext cx="2343150" cy="3330575"/>
          </a:xfrm>
          <a:prstGeom prst="flowChartAlternateProcess">
            <a:avLst/>
          </a:prstGeom>
          <a:solidFill>
            <a:schemeClr val="accent3">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tLang="ru-RU" sz="1600" dirty="0">
              <a:solidFill>
                <a:srgbClr val="002060"/>
              </a:solidFill>
              <a:latin typeface="Times New Roman" pitchFamily="18" charset="0"/>
            </a:endParaRPr>
          </a:p>
          <a:p>
            <a:pPr algn="ctr">
              <a:defRPr/>
            </a:pPr>
            <a:r>
              <a:rPr lang="ru-RU" altLang="ru-RU" sz="1400" dirty="0">
                <a:solidFill>
                  <a:srgbClr val="002060"/>
                </a:solidFill>
                <a:latin typeface="Times New Roman" pitchFamily="18" charset="0"/>
              </a:rPr>
              <a:t>Межбюджетные трансферты, предоставляемые бюджетам муниципальных образований в целях </a:t>
            </a:r>
            <a:r>
              <a:rPr lang="ru-RU" altLang="ru-RU" sz="1400" dirty="0" err="1">
                <a:solidFill>
                  <a:srgbClr val="002060"/>
                </a:solidFill>
                <a:latin typeface="Times New Roman" pitchFamily="18" charset="0"/>
              </a:rPr>
              <a:t>софинансирования</a:t>
            </a:r>
            <a:r>
              <a:rPr lang="ru-RU" altLang="ru-RU" sz="1400" dirty="0">
                <a:solidFill>
                  <a:srgbClr val="002060"/>
                </a:solidFill>
                <a:latin typeface="Times New Roman" pitchFamily="18" charset="0"/>
              </a:rPr>
              <a:t> расходных обязательств, возникающих при выполнении полномочий органов местного самоуправления по вопросам местного значения.</a:t>
            </a:r>
          </a:p>
          <a:p>
            <a:pPr algn="ctr">
              <a:defRPr/>
            </a:pPr>
            <a:endParaRPr lang="ru-RU" altLang="ru-RU" sz="1600" dirty="0">
              <a:latin typeface="Times New Roman" pitchFamily="18" charset="0"/>
            </a:endParaRPr>
          </a:p>
        </p:txBody>
      </p:sp>
      <p:pic>
        <p:nvPicPr>
          <p:cNvPr id="17419" name="Picture 16" descr="https://im0-tub-ru.yandex.net/i?id=cff3e7b5fda4e4a109a9f3c87c7f2532&amp;n=33&amp;h=215&amp;w=227">
            <a:extLst>
              <a:ext uri="{FF2B5EF4-FFF2-40B4-BE49-F238E27FC236}">
                <a16:creationId xmlns:a16="http://schemas.microsoft.com/office/drawing/2014/main" id="{778CE8F5-9074-2441-B4FE-89230A4F8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5516563"/>
            <a:ext cx="19653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2" descr="Y:\Бюджетный отдел\БЮДЖЕТ ДЛЯ ГРАЖДАН\фото\tekstura-bumazhnyj-fon-bumaga-ogon-korichnevyj-myatyj.jpg">
            <a:extLst>
              <a:ext uri="{FF2B5EF4-FFF2-40B4-BE49-F238E27FC236}">
                <a16:creationId xmlns:a16="http://schemas.microsoft.com/office/drawing/2014/main" id="{5A66FE10-C62A-7A4C-8F02-A1C3597B9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6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8" descr="Y:\Бюджетный отдел\БЮДЖЕТ ДЛЯ ГРАЖДАН\фото\tekstura-bumazhnyj-fon-bumaga-ogon-korichnevyj-myatyj.jpg">
            <a:extLst>
              <a:ext uri="{FF2B5EF4-FFF2-40B4-BE49-F238E27FC236}">
                <a16:creationId xmlns:a16="http://schemas.microsoft.com/office/drawing/2014/main" id="{71931339-9A8D-324A-8E79-97848F909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Group 243">
            <a:extLst>
              <a:ext uri="{FF2B5EF4-FFF2-40B4-BE49-F238E27FC236}">
                <a16:creationId xmlns:a16="http://schemas.microsoft.com/office/drawing/2014/main" id="{49D8E799-EDF3-C34D-8D53-41E85E7251AD}"/>
              </a:ext>
            </a:extLst>
          </p:cNvPr>
          <p:cNvGraphicFramePr>
            <a:graphicFrameLocks/>
          </p:cNvGraphicFramePr>
          <p:nvPr/>
        </p:nvGraphicFramePr>
        <p:xfrm>
          <a:off x="269875" y="1268413"/>
          <a:ext cx="8712200" cy="5249862"/>
        </p:xfrm>
        <a:graphic>
          <a:graphicData uri="http://schemas.openxmlformats.org/drawingml/2006/table">
            <a:tbl>
              <a:tblPr/>
              <a:tblGrid>
                <a:gridCol w="4518149">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392661">
                  <a:extLst>
                    <a:ext uri="{9D8B030D-6E8A-4147-A177-3AD203B41FA5}">
                      <a16:colId xmlns:a16="http://schemas.microsoft.com/office/drawing/2014/main" val="20002"/>
                    </a:ext>
                  </a:extLst>
                </a:gridCol>
                <a:gridCol w="1361230">
                  <a:extLst>
                    <a:ext uri="{9D8B030D-6E8A-4147-A177-3AD203B41FA5}">
                      <a16:colId xmlns:a16="http://schemas.microsoft.com/office/drawing/2014/main" val="20003"/>
                    </a:ext>
                  </a:extLst>
                </a:gridCol>
              </a:tblGrid>
              <a:tr h="676082">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a:ln>
                            <a:noFill/>
                          </a:ln>
                          <a:solidFill>
                            <a:schemeClr val="tx1"/>
                          </a:solidFill>
                          <a:effectLst/>
                          <a:latin typeface="Arial" pitchFamily="34" charset="0"/>
                          <a:cs typeface="Times New Roman" pitchFamily="18" charset="0"/>
                        </a:rPr>
                        <a:t>Наименование</a:t>
                      </a:r>
                      <a:endParaRPr kumimoji="0" lang="ru-RU" altLang="ru-RU" sz="1400" b="0" i="1" u="none" strike="noStrike" cap="none" normalizeH="0" baseline="0" dirty="0">
                        <a:ln>
                          <a:noFill/>
                        </a:ln>
                        <a:solidFill>
                          <a:schemeClr val="tx1"/>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a:ln>
                            <a:noFill/>
                          </a:ln>
                          <a:solidFill>
                            <a:schemeClr val="tx1"/>
                          </a:solidFill>
                          <a:effectLst/>
                          <a:latin typeface="Arial" pitchFamily="34" charset="0"/>
                          <a:cs typeface="Times New Roman" pitchFamily="18" charset="0"/>
                        </a:rPr>
                        <a:t>  2020 год</a:t>
                      </a:r>
                      <a:endParaRPr kumimoji="0" lang="ru-RU" altLang="ru-RU" sz="1400" b="0" i="1" u="none" strike="noStrike" cap="none" normalizeH="0" baseline="0" dirty="0">
                        <a:ln>
                          <a:noFill/>
                        </a:ln>
                        <a:solidFill>
                          <a:schemeClr val="tx1"/>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endParaRPr kumimoji="0" lang="ru-RU" altLang="ru-RU" sz="1400" b="1" i="1" u="none" strike="noStrike" kern="1200" cap="none" normalizeH="0" baseline="0" dirty="0">
                        <a:ln>
                          <a:noFill/>
                        </a:ln>
                        <a:solidFill>
                          <a:schemeClr val="tx1"/>
                        </a:solidFill>
                        <a:effectLst/>
                        <a:latin typeface="Arial" pitchFamily="34" charset="0"/>
                        <a:ea typeface="+mn-ea"/>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kern="1200" cap="none" normalizeH="0" baseline="0" dirty="0">
                          <a:ln>
                            <a:noFill/>
                          </a:ln>
                          <a:solidFill>
                            <a:schemeClr val="tx1"/>
                          </a:solidFill>
                          <a:effectLst/>
                          <a:latin typeface="Arial" pitchFamily="34" charset="0"/>
                          <a:ea typeface="+mn-ea"/>
                          <a:cs typeface="Times New Roman" pitchFamily="18" charset="0"/>
                        </a:rPr>
                        <a:t> 2021 год</a:t>
                      </a:r>
                    </a:p>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endParaRPr kumimoji="0" lang="ru-RU" altLang="ru-RU" sz="1400" b="1" i="1" u="none" strike="noStrike" kern="1200" cap="none" normalizeH="0" baseline="0" dirty="0">
                        <a:ln>
                          <a:noFill/>
                        </a:ln>
                        <a:solidFill>
                          <a:schemeClr val="tx1"/>
                        </a:solidFill>
                        <a:effectLst/>
                        <a:latin typeface="Arial" pitchFamily="34" charset="0"/>
                        <a:ea typeface="+mn-ea"/>
                        <a:cs typeface="Times New Roman" pitchFamily="18"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kern="1200" cap="none" normalizeH="0" baseline="0" dirty="0">
                          <a:ln>
                            <a:noFill/>
                          </a:ln>
                          <a:solidFill>
                            <a:schemeClr val="tx1"/>
                          </a:solidFill>
                          <a:effectLst/>
                          <a:latin typeface="Arial" pitchFamily="34" charset="0"/>
                          <a:ea typeface="+mn-ea"/>
                          <a:cs typeface="Times New Roman" pitchFamily="18" charset="0"/>
                        </a:rPr>
                        <a:t>2022 год</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0"/>
                  </a:ext>
                </a:extLst>
              </a:tr>
              <a:tr h="457822">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a:ln>
                            <a:noFill/>
                          </a:ln>
                          <a:solidFill>
                            <a:schemeClr val="tx1"/>
                          </a:solidFill>
                          <a:effectLst/>
                          <a:latin typeface="Arial" pitchFamily="34" charset="0"/>
                          <a:cs typeface="Times New Roman" pitchFamily="18" charset="0"/>
                        </a:rPr>
                        <a:t>Доходы - всего</a:t>
                      </a:r>
                      <a:endParaRPr kumimoji="0" lang="ru-RU" altLang="ru-RU" sz="1400" b="0" i="1" u="none" strike="noStrike" cap="none" normalizeH="0" baseline="0" dirty="0">
                        <a:ln>
                          <a:noFill/>
                        </a:ln>
                        <a:solidFill>
                          <a:schemeClr val="tx1"/>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defRPr/>
                      </a:pPr>
                      <a:r>
                        <a:rPr kumimoji="0" lang="ru-RU" altLang="ru-RU" sz="1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791 828,02045</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736 044,39107</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734 378,49896</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249362">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Times New Roman" pitchFamily="18" charset="0"/>
                        </a:rPr>
                        <a:t>в том числе:</a:t>
                      </a:r>
                      <a:endParaRPr kumimoji="0" lang="ru-RU" altLang="ru-RU" sz="1400" b="0" i="1" u="none" strike="noStrike" cap="none" normalizeH="0" baseline="0" dirty="0">
                        <a:ln>
                          <a:noFill/>
                        </a:ln>
                        <a:solidFill>
                          <a:schemeClr val="tx1"/>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Times New Roman" pitchFamily="18" charset="0"/>
                        </a:rPr>
                        <a:t> </a:t>
                      </a:r>
                      <a:endParaRPr kumimoji="0" lang="ru-RU" altLang="ru-RU" sz="1400" b="0" i="1" u="none" strike="noStrike" cap="none" normalizeH="0" baseline="0" dirty="0">
                        <a:ln>
                          <a:noFill/>
                        </a:ln>
                        <a:solidFill>
                          <a:schemeClr val="tx1"/>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Times New Roman" pitchFamily="18" charset="0"/>
                        </a:rPr>
                        <a:t> </a:t>
                      </a:r>
                      <a:endParaRPr kumimoji="0" lang="ru-RU" altLang="ru-RU" sz="1400" b="0" i="1" u="none" strike="noStrike" cap="none" normalizeH="0" baseline="0" dirty="0">
                        <a:ln>
                          <a:noFill/>
                        </a:ln>
                        <a:solidFill>
                          <a:schemeClr val="tx1"/>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endParaRPr kumimoji="0" lang="ru-RU" altLang="ru-RU" sz="1400" b="0" i="1" u="none" strike="noStrike" cap="none" normalizeH="0" baseline="0" dirty="0">
                        <a:ln>
                          <a:noFill/>
                        </a:ln>
                        <a:solidFill>
                          <a:schemeClr val="tx1"/>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2649">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Times New Roman" pitchFamily="18" charset="0"/>
                        </a:rPr>
                        <a:t> - налоговые доходы</a:t>
                      </a:r>
                      <a:endParaRPr kumimoji="0" lang="ru-RU" altLang="ru-RU" sz="1400" b="0" i="1" u="none" strike="noStrike" cap="none" normalizeH="0" baseline="0" dirty="0">
                        <a:ln>
                          <a:noFill/>
                        </a:ln>
                        <a:solidFill>
                          <a:schemeClr val="tx1"/>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Arial" pitchFamily="34" charset="0"/>
                        </a:rPr>
                        <a:t>96 735,00000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Arial" pitchFamily="34" charset="0"/>
                        </a:rPr>
                        <a:t>95 900,00000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Arial" pitchFamily="34" charset="0"/>
                        </a:rPr>
                        <a:t>95 300,00000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05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Times New Roman" pitchFamily="18" charset="0"/>
                        </a:rPr>
                        <a:t> - неналоговые доходы</a:t>
                      </a:r>
                      <a:endParaRPr kumimoji="0" lang="ru-RU" altLang="ru-RU" sz="1400" b="0" i="1" u="none" strike="noStrike" cap="none" normalizeH="0" baseline="0" dirty="0">
                        <a:ln>
                          <a:noFill/>
                        </a:ln>
                        <a:solidFill>
                          <a:schemeClr val="tx1"/>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Arial" pitchFamily="34" charset="0"/>
                        </a:rPr>
                        <a:t>2 094,560000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Arial" pitchFamily="34" charset="0"/>
                        </a:rPr>
                        <a:t>1 094,56000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Arial" pitchFamily="34" charset="0"/>
                        </a:rPr>
                        <a:t>1 094,56000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822">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Times New Roman" pitchFamily="18" charset="0"/>
                        </a:rPr>
                        <a:t> - безвозмездные поступления</a:t>
                      </a:r>
                      <a:endParaRPr kumimoji="0" lang="ru-RU" altLang="ru-RU" sz="1400" b="0" i="1" u="none" strike="noStrike" cap="none" normalizeH="0" baseline="0" dirty="0">
                        <a:ln>
                          <a:noFill/>
                        </a:ln>
                        <a:solidFill>
                          <a:schemeClr val="tx1"/>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sz="1400" b="0" i="1" u="none" strike="noStrike" kern="1200" cap="none" normalizeH="0" baseline="0" dirty="0">
                          <a:ln>
                            <a:noFill/>
                          </a:ln>
                          <a:solidFill>
                            <a:schemeClr val="tx1"/>
                          </a:solidFill>
                          <a:effectLst/>
                          <a:latin typeface="Arial" pitchFamily="34" charset="0"/>
                          <a:ea typeface="+mn-ea"/>
                          <a:cs typeface="Arial" pitchFamily="34" charset="0"/>
                        </a:rPr>
                        <a:t>692 998,46045</a:t>
                      </a:r>
                      <a:endParaRPr kumimoji="0" lang="ru-RU" altLang="ru-RU" sz="1400" b="0" i="1" u="none" strike="noStrike" kern="1200" cap="none" normalizeH="0" baseline="0" dirty="0">
                        <a:ln>
                          <a:noFill/>
                        </a:ln>
                        <a:solidFill>
                          <a:schemeClr val="tx1"/>
                        </a:solidFill>
                        <a:effectLst/>
                        <a:latin typeface="Arial" pitchFamily="34" charset="0"/>
                        <a:ea typeface="+mn-ea"/>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Arial" pitchFamily="34" charset="0"/>
                        </a:rPr>
                        <a:t>639 049,83107</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Arial" pitchFamily="34" charset="0"/>
                        </a:rPr>
                        <a:t>636 983,93896</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822">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a:ln>
                            <a:noFill/>
                          </a:ln>
                          <a:solidFill>
                            <a:schemeClr val="tx1"/>
                          </a:solidFill>
                          <a:effectLst/>
                          <a:latin typeface="Arial" pitchFamily="34" charset="0"/>
                          <a:cs typeface="Times New Roman" pitchFamily="18" charset="0"/>
                        </a:rPr>
                        <a:t>Расходы - всего,</a:t>
                      </a:r>
                      <a:endParaRPr kumimoji="0" lang="ru-RU" altLang="ru-RU" sz="1400" b="0" i="1" u="none" strike="noStrike" cap="none" normalizeH="0" baseline="0" dirty="0">
                        <a:ln>
                          <a:noFill/>
                        </a:ln>
                        <a:solidFill>
                          <a:schemeClr val="tx1"/>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defRPr/>
                      </a:pPr>
                      <a:r>
                        <a:rPr kumimoji="0" lang="ru-RU" altLang="ru-RU" sz="1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791 828,02045</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736 044,39107</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734 378,49896</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6"/>
                  </a:ext>
                </a:extLst>
              </a:tr>
              <a:tr h="249362">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Times New Roman" pitchFamily="18" charset="0"/>
                        </a:rPr>
                        <a:t>в том числе:</a:t>
                      </a:r>
                      <a:endParaRPr kumimoji="0" lang="ru-RU" altLang="ru-RU" sz="1400" b="0" i="1" u="none" strike="noStrike" cap="none" normalizeH="0" baseline="0" dirty="0">
                        <a:ln>
                          <a:noFill/>
                        </a:ln>
                        <a:solidFill>
                          <a:schemeClr val="tx1"/>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Times New Roman" pitchFamily="18" charset="0"/>
                        </a:rPr>
                        <a:t> </a:t>
                      </a:r>
                      <a:endParaRPr kumimoji="0" lang="ru-RU" altLang="ru-RU" sz="1400" b="0" i="1" u="none" strike="noStrike" cap="none" normalizeH="0" baseline="0" dirty="0">
                        <a:ln>
                          <a:noFill/>
                        </a:ln>
                        <a:solidFill>
                          <a:schemeClr val="tx1"/>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Times New Roman" pitchFamily="18" charset="0"/>
                        </a:rPr>
                        <a:t> </a:t>
                      </a:r>
                      <a:endParaRPr kumimoji="0" lang="ru-RU" altLang="ru-RU" sz="1400" b="0" i="1" u="none" strike="noStrike" cap="none" normalizeH="0" baseline="0" dirty="0">
                        <a:ln>
                          <a:noFill/>
                        </a:ln>
                        <a:solidFill>
                          <a:schemeClr val="tx1"/>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endParaRPr kumimoji="0" lang="ru-RU" altLang="ru-RU" sz="1400" b="0" i="1" u="none" strike="noStrike" cap="none" normalizeH="0" baseline="0" dirty="0">
                        <a:ln>
                          <a:noFill/>
                        </a:ln>
                        <a:solidFill>
                          <a:schemeClr val="tx1"/>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822">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Times New Roman" pitchFamily="18" charset="0"/>
                        </a:rPr>
                        <a:t> - текущий бюджет</a:t>
                      </a:r>
                      <a:endParaRPr kumimoji="0" lang="ru-RU" altLang="ru-RU" sz="1400" b="0" i="1" u="none" strike="noStrike" cap="none" normalizeH="0" baseline="0" dirty="0">
                        <a:ln>
                          <a:noFill/>
                        </a:ln>
                        <a:solidFill>
                          <a:schemeClr val="tx1"/>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defRPr/>
                      </a:pPr>
                      <a:r>
                        <a:rPr kumimoji="0" lang="ru-RU" altLang="ru-RU" sz="1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791 828,02045</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736 044,39107</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734 378,49896</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9362">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a:ln>
                            <a:noFill/>
                          </a:ln>
                          <a:solidFill>
                            <a:schemeClr val="tx1"/>
                          </a:solidFill>
                          <a:effectLst/>
                          <a:latin typeface="Arial" pitchFamily="34" charset="0"/>
                          <a:cs typeface="Times New Roman" pitchFamily="18" charset="0"/>
                        </a:rPr>
                        <a:t>Дефицит (-), профицит(+)</a:t>
                      </a:r>
                      <a:endParaRPr kumimoji="0" lang="ru-RU" altLang="ru-RU" sz="1400" b="0" i="1" u="none" strike="noStrike" cap="none" normalizeH="0" baseline="0" dirty="0">
                        <a:ln>
                          <a:noFill/>
                        </a:ln>
                        <a:solidFill>
                          <a:schemeClr val="tx1"/>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a:ln>
                            <a:noFill/>
                          </a:ln>
                          <a:solidFill>
                            <a:schemeClr val="tx1"/>
                          </a:solidFill>
                          <a:effectLst/>
                          <a:latin typeface="Arial" pitchFamily="34" charset="0"/>
                          <a:cs typeface="Arial" pitchFamily="34" charset="0"/>
                        </a:rPr>
                        <a:t>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kern="1200" cap="none" normalizeH="0" baseline="0" dirty="0">
                          <a:ln>
                            <a:noFill/>
                          </a:ln>
                          <a:solidFill>
                            <a:schemeClr val="tx1"/>
                          </a:solidFill>
                          <a:effectLst/>
                          <a:latin typeface="Arial" pitchFamily="34" charset="0"/>
                          <a:ea typeface="+mn-ea"/>
                          <a:cs typeface="Arial" pitchFamily="34" charset="0"/>
                        </a:rPr>
                        <a:t>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a:ln>
                            <a:noFill/>
                          </a:ln>
                          <a:solidFill>
                            <a:schemeClr val="tx1"/>
                          </a:solidFill>
                          <a:effectLst/>
                          <a:latin typeface="Arial" pitchFamily="34" charset="0"/>
                          <a:cs typeface="Arial" pitchFamily="34" charset="0"/>
                        </a:rPr>
                        <a:t>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9"/>
                  </a:ext>
                </a:extLst>
              </a:tr>
              <a:tr h="249362">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Times New Roman" pitchFamily="18" charset="0"/>
                        </a:rPr>
                        <a:t> </a:t>
                      </a:r>
                      <a:endParaRPr kumimoji="0" lang="ru-RU" altLang="ru-RU" sz="1400" b="0" i="1" u="none" strike="noStrike" cap="none" normalizeH="0" baseline="0" dirty="0">
                        <a:ln>
                          <a:noFill/>
                        </a:ln>
                        <a:solidFill>
                          <a:schemeClr val="tx1"/>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Times New Roman" pitchFamily="18" charset="0"/>
                        </a:rPr>
                        <a:t> </a:t>
                      </a:r>
                      <a:endParaRPr kumimoji="0" lang="ru-RU" altLang="ru-RU" sz="1400" b="0" i="1" u="none" strike="noStrike" cap="none" normalizeH="0" baseline="0" dirty="0">
                        <a:ln>
                          <a:noFill/>
                        </a:ln>
                        <a:solidFill>
                          <a:schemeClr val="tx1"/>
                        </a:solidFill>
                        <a:effectLst/>
                        <a:latin typeface="Arial" pitchFamily="34" charset="0"/>
                        <a:cs typeface="Arial" pitchFamily="34" charset="0"/>
                      </a:endParaRPr>
                    </a:p>
                  </a:txBody>
                  <a:tcPr marL="89992" marR="89992" marT="18001" marB="18001"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Times New Roman" pitchFamily="18" charset="0"/>
                        </a:rPr>
                        <a:t> </a:t>
                      </a:r>
                      <a:endParaRPr kumimoji="0" lang="ru-RU" altLang="ru-RU" sz="1400" b="0" i="1" u="none" strike="noStrike" cap="none" normalizeH="0" baseline="0" dirty="0">
                        <a:ln>
                          <a:noFill/>
                        </a:ln>
                        <a:solidFill>
                          <a:schemeClr val="tx1"/>
                        </a:solidFill>
                        <a:effectLst/>
                        <a:latin typeface="Arial" pitchFamily="34" charset="0"/>
                        <a:cs typeface="Arial" pitchFamily="34" charset="0"/>
                      </a:endParaRPr>
                    </a:p>
                  </a:txBody>
                  <a:tcPr marL="89992" marR="89992" marT="18001" marB="18001" anchor="ctr" horzOverflow="overflow">
                    <a:lnL>
                      <a:noFill/>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endParaRPr kumimoji="0" lang="ru-RU" altLang="ru-RU" sz="1400" b="0" i="1" u="none" strike="noStrike" cap="none" normalizeH="0" baseline="0" dirty="0">
                        <a:ln>
                          <a:noFill/>
                        </a:ln>
                        <a:solidFill>
                          <a:schemeClr val="tx1"/>
                        </a:solidFill>
                        <a:effectLst/>
                        <a:latin typeface="Arial" pitchFamily="34" charset="0"/>
                        <a:cs typeface="Arial" pitchFamily="34" charset="0"/>
                      </a:endParaRPr>
                    </a:p>
                  </a:txBody>
                  <a:tcPr marL="89992" marR="89992" marT="18001" marB="18001"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62722">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a:ln>
                            <a:noFill/>
                          </a:ln>
                          <a:solidFill>
                            <a:schemeClr val="tx1"/>
                          </a:solidFill>
                          <a:effectLst/>
                          <a:latin typeface="Arial" pitchFamily="34" charset="0"/>
                          <a:cs typeface="Times New Roman" pitchFamily="18" charset="0"/>
                        </a:rPr>
                        <a:t>Источники финансирования дефицита бюджета - всего,</a:t>
                      </a:r>
                      <a:endParaRPr kumimoji="0" lang="ru-RU" altLang="ru-RU" sz="1400" b="0" i="1" u="none" strike="noStrike" cap="none" normalizeH="0" baseline="0" dirty="0">
                        <a:ln>
                          <a:noFill/>
                        </a:ln>
                        <a:solidFill>
                          <a:schemeClr val="tx1"/>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a:ln>
                            <a:noFill/>
                          </a:ln>
                          <a:solidFill>
                            <a:schemeClr val="tx1"/>
                          </a:solidFill>
                          <a:effectLst/>
                          <a:latin typeface="Arial" pitchFamily="34" charset="0"/>
                          <a:cs typeface="Arial" pitchFamily="34" charset="0"/>
                        </a:rPr>
                        <a:t>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kern="1200" cap="none" normalizeH="0" baseline="0" dirty="0">
                          <a:ln>
                            <a:noFill/>
                          </a:ln>
                          <a:solidFill>
                            <a:schemeClr val="tx1"/>
                          </a:solidFill>
                          <a:effectLst/>
                          <a:latin typeface="Arial" pitchFamily="34" charset="0"/>
                          <a:ea typeface="+mn-ea"/>
                          <a:cs typeface="Arial" pitchFamily="34" charset="0"/>
                        </a:rPr>
                        <a:t>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a:ln>
                            <a:noFill/>
                          </a:ln>
                          <a:solidFill>
                            <a:schemeClr val="tx1"/>
                          </a:solidFill>
                          <a:effectLst/>
                          <a:latin typeface="Arial" pitchFamily="34" charset="0"/>
                          <a:cs typeface="Times New Roman" pitchFamily="18" charset="0"/>
                        </a:rPr>
                        <a:t>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11"/>
                  </a:ext>
                </a:extLst>
              </a:tr>
              <a:tr h="659087">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Arial" pitchFamily="34" charset="0"/>
                        </a:rPr>
                        <a:t>Изменение остатков средств на счетах по учету средств бюджета</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Arial" pitchFamily="34" charset="0"/>
                        </a:rPr>
                        <a:t>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kern="1200" cap="none" normalizeH="0" baseline="0" dirty="0">
                          <a:ln>
                            <a:noFill/>
                          </a:ln>
                          <a:solidFill>
                            <a:schemeClr val="tx1"/>
                          </a:solidFill>
                          <a:effectLst/>
                          <a:latin typeface="Arial" pitchFamily="34" charset="0"/>
                          <a:ea typeface="+mn-ea"/>
                          <a:cs typeface="Arial" pitchFamily="34" charset="0"/>
                        </a:rPr>
                        <a:t>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1"/>
                          </a:solidFill>
                          <a:effectLst/>
                          <a:latin typeface="Arial" pitchFamily="34" charset="0"/>
                          <a:cs typeface="Times New Roman" pitchFamily="18" charset="0"/>
                        </a:rPr>
                        <a:t>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3" name="Rectangle 2">
            <a:extLst>
              <a:ext uri="{FF2B5EF4-FFF2-40B4-BE49-F238E27FC236}">
                <a16:creationId xmlns:a16="http://schemas.microsoft.com/office/drawing/2014/main" id="{73D19E00-97EF-0C4D-9513-BC5A21662752}"/>
              </a:ext>
            </a:extLst>
          </p:cNvPr>
          <p:cNvSpPr txBox="1">
            <a:spLocks noChangeArrowheads="1"/>
          </p:cNvSpPr>
          <p:nvPr/>
        </p:nvSpPr>
        <p:spPr bwMode="auto">
          <a:xfrm>
            <a:off x="203200" y="260350"/>
            <a:ext cx="88455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a:defRPr/>
            </a:pPr>
            <a:r>
              <a:rPr lang="ru-RU" altLang="ru-RU" sz="2800" b="1" kern="0" dirty="0">
                <a:solidFill>
                  <a:schemeClr val="tx1"/>
                </a:solidFill>
                <a:latin typeface="Times New Roman" panose="02020603050405020304" pitchFamily="18" charset="0"/>
                <a:cs typeface="Times New Roman" panose="02020603050405020304" pitchFamily="18" charset="0"/>
              </a:rPr>
              <a:t>Основные характеристики районного бюджета на 2020 год и на плановый период 2021 и 2022 годов</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descr="Y:\Бюджетный отдел\БЮДЖЕТ ДЛЯ ГРАЖДАН\фото\tekstura-bumazhnyj-fon-bumaga-ogon-korichnevyj-myatyj.jpg">
            <a:extLst>
              <a:ext uri="{FF2B5EF4-FFF2-40B4-BE49-F238E27FC236}">
                <a16:creationId xmlns:a16="http://schemas.microsoft.com/office/drawing/2014/main" id="{7B67208F-B9D9-4D46-9BE4-FDEDFF85A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6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FAC2B6DD-AB8B-D842-85EA-3B5BA8470CF1}"/>
              </a:ext>
            </a:extLst>
          </p:cNvPr>
          <p:cNvSpPr txBox="1">
            <a:spLocks noChangeArrowheads="1"/>
          </p:cNvSpPr>
          <p:nvPr/>
        </p:nvSpPr>
        <p:spPr bwMode="auto">
          <a:xfrm>
            <a:off x="1050925" y="-34925"/>
            <a:ext cx="684212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altLang="ru-RU" sz="2100" b="1" kern="0" dirty="0">
                <a:solidFill>
                  <a:srgbClr val="9C52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Структура</a:t>
            </a:r>
            <a:r>
              <a:rPr lang="ru-RU" altLang="ru-RU" sz="2100" b="1" kern="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altLang="ru-RU" sz="2100" b="1" kern="0" dirty="0">
                <a:solidFill>
                  <a:srgbClr val="9C52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налоговых доходов бюджета на 2020 год</a:t>
            </a:r>
          </a:p>
        </p:txBody>
      </p:sp>
      <p:sp>
        <p:nvSpPr>
          <p:cNvPr id="17" name="Заголовок 16">
            <a:extLst>
              <a:ext uri="{FF2B5EF4-FFF2-40B4-BE49-F238E27FC236}">
                <a16:creationId xmlns:a16="http://schemas.microsoft.com/office/drawing/2014/main" id="{DF212ED7-068E-8343-BF56-8BD1F98366F7}"/>
              </a:ext>
            </a:extLst>
          </p:cNvPr>
          <p:cNvSpPr>
            <a:spLocks noGrp="1"/>
          </p:cNvSpPr>
          <p:nvPr>
            <p:ph type="title"/>
          </p:nvPr>
        </p:nvSpPr>
        <p:spPr>
          <a:xfrm>
            <a:off x="1042988" y="3338513"/>
            <a:ext cx="7632700" cy="504825"/>
          </a:xfrm>
        </p:spPr>
        <p:txBody>
          <a:bodyPr/>
          <a:lstStyle/>
          <a:p>
            <a:pPr eaLnBrk="1" fontAlgn="auto" hangingPunct="1">
              <a:spcAft>
                <a:spcPts val="0"/>
              </a:spcAft>
              <a:defRPr/>
            </a:pPr>
            <a:r>
              <a:rPr lang="ru-RU" sz="2100" b="1" dirty="0">
                <a:solidFill>
                  <a:srgbClr val="9C52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Динамика</a:t>
            </a:r>
            <a:r>
              <a:rPr lang="ru-RU" sz="2100" b="1" dirty="0">
                <a:solidFill>
                  <a:srgbClr val="9C5224"/>
                </a:solidFill>
                <a:effectLst>
                  <a:outerShdw blurRad="38100" dist="38100" dir="2700000" algn="tl">
                    <a:srgbClr val="000000">
                      <a:alpha val="43137"/>
                    </a:srgbClr>
                  </a:outerShdw>
                </a:effectLst>
              </a:rPr>
              <a:t> налоговых доходов бюджета в 2021-2022 годах</a:t>
            </a:r>
          </a:p>
        </p:txBody>
      </p:sp>
      <p:pic>
        <p:nvPicPr>
          <p:cNvPr id="19461" name="Picture 6">
            <a:extLst>
              <a:ext uri="{FF2B5EF4-FFF2-40B4-BE49-F238E27FC236}">
                <a16:creationId xmlns:a16="http://schemas.microsoft.com/office/drawing/2014/main" id="{23675CD8-5956-7642-A4AC-0E0465AB3B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22225"/>
            <a:ext cx="1257300" cy="1751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9462" name="Диаграмма 8">
            <a:extLst>
              <a:ext uri="{FF2B5EF4-FFF2-40B4-BE49-F238E27FC236}">
                <a16:creationId xmlns:a16="http://schemas.microsoft.com/office/drawing/2014/main" id="{81FD553B-D3FA-844C-9F90-8882C945992F}"/>
              </a:ext>
            </a:extLst>
          </p:cNvPr>
          <p:cNvGraphicFramePr>
            <a:graphicFrameLocks/>
          </p:cNvGraphicFramePr>
          <p:nvPr/>
        </p:nvGraphicFramePr>
        <p:xfrm>
          <a:off x="1000125" y="569913"/>
          <a:ext cx="7867650" cy="2927350"/>
        </p:xfrm>
        <a:graphic>
          <a:graphicData uri="http://schemas.openxmlformats.org/presentationml/2006/ole">
            <mc:AlternateContent xmlns:mc="http://schemas.openxmlformats.org/markup-compatibility/2006">
              <mc:Choice xmlns:v="urn:schemas-microsoft-com:vml" Requires="v">
                <p:oleObj spid="_x0000_s19465" name="Диаграмма" r:id="rId5" imgW="16395700" imgH="6108700" progId="Excel.Chart.8">
                  <p:embed/>
                </p:oleObj>
              </mc:Choice>
              <mc:Fallback>
                <p:oleObj name="Диаграмма" r:id="rId5" imgW="16395700" imgH="6108700" progId="Excel.Chart.8">
                  <p:embed/>
                  <p:pic>
                    <p:nvPicPr>
                      <p:cNvPr id="0" name="Диаграмма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25" y="569913"/>
                        <a:ext cx="786765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3" name="Диаграмма 12">
            <a:extLst>
              <a:ext uri="{FF2B5EF4-FFF2-40B4-BE49-F238E27FC236}">
                <a16:creationId xmlns:a16="http://schemas.microsoft.com/office/drawing/2014/main" id="{840AC9DE-F5C3-3B43-966A-0004BC9C5A66}"/>
              </a:ext>
            </a:extLst>
          </p:cNvPr>
          <p:cNvGraphicFramePr>
            <a:graphicFrameLocks/>
          </p:cNvGraphicFramePr>
          <p:nvPr/>
        </p:nvGraphicFramePr>
        <p:xfrm>
          <a:off x="1000125" y="3738563"/>
          <a:ext cx="8015288" cy="3052762"/>
        </p:xfrm>
        <a:graphic>
          <a:graphicData uri="http://schemas.openxmlformats.org/presentationml/2006/ole">
            <mc:AlternateContent xmlns:mc="http://schemas.openxmlformats.org/markup-compatibility/2006">
              <mc:Choice xmlns:v="urn:schemas-microsoft-com:vml" Requires="v">
                <p:oleObj spid="_x0000_s19466" r:id="rId7" imgW="16700500" imgH="6362700" progId="Excel.Chart.8">
                  <p:embed/>
                </p:oleObj>
              </mc:Choice>
              <mc:Fallback>
                <p:oleObj r:id="rId7" imgW="16700500" imgH="6362700" progId="Excel.Chart.8">
                  <p:embed/>
                  <p:pic>
                    <p:nvPicPr>
                      <p:cNvPr id="0" name="Диаграмма 1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125" y="3738563"/>
                        <a:ext cx="8015288"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Заголовок 16">
            <a:extLst>
              <a:ext uri="{FF2B5EF4-FFF2-40B4-BE49-F238E27FC236}">
                <a16:creationId xmlns:a16="http://schemas.microsoft.com/office/drawing/2014/main" id="{86F51E41-CBD3-0E45-84A5-76743D6B396A}"/>
              </a:ext>
            </a:extLst>
          </p:cNvPr>
          <p:cNvSpPr>
            <a:spLocks noGrp="1"/>
          </p:cNvSpPr>
          <p:nvPr/>
        </p:nvSpPr>
        <p:spPr bwMode="auto">
          <a:xfrm>
            <a:off x="8007350" y="3652838"/>
            <a:ext cx="10795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ru-RU" sz="900" b="1" dirty="0">
                <a:solidFill>
                  <a:schemeClr val="accent4">
                    <a:lumMod val="10000"/>
                  </a:schemeClr>
                </a:solidFill>
              </a:rPr>
              <a:t>млн. рублях</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IMING" val="|4.3|3.2|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12929</TotalTime>
  <Words>2270</Words>
  <Application>Microsoft Macintosh PowerPoint</Application>
  <PresentationFormat>On-screen Show (4:3)</PresentationFormat>
  <Paragraphs>368</Paragraphs>
  <Slides>24</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24</vt:i4>
      </vt:variant>
    </vt:vector>
  </HeadingPairs>
  <TitlesOfParts>
    <vt:vector size="38" baseType="lpstr">
      <vt:lpstr>Tahoma</vt:lpstr>
      <vt:lpstr>Arial</vt:lpstr>
      <vt:lpstr>Calibri</vt:lpstr>
      <vt:lpstr>Wingdings 2</vt:lpstr>
      <vt:lpstr>Verdana</vt:lpstr>
      <vt:lpstr>Times New Roman</vt:lpstr>
      <vt:lpstr>Bookman Old Style</vt:lpstr>
      <vt:lpstr>Calibri Light</vt:lpstr>
      <vt:lpstr>Wingdings</vt:lpstr>
      <vt:lpstr>Cambria</vt:lpstr>
      <vt:lpstr>Солнцестояние</vt:lpstr>
      <vt:lpstr>Microsoft Excel Chart</vt:lpstr>
      <vt:lpstr>Диаграмма Microsoft Excel</vt:lpstr>
      <vt:lpstr>Диаграмма</vt:lpstr>
      <vt:lpstr>ВОЯМПОЛКА</vt:lpstr>
      <vt:lpstr>PowerPoint Presentation</vt:lpstr>
      <vt:lpstr>Бюджетный процесс ‐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vt:lpstr>
      <vt:lpstr>PowerPoint Presentation</vt:lpstr>
      <vt:lpstr>PowerPoint Presentation</vt:lpstr>
      <vt:lpstr>PowerPoint Presentation</vt:lpstr>
      <vt:lpstr>PowerPoint Presentation</vt:lpstr>
      <vt:lpstr>PowerPoint Presentation</vt:lpstr>
      <vt:lpstr>Динамика налоговых доходов бюджета в 2021-2022 годах</vt:lpstr>
      <vt:lpstr>PowerPoint Presentation</vt:lpstr>
      <vt:lpstr>PowerPoint Presentation</vt:lpstr>
      <vt:lpstr>PowerPoint Presentation</vt:lpstr>
      <vt:lpstr>Расходы бюджета</vt:lpstr>
      <vt:lpstr>Структура расходов районного бюджета на 2020 год.</vt:lpstr>
      <vt:lpstr>PowerPoint Presentation</vt:lpstr>
      <vt:lpstr>Распределение бюджетных ассигнований на реализацию муниципальных программ                                                                                                                          Тигильского муниципального района  на 2020 год и на плановый период 2021-2022 годов</vt:lpstr>
      <vt:lpstr>PowerPoint Presentation</vt:lpstr>
      <vt:lpstr>Структура межбюджетных трансфертов  бюджетам  сельских поселений на 2020 год.</vt:lpstr>
      <vt:lpstr>PowerPoint Presentation</vt:lpstr>
      <vt:lpstr>PowerPoint Presentation</vt:lpstr>
      <vt:lpstr>Глоссарий</vt:lpstr>
      <vt:lpstr>• Межбюджетные трансферты – средства, предоставляемые одним бюджетом бюджетной системы Российской Федерации другому бюджету бюджетной системы Российской Федерации. • Дотации – межбюджетные трансферты, предоставляемые на безвозмездной основе без установления направлений и (или) условий их использования. • Субсидии – денежные средства, предоставляемые на условиях долевого финансирования нижестоящим бюджетам для осуществления их расходных обязательств по вопросам местного значения. • Субвенции – денежные средства, предоставляемые местным бюджетам на выполнение переданных полномочий государственных органов власти. • Ведомственная структура расходов бюджета ‐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 • Условно утвержденные расходы ‐ не распределенные в плановом периоде в соответствии с классификацией расходов бюджетов бюджетные ассигнования (согласно статье 184.1 БК РФ общий объем условно утвержденных расходов на первый год планового периода должен составлять не менее 2,5%, на второй год планового периода ‐ не менее 5%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 • Главный администратор доходов бюджета ‐ 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имеющие в своем ведении администраторов доходов бюджета.</vt:lpstr>
      <vt:lpstr>• Главный распорядитель бюджетных средств (ГРБС) ‐ 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 • Государственная программа ‐ 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 экономического развития и безопасности. • Межбюджетные отношения ‐ взаимоотношения между публично‐правовыми образованиями по вопросам осуществления бюджетного процесса. • Расходные обязательства ‐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 • Публичные нормативные обязательства ‐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vt:lpstr>
      <vt:lpstr>• Бюджетные обязательства ‐ расходные обязательства, подлежащие исполнению в соответствующем финансовом году. • Денежные обязательства ‐ 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соглашения. • Бюджетная роспись ‐ документ,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 • Источники финансирования дефицита бюджета ‐ 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апреля 1926 года образован Тигильский район</dc:title>
  <dc:creator>Image v2.0</dc:creator>
  <cp:lastModifiedBy>Microsoft Office User</cp:lastModifiedBy>
  <cp:revision>512</cp:revision>
  <cp:lastPrinted>2017-11-29T06:40:07Z</cp:lastPrinted>
  <dcterms:created xsi:type="dcterms:W3CDTF">2011-03-26T04:14:03Z</dcterms:created>
  <dcterms:modified xsi:type="dcterms:W3CDTF">2019-12-13T02:07:26Z</dcterms:modified>
</cp:coreProperties>
</file>