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86" r:id="rId2"/>
    <p:sldId id="257" r:id="rId3"/>
    <p:sldId id="279" r:id="rId4"/>
    <p:sldId id="285" r:id="rId5"/>
    <p:sldId id="291" r:id="rId6"/>
    <p:sldId id="280" r:id="rId7"/>
    <p:sldId id="281" r:id="rId8"/>
    <p:sldId id="288" r:id="rId9"/>
    <p:sldId id="292" r:id="rId10"/>
    <p:sldId id="282" r:id="rId11"/>
    <p:sldId id="293" r:id="rId12"/>
    <p:sldId id="287" r:id="rId13"/>
    <p:sldId id="289" r:id="rId14"/>
    <p:sldId id="294" r:id="rId15"/>
    <p:sldId id="284" r:id="rId16"/>
    <p:sldId id="290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811D"/>
    <a:srgbClr val="A22712"/>
    <a:srgbClr val="0000FF"/>
    <a:srgbClr val="35B19D"/>
    <a:srgbClr val="0044A8"/>
    <a:srgbClr val="35759D"/>
    <a:srgbClr val="4D4D4D"/>
    <a:srgbClr val="B92D14"/>
    <a:srgbClr val="000000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6" autoAdjust="0"/>
    <p:restoredTop sz="95631" autoAdjust="0"/>
  </p:normalViewPr>
  <p:slideViewPr>
    <p:cSldViewPr>
      <p:cViewPr>
        <p:scale>
          <a:sx n="80" d="100"/>
          <a:sy n="80" d="100"/>
        </p:scale>
        <p:origin x="-1950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fd\publicfd\&#1044;&#1054;&#1050;&#1059;&#1052;&#1045;&#1053;&#1058;&#1067;%20&#1057;&#1045;&#1051;&#1068;&#1057;&#1050;&#1048;&#1061;%20&#1055;&#1054;&#1057;&#1045;&#1051;&#1045;&#1053;&#1048;&#1049;\&#1041;&#1070;&#1044;&#1046;&#1045;&#1058;%20&#1044;&#1051;&#1071;%20&#1043;&#1056;&#1040;&#1046;&#1044;&#1040;&#1053;\2020\&#1044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fd\publicfd\&#1044;&#1054;&#1050;&#1059;&#1052;&#1045;&#1053;&#1058;&#1067;%20&#1057;&#1045;&#1051;&#1068;&#1057;&#1050;&#1048;&#1061;%20&#1055;&#1054;&#1057;&#1045;&#1051;&#1045;&#1053;&#1048;&#1049;\&#1041;&#1070;&#1044;&#1046;&#1045;&#1058;%20&#1044;&#1051;&#1071;%20&#1043;&#1056;&#1040;&#1046;&#1044;&#1040;&#1053;\2020\&#1044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fd\publicfd\&#1044;&#1054;&#1050;&#1059;&#1052;&#1045;&#1053;&#1058;&#1067;%20&#1057;&#1045;&#1051;&#1068;&#1057;&#1050;&#1048;&#1061;%20&#1055;&#1054;&#1057;&#1045;&#1051;&#1045;&#1053;&#1048;&#1049;\&#1041;&#1070;&#1044;&#1046;&#1045;&#1058;%20&#1044;&#1051;&#1071;%20&#1043;&#1056;&#1040;&#1046;&#1044;&#1040;&#1053;\2020\&#1044;&#1080;&#1072;&#1075;&#1088;&#1072;&#1084;&#108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fd\publicfd\&#1044;&#1054;&#1050;&#1059;&#1052;&#1045;&#1053;&#1058;&#1067;%20&#1057;&#1045;&#1051;&#1068;&#1057;&#1050;&#1048;&#1061;%20&#1055;&#1054;&#1057;&#1045;&#1051;&#1045;&#1053;&#1048;&#1049;\&#1041;&#1070;&#1044;&#1046;&#1045;&#1058;%20&#1044;&#1051;&#1071;%20&#1043;&#1056;&#1040;&#1046;&#1044;&#1040;&#1053;\2020\&#1044;&#1080;&#1072;&#1075;&#1088;&#1072;&#1084;&#1084;&#109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fd\publicfd\&#1044;&#1054;&#1050;&#1059;&#1052;&#1045;&#1053;&#1058;&#1067;%20&#1057;&#1045;&#1051;&#1068;&#1057;&#1050;&#1048;&#1061;%20&#1055;&#1054;&#1057;&#1045;&#1051;&#1045;&#1053;&#1048;&#1049;\&#1041;&#1070;&#1044;&#1046;&#1045;&#1058;%20&#1044;&#1051;&#1071;%20&#1043;&#1056;&#1040;&#1046;&#1044;&#1040;&#1053;\2020\&#1044;&#1080;&#1072;&#1075;&#1088;&#1072;&#1084;&#1084;&#109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fd\publicfd\&#1044;&#1054;&#1050;&#1059;&#1052;&#1045;&#1053;&#1058;&#1067;%20&#1057;&#1045;&#1051;&#1068;&#1057;&#1050;&#1048;&#1061;%20&#1055;&#1054;&#1057;&#1045;&#1051;&#1045;&#1053;&#1048;&#1049;\&#1041;&#1070;&#1044;&#1046;&#1045;&#1058;%20&#1044;&#1051;&#1071;%20&#1043;&#1056;&#1040;&#1046;&#1044;&#1040;&#1053;\2020\&#1044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'Диаграмма 1'!$B$1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-3.1910779955357974E-2"/>
                  <c:y val="-4.2246307660337157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32 022,354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260924124856624E-2"/>
                  <c:y val="-0.107028617516147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032118789385118E-2"/>
                  <c:y val="-4.2246307660337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'Диаграмма 1'!$A$2:$A$4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'Диаграмма 1'!$B$2:$B$4</c:f>
              <c:numCache>
                <c:formatCode>#,##0.000</c:formatCode>
                <c:ptCount val="3"/>
                <c:pt idx="0">
                  <c:v>32022.35396</c:v>
                </c:pt>
                <c:pt idx="1">
                  <c:v>7317.0146100000002</c:v>
                </c:pt>
                <c:pt idx="2">
                  <c:v>7226.3354499999996</c:v>
                </c:pt>
              </c:numCache>
            </c:numRef>
          </c:val>
        </c:ser>
        <c:ser>
          <c:idx val="1"/>
          <c:order val="1"/>
          <c:tx>
            <c:strRef>
              <c:f>'Диаграмма 1'!$C$1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6.542978096488522E-2"/>
                  <c:y val="-3.9530973774207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174452649260835E-2"/>
                  <c:y val="-0.107464403450300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6855780425008902E-2"/>
                  <c:y val="-4.2083596115499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'Диаграмма 1'!$A$2:$A$4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'Диаграмма 1'!$C$2:$C$4</c:f>
              <c:numCache>
                <c:formatCode>#,##0.000</c:formatCode>
                <c:ptCount val="3"/>
                <c:pt idx="0">
                  <c:v>32022.35396</c:v>
                </c:pt>
                <c:pt idx="1">
                  <c:v>7317.0146100000002</c:v>
                </c:pt>
                <c:pt idx="2">
                  <c:v>7226.3354499999996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8669184"/>
        <c:axId val="128670720"/>
        <c:axId val="0"/>
      </c:bar3DChart>
      <c:catAx>
        <c:axId val="12866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8670720"/>
        <c:crosses val="autoZero"/>
        <c:auto val="1"/>
        <c:lblAlgn val="ctr"/>
        <c:lblOffset val="100"/>
        <c:noMultiLvlLbl val="0"/>
      </c:catAx>
      <c:valAx>
        <c:axId val="128670720"/>
        <c:scaling>
          <c:orientation val="minMax"/>
        </c:scaling>
        <c:delete val="1"/>
        <c:axPos val="l"/>
        <c:numFmt formatCode="#,##0.000" sourceLinked="1"/>
        <c:majorTickMark val="none"/>
        <c:minorTickMark val="none"/>
        <c:tickLblPos val="nextTo"/>
        <c:crossAx val="1286691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4279361276878124"/>
          <c:y val="3.0408498672561287E-2"/>
          <c:w val="0.4114534288719453"/>
          <c:h val="8.116315620103513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630196225576614E-2"/>
          <c:y val="4.5960647191053521E-3"/>
          <c:w val="0.96339505254133184"/>
          <c:h val="0.432859003772211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'Диаграмма 2'!$B$9</c:f>
              <c:strCache>
                <c:ptCount val="1"/>
                <c:pt idx="0">
                  <c:v>НДФЛ - 1500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3.3277224962425557E-3"/>
                  <c:y val="-3.0048112469848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'Диаграмма 2'!$B$7</c:f>
              <c:strCache>
                <c:ptCount val="1"/>
                <c:pt idx="0">
                  <c:v>Всего - 4 330,4</c:v>
                </c:pt>
              </c:strCache>
            </c:strRef>
          </c:cat>
          <c:val>
            <c:numRef>
              <c:f>'Диаграмма 2'!$B$2</c:f>
              <c:numCache>
                <c:formatCode>0.0%</c:formatCode>
                <c:ptCount val="1"/>
                <c:pt idx="0">
                  <c:v>0.34638755410305144</c:v>
                </c:pt>
              </c:numCache>
            </c:numRef>
          </c:val>
        </c:ser>
        <c:ser>
          <c:idx val="1"/>
          <c:order val="1"/>
          <c:tx>
            <c:strRef>
              <c:f>'Диаграмма 2'!$C$9</c:f>
              <c:strCache>
                <c:ptCount val="1"/>
                <c:pt idx="0">
                  <c:v>Акцизы - 810,2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8.3193062406064205E-3"/>
                  <c:y val="-3.4340699965541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'Диаграмма 2'!$B$7</c:f>
              <c:strCache>
                <c:ptCount val="1"/>
                <c:pt idx="0">
                  <c:v>Всего - 4 330,4</c:v>
                </c:pt>
              </c:strCache>
            </c:strRef>
          </c:cat>
          <c:val>
            <c:numRef>
              <c:f>'Диаграмма 2'!$C$2</c:f>
              <c:numCache>
                <c:formatCode>0.0%</c:formatCode>
                <c:ptCount val="1"/>
                <c:pt idx="0">
                  <c:v>0.18709546422286152</c:v>
                </c:pt>
              </c:numCache>
            </c:numRef>
          </c:val>
        </c:ser>
        <c:ser>
          <c:idx val="2"/>
          <c:order val="2"/>
          <c:tx>
            <c:strRef>
              <c:f>'Диаграмма 2'!$D$9</c:f>
              <c:strCache>
                <c:ptCount val="1"/>
                <c:pt idx="0">
                  <c:v>ЕСХН - 2,5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6.6554449924851114E-3"/>
                  <c:y val="-3.6486993713387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'Диаграмма 2'!$B$7</c:f>
              <c:strCache>
                <c:ptCount val="1"/>
                <c:pt idx="0">
                  <c:v>Всего - 4 330,4</c:v>
                </c:pt>
              </c:strCache>
            </c:strRef>
          </c:cat>
          <c:val>
            <c:numRef>
              <c:f>'Диаграмма 2'!$D$2</c:f>
              <c:numCache>
                <c:formatCode>0.0%</c:formatCode>
                <c:ptCount val="1"/>
                <c:pt idx="0">
                  <c:v>5.7731259017175236E-4</c:v>
                </c:pt>
              </c:numCache>
            </c:numRef>
          </c:val>
        </c:ser>
        <c:ser>
          <c:idx val="3"/>
          <c:order val="3"/>
          <c:tx>
            <c:strRef>
              <c:f>'Диаграмма 2'!$E$9</c:f>
              <c:strCache>
                <c:ptCount val="1"/>
                <c:pt idx="0">
                  <c:v>Налог на имущество - 585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layout>
                <c:manualLayout>
                  <c:x val="-6.6554449924850507E-3"/>
                  <c:y val="-3.219440621769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'Диаграмма 2'!$B$7</c:f>
              <c:strCache>
                <c:ptCount val="1"/>
                <c:pt idx="0">
                  <c:v>Всего - 4 330,4</c:v>
                </c:pt>
              </c:strCache>
            </c:strRef>
          </c:cat>
          <c:val>
            <c:numRef>
              <c:f>'Диаграмма 2'!$E$2</c:f>
              <c:numCache>
                <c:formatCode>0.0%</c:formatCode>
                <c:ptCount val="1"/>
                <c:pt idx="0">
                  <c:v>0.13509114610019007</c:v>
                </c:pt>
              </c:numCache>
            </c:numRef>
          </c:val>
        </c:ser>
        <c:ser>
          <c:idx val="4"/>
          <c:order val="4"/>
          <c:tx>
            <c:strRef>
              <c:f>'Диаграмма 2'!$F$9</c:f>
              <c:strCache>
                <c:ptCount val="1"/>
                <c:pt idx="0">
                  <c:v>Госпошлина - 150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8.3193062406063892E-3"/>
                  <c:y val="-3.219440621769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'Диаграмма 2'!$B$7</c:f>
              <c:strCache>
                <c:ptCount val="1"/>
                <c:pt idx="0">
                  <c:v>Всего - 4 330,4</c:v>
                </c:pt>
              </c:strCache>
            </c:strRef>
          </c:cat>
          <c:val>
            <c:numRef>
              <c:f>'Диаграмма 2'!$F$2</c:f>
              <c:numCache>
                <c:formatCode>0.0%</c:formatCode>
                <c:ptCount val="1"/>
                <c:pt idx="0">
                  <c:v>3.4638755410305144E-2</c:v>
                </c:pt>
              </c:numCache>
            </c:numRef>
          </c:val>
        </c:ser>
        <c:ser>
          <c:idx val="5"/>
          <c:order val="5"/>
          <c:tx>
            <c:strRef>
              <c:f>'Диаграмма 2'!$G$9</c:f>
              <c:strCache>
                <c:ptCount val="1"/>
                <c:pt idx="0">
                  <c:v>Доходы от использования имущества - 1262,7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3.3277224962425557E-3"/>
                  <c:y val="-2.7901818722002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'Диаграмма 2'!$B$7</c:f>
              <c:strCache>
                <c:ptCount val="1"/>
                <c:pt idx="0">
                  <c:v>Всего - 4 330,4</c:v>
                </c:pt>
              </c:strCache>
            </c:strRef>
          </c:cat>
          <c:val>
            <c:numRef>
              <c:f>'Диаграмма 2'!$G$2</c:f>
              <c:numCache>
                <c:formatCode>0.0%</c:formatCode>
                <c:ptCount val="1"/>
                <c:pt idx="0">
                  <c:v>0.29158904304394873</c:v>
                </c:pt>
              </c:numCache>
            </c:numRef>
          </c:val>
        </c:ser>
        <c:ser>
          <c:idx val="7"/>
          <c:order val="6"/>
          <c:tx>
            <c:strRef>
              <c:f>'Диаграмма 2'!$I$9</c:f>
              <c:strCache>
                <c:ptCount val="1"/>
                <c:pt idx="0">
                  <c:v>Штрафы - 20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9966334977455334E-2"/>
                  <c:y val="-4.5072168704772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'Диаграмма 2'!$B$7</c:f>
              <c:strCache>
                <c:ptCount val="1"/>
                <c:pt idx="0">
                  <c:v>Всего - 4 330,4</c:v>
                </c:pt>
              </c:strCache>
            </c:strRef>
          </c:cat>
          <c:val>
            <c:numRef>
              <c:f>'Диаграмма 2'!$I$2</c:f>
              <c:numCache>
                <c:formatCode>0.0%</c:formatCode>
                <c:ptCount val="1"/>
                <c:pt idx="0">
                  <c:v>4.6185007213740189E-3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30496000"/>
        <c:axId val="130497536"/>
        <c:axId val="0"/>
      </c:bar3DChart>
      <c:catAx>
        <c:axId val="13049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ru-RU"/>
          </a:p>
        </c:txPr>
        <c:crossAx val="130497536"/>
        <c:crosses val="autoZero"/>
        <c:auto val="1"/>
        <c:lblAlgn val="ctr"/>
        <c:lblOffset val="100"/>
        <c:noMultiLvlLbl val="0"/>
      </c:catAx>
      <c:valAx>
        <c:axId val="13049753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04960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80"/>
      <c:rAngAx val="1"/>
    </c:view3D>
    <c:floor>
      <c:thickness val="0"/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'Диаграмма 3'!$A$2:$A$4</c:f>
              <c:strCache>
                <c:ptCount val="1"/>
                <c:pt idx="0">
                  <c:v>2020 год 2021 год 2022 год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6708669796923148E-2"/>
                  <c:y val="-4.878041285897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825943316239713E-3"/>
                  <c:y val="-4.3902371573079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9563206427356E-2"/>
                  <c:y val="-3.902433028718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'Диаграмма 3'!$A$2:$A$4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'Диаграмма 3'!$B$2:$B$4</c:f>
              <c:numCache>
                <c:formatCode>#,##0.0</c:formatCode>
                <c:ptCount val="3"/>
                <c:pt idx="0">
                  <c:v>4330.4096300000001</c:v>
                </c:pt>
                <c:pt idx="1">
                  <c:v>4394.9096300000001</c:v>
                </c:pt>
                <c:pt idx="2">
                  <c:v>4556.0096299999996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3497600"/>
        <c:axId val="133500288"/>
        <c:axId val="0"/>
      </c:bar3DChart>
      <c:catAx>
        <c:axId val="13349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33500288"/>
        <c:crosses val="autoZero"/>
        <c:auto val="1"/>
        <c:lblAlgn val="ctr"/>
        <c:lblOffset val="100"/>
        <c:noMultiLvlLbl val="0"/>
      </c:catAx>
      <c:valAx>
        <c:axId val="133500288"/>
        <c:scaling>
          <c:orientation val="minMax"/>
          <c:min val="4100"/>
        </c:scaling>
        <c:delete val="0"/>
        <c:axPos val="l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33497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0579370376162844"/>
          <c:y val="0.73689897352782285"/>
        </c:manualLayout>
      </c:layout>
      <c:overlay val="0"/>
    </c:title>
    <c:autoTitleDeleted val="0"/>
    <c:view3D>
      <c:rotX val="30"/>
      <c:rotY val="2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008254967148917E-2"/>
          <c:y val="0.15266742386537177"/>
          <c:w val="0.56372256022182543"/>
          <c:h val="0.76347120305261684"/>
        </c:manualLayout>
      </c:layout>
      <c:pie3DChart>
        <c:varyColors val="1"/>
        <c:ser>
          <c:idx val="0"/>
          <c:order val="0"/>
          <c:tx>
            <c:strRef>
              <c:f>'Диаграмма 4'!$A$12</c:f>
              <c:strCache>
                <c:ptCount val="1"/>
                <c:pt idx="0">
                  <c:v>ВСЕГО -27691,9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('Диаграмма 4'!$A$8;'Диаграмма 4'!$A$9;'Диаграмма 4'!$A$10;'Диаграмма 4'!$A$11;'Диаграмма 4'!$A$12)</c:f>
              <c:strCache>
                <c:ptCount val="5"/>
                <c:pt idx="0">
                  <c:v>Дотации - 3500</c:v>
                </c:pt>
                <c:pt idx="1">
                  <c:v>Субсидии - 22026,6</c:v>
                </c:pt>
                <c:pt idx="2">
                  <c:v>Субвенции - 2165,3</c:v>
                </c:pt>
                <c:pt idx="3">
                  <c:v>Иные межбюджетные трансферты - 40,362</c:v>
                </c:pt>
                <c:pt idx="4">
                  <c:v>ВСЕГО -27691,9</c:v>
                </c:pt>
              </c:strCache>
            </c:strRef>
          </c:cat>
          <c:val>
            <c:numRef>
              <c:f>'Диаграмма 4'!$B$2:$B$4</c:f>
              <c:numCache>
                <c:formatCode>#,##0.0</c:formatCode>
                <c:ptCount val="3"/>
                <c:pt idx="0">
                  <c:v>3500</c:v>
                </c:pt>
                <c:pt idx="1">
                  <c:v>22026.6</c:v>
                </c:pt>
                <c:pt idx="2">
                  <c:v>2165.3000000000002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10535212779745"/>
          <c:y val="0.24711528562981491"/>
          <c:w val="0.38968846570547117"/>
          <c:h val="0.42762771347260686"/>
        </c:manualLayout>
      </c:layout>
      <c:overlay val="0"/>
      <c:txPr>
        <a:bodyPr/>
        <a:lstStyle/>
        <a:p>
          <a:pPr rtl="0">
            <a:defRPr sz="240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2473863448279"/>
          <c:y val="3.7913861345580259E-2"/>
          <c:w val="0.62785469981793407"/>
          <c:h val="0.86474539368274284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'Диаграмма 5'!$A$3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9503032643311691E-2"/>
                  <c:y val="-2.6993687689409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108958855272009E-3"/>
                  <c:y val="-3.926354573005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'Диаграмма 5'!$B$1:$C$1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'Диаграмма 5'!$B$3:$C$3</c:f>
              <c:numCache>
                <c:formatCode>#,##0.0</c:formatCode>
                <c:ptCount val="2"/>
                <c:pt idx="0">
                  <c:v>756.80498</c:v>
                </c:pt>
                <c:pt idx="1">
                  <c:v>505.02582000000001</c:v>
                </c:pt>
              </c:numCache>
            </c:numRef>
          </c:val>
        </c:ser>
        <c:ser>
          <c:idx val="2"/>
          <c:order val="1"/>
          <c:tx>
            <c:strRef>
              <c:f>'Диаграмма 5'!$A$4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094143325371215E-3"/>
                  <c:y val="-5.3770189230194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090011352085527E-2"/>
                  <c:y val="-3.926354573005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'Диаграмма 5'!$B$1:$C$1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'Диаграмма 5'!$B$4:$C$4</c:f>
              <c:numCache>
                <c:formatCode>#,##0.0</c:formatCode>
                <c:ptCount val="2"/>
                <c:pt idx="0">
                  <c:v>2165.3000000000002</c:v>
                </c:pt>
                <c:pt idx="1">
                  <c:v>2165.3000000000002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3557632"/>
        <c:axId val="133563520"/>
        <c:axId val="0"/>
      </c:bar3DChart>
      <c:catAx>
        <c:axId val="13355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33563520"/>
        <c:crosses val="autoZero"/>
        <c:auto val="1"/>
        <c:lblAlgn val="ctr"/>
        <c:lblOffset val="100"/>
        <c:noMultiLvlLbl val="0"/>
      </c:catAx>
      <c:valAx>
        <c:axId val="13356352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3557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23385076865391"/>
          <c:y val="0.30678509623819677"/>
          <c:w val="0.22452805399325085"/>
          <c:h val="0.23673753942778791"/>
        </c:manualLayout>
      </c:layout>
      <c:overlay val="0"/>
      <c:txPr>
        <a:bodyPr/>
        <a:lstStyle/>
        <a:p>
          <a:pPr rtl="0"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2208340221244485"/>
          <c:y val="0.92141193243790709"/>
        </c:manualLayout>
      </c:layout>
      <c:overlay val="0"/>
    </c:title>
    <c:autoTitleDeleted val="0"/>
    <c:view3D>
      <c:rotX val="30"/>
      <c:rotY val="2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79609240053"/>
          <c:y val="0.20416442680253877"/>
          <c:w val="0.5049617624853977"/>
          <c:h val="0.71502078853605078"/>
        </c:manualLayout>
      </c:layout>
      <c:pie3DChart>
        <c:varyColors val="1"/>
        <c:ser>
          <c:idx val="0"/>
          <c:order val="0"/>
          <c:tx>
            <c:strRef>
              <c:f>'Диаграмма 6'!$A$11</c:f>
              <c:strCache>
                <c:ptCount val="1"/>
                <c:pt idx="0">
                  <c:v>ВСЕГО -32022,3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2.7522257465128624E-2"/>
                  <c:y val="-2.28274616431383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4406780205445407E-2"/>
                  <c:y val="-1.05708602117028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5631803186499702E-3"/>
                  <c:y val="2.167571701621531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5686010139081696E-2"/>
                  <c:y val="-1.51174597733387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9527600381004257E-2"/>
                  <c:y val="-1.66163833400853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'Диаграмма 6'!$A$12:$A$17</c:f>
              <c:strCache>
                <c:ptCount val="6"/>
                <c:pt idx="0">
                  <c:v>Общегосударственные вопросы - 633,2</c:v>
                </c:pt>
                <c:pt idx="1">
                  <c:v>Национальная безопасность - 250</c:v>
                </c:pt>
                <c:pt idx="2">
                  <c:v>Национальная экономика - 2310,2</c:v>
                </c:pt>
                <c:pt idx="3">
                  <c:v>Жилищно-коммунальное хозяйство - 26468,2</c:v>
                </c:pt>
                <c:pt idx="4">
                  <c:v>Охрана окружающей среды -516,4</c:v>
                </c:pt>
                <c:pt idx="5">
                  <c:v>Социальная политика - 1844,3</c:v>
                </c:pt>
              </c:strCache>
            </c:strRef>
          </c:cat>
          <c:val>
            <c:numRef>
              <c:f>'Диаграмма 6'!$B$2:$B$7</c:f>
              <c:numCache>
                <c:formatCode>#,##0.0</c:formatCode>
                <c:ptCount val="6"/>
                <c:pt idx="0">
                  <c:v>633.20000000000005</c:v>
                </c:pt>
                <c:pt idx="1">
                  <c:v>250</c:v>
                </c:pt>
                <c:pt idx="2">
                  <c:v>2310.1999999999998</c:v>
                </c:pt>
                <c:pt idx="3">
                  <c:v>26468.2</c:v>
                </c:pt>
                <c:pt idx="4">
                  <c:v>516.4</c:v>
                </c:pt>
                <c:pt idx="5">
                  <c:v>1844.3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146023678200765"/>
          <c:y val="0.25780771188465412"/>
          <c:w val="0.40853976321799235"/>
          <c:h val="0.63040878494188046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49238421274591"/>
          <c:y val="3.9771736447095099E-2"/>
          <c:w val="0.49078528080537459"/>
          <c:h val="0.857473813463832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'Диаграмма 7'!$A$2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cat>
            <c:strRef>
              <c:f>('Диаграмма 7'!$B$1,'Диаграмма 7'!$C$1)</c:f>
              <c:strCache>
                <c:ptCount val="2"/>
                <c:pt idx="0">
                  <c:v>2021</c:v>
                </c:pt>
                <c:pt idx="1">
                  <c:v>2022</c:v>
                </c:pt>
              </c:strCache>
            </c:strRef>
          </c:cat>
          <c:val>
            <c:numRef>
              <c:f>'Диаграмма 7'!$B$2:$C$2</c:f>
              <c:numCache>
                <c:formatCode>General</c:formatCode>
                <c:ptCount val="2"/>
                <c:pt idx="0" formatCode="#,##0.0">
                  <c:v>589.29999999999995</c:v>
                </c:pt>
                <c:pt idx="1">
                  <c:v>589.29999999999995</c:v>
                </c:pt>
              </c:numCache>
            </c:numRef>
          </c:val>
        </c:ser>
        <c:ser>
          <c:idx val="4"/>
          <c:order val="1"/>
          <c:tx>
            <c:strRef>
              <c:f>'Диаграмма 7'!$A$3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cat>
            <c:strRef>
              <c:f>('Диаграмма 7'!$B$1,'Диаграмма 7'!$C$1)</c:f>
              <c:strCache>
                <c:ptCount val="2"/>
                <c:pt idx="0">
                  <c:v>2021</c:v>
                </c:pt>
                <c:pt idx="1">
                  <c:v>2022</c:v>
                </c:pt>
              </c:strCache>
            </c:strRef>
          </c:cat>
          <c:val>
            <c:numRef>
              <c:f>'Диаграмма 7'!$B$3:$C$3</c:f>
              <c:numCache>
                <c:formatCode>#,##0.0</c:formatCode>
                <c:ptCount val="2"/>
                <c:pt idx="0">
                  <c:v>810.22910999999999</c:v>
                </c:pt>
                <c:pt idx="1">
                  <c:v>810.22910999999999</c:v>
                </c:pt>
              </c:numCache>
            </c:numRef>
          </c:val>
        </c:ser>
        <c:ser>
          <c:idx val="1"/>
          <c:order val="2"/>
          <c:tx>
            <c:strRef>
              <c:f>'Диаграмма 7'!$A$4</c:f>
              <c:strCache>
                <c:ptCount val="1"/>
                <c:pt idx="0">
                  <c:v>Жилищно-коммунальное хозяйство </c:v>
                </c:pt>
              </c:strCache>
            </c:strRef>
          </c:tx>
          <c:invertIfNegative val="0"/>
          <c:cat>
            <c:strRef>
              <c:f>('Диаграмма 7'!$B$1,'Диаграмма 7'!$C$1)</c:f>
              <c:strCache>
                <c:ptCount val="2"/>
                <c:pt idx="0">
                  <c:v>2021</c:v>
                </c:pt>
                <c:pt idx="1">
                  <c:v>2022</c:v>
                </c:pt>
              </c:strCache>
            </c:strRef>
          </c:cat>
          <c:val>
            <c:numRef>
              <c:f>'Диаграмма 7'!$B$4:$C$4</c:f>
              <c:numCache>
                <c:formatCode>General</c:formatCode>
                <c:ptCount val="2"/>
                <c:pt idx="0" formatCode="#,##0.0">
                  <c:v>3963.31068</c:v>
                </c:pt>
                <c:pt idx="1">
                  <c:v>3754.7037799999998</c:v>
                </c:pt>
              </c:numCache>
            </c:numRef>
          </c:val>
        </c:ser>
        <c:ser>
          <c:idx val="6"/>
          <c:order val="3"/>
          <c:tx>
            <c:strRef>
              <c:f>'Диаграмма 7'!$A$5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cat>
            <c:strRef>
              <c:f>('Диаграмма 7'!$B$1,'Диаграмма 7'!$C$1)</c:f>
              <c:strCache>
                <c:ptCount val="2"/>
                <c:pt idx="0">
                  <c:v>2021</c:v>
                </c:pt>
                <c:pt idx="1">
                  <c:v>2022</c:v>
                </c:pt>
              </c:strCache>
            </c:strRef>
          </c:cat>
          <c:val>
            <c:numRef>
              <c:f>'Диаграмма 7'!$B$5:$C$5</c:f>
              <c:numCache>
                <c:formatCode>#,##0.0</c:formatCode>
                <c:ptCount val="2"/>
                <c:pt idx="0">
                  <c:v>1844.3</c:v>
                </c:pt>
                <c:pt idx="1">
                  <c:v>1844.3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709632"/>
        <c:axId val="134711168"/>
        <c:axId val="0"/>
      </c:bar3DChart>
      <c:catAx>
        <c:axId val="13470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711168"/>
        <c:crosses val="autoZero"/>
        <c:auto val="1"/>
        <c:lblAlgn val="ctr"/>
        <c:lblOffset val="100"/>
        <c:noMultiLvlLbl val="0"/>
      </c:catAx>
      <c:valAx>
        <c:axId val="13471116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34709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371EE7-7341-466F-AFBA-EB5D8CDCFC8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21079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71EE7-7341-466F-AFBA-EB5D8CDCFC8E}" type="slidenum">
              <a:rPr lang="en-US" altLang="ru-RU" smtClean="0"/>
              <a:pPr/>
              <a:t>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59801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6281B-4E4E-4067-AB36-E873807EF538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F4249-6C99-40AE-BE8E-861D3C3588C0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F4249-6C99-40AE-BE8E-861D3C3588C0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F4249-6C99-40AE-BE8E-861D3C3588C0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 smtClean="0"/>
              <a:t>Межбюджетные трансферты</a:t>
            </a:r>
            <a:endParaRPr lang="ru-RU" alt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9FF7-3ECF-4432-A45F-30CC3B7EC21B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BC77-8FFD-4F59-887D-8169A87DF0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9FF7-3ECF-4432-A45F-30CC3B7EC21B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BC77-8FFD-4F59-887D-8169A87D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9FF7-3ECF-4432-A45F-30CC3B7EC21B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BC77-8FFD-4F59-887D-8169A87D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9FF7-3ECF-4432-A45F-30CC3B7EC21B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BC77-8FFD-4F59-887D-8169A87DF0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9FF7-3ECF-4432-A45F-30CC3B7EC21B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BC77-8FFD-4F59-887D-8169A87D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9FF7-3ECF-4432-A45F-30CC3B7EC21B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BC77-8FFD-4F59-887D-8169A87DF0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9FF7-3ECF-4432-A45F-30CC3B7EC21B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BC77-8FFD-4F59-887D-8169A87DF0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9FF7-3ECF-4432-A45F-30CC3B7EC21B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BC77-8FFD-4F59-887D-8169A87D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9FF7-3ECF-4432-A45F-30CC3B7EC21B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BC77-8FFD-4F59-887D-8169A87D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9FF7-3ECF-4432-A45F-30CC3B7EC21B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BC77-8FFD-4F59-887D-8169A87D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9FF7-3ECF-4432-A45F-30CC3B7EC21B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BC77-8FFD-4F59-887D-8169A87DF0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599FF7-3ECF-4432-A45F-30CC3B7EC21B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45BC77-8FFD-4F59-887D-8169A87DF0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ger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88640"/>
            <a:ext cx="1872208" cy="218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4437112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ПРОЕКТУ БЮДЖЕТА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«с. ТИГИЛЬ»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ПЛАНОВЫЙ ПЕРИОД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</a:t>
            </a:r>
          </a:p>
        </p:txBody>
      </p:sp>
    </p:spTree>
    <p:extLst>
      <p:ext uri="{BB962C8B-B14F-4D97-AF65-F5344CB8AC3E}">
        <p14:creationId xmlns:p14="http://schemas.microsoft.com/office/powerpoint/2010/main" val="13616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4624"/>
            <a:ext cx="6912768" cy="1008112"/>
          </a:xfrm>
          <a:gradFill>
            <a:gsLst>
              <a:gs pos="0">
                <a:srgbClr val="FB811D"/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Основные направления расходов бюджета сельского поселения «с. Тигиль»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на 20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20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год</a:t>
            </a:r>
            <a:r>
              <a:rPr lang="ru-RU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6296" y="163313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000374"/>
              </p:ext>
            </p:extLst>
          </p:nvPr>
        </p:nvGraphicFramePr>
        <p:xfrm>
          <a:off x="427037" y="548680"/>
          <a:ext cx="8716963" cy="616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69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4624"/>
            <a:ext cx="6912768" cy="1368152"/>
          </a:xfrm>
          <a:gradFill>
            <a:gsLst>
              <a:gs pos="0">
                <a:srgbClr val="FB811D"/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Основные направления расходов бюджета сельского поселения «с. Тигиль»</a:t>
            </a:r>
            <a:b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на плановый период 202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1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и 202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2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годов</a:t>
            </a:r>
            <a:r>
              <a:rPr lang="ru-RU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6296" y="163313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15993"/>
              </p:ext>
            </p:extLst>
          </p:nvPr>
        </p:nvGraphicFramePr>
        <p:xfrm>
          <a:off x="1907704" y="1484784"/>
          <a:ext cx="7094736" cy="513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28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23728" y="44624"/>
            <a:ext cx="6948264" cy="1296144"/>
          </a:xfrm>
          <a:gradFill>
            <a:gsLst>
              <a:gs pos="0">
                <a:srgbClr val="FB811D"/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Структура расходов бюджета</a:t>
            </a:r>
            <a:b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сельского поселения «с. Тигиль» на 20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20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год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и на плановый период 202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1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и 202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2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годов </a:t>
            </a:r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61715"/>
              </p:ext>
            </p:extLst>
          </p:nvPr>
        </p:nvGraphicFramePr>
        <p:xfrm>
          <a:off x="2123728" y="1412776"/>
          <a:ext cx="6912768" cy="5112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0775"/>
                <a:gridCol w="1339785"/>
                <a:gridCol w="933747"/>
                <a:gridCol w="938461"/>
              </a:tblGrid>
              <a:tr h="478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ЭКОНОМИКА, в том числе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2 310,2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ремонт дорог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54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приобретение, установка резервных источников электроснабжения на объектах тепло- водоснабжения и водоотведения".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ПОЛИТИКА, в том числе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1 844,3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1 844,3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1 844,3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доплата к пенсиям муниципальных служащих.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выполнение государственных полномочий Камчатского края по вопросам предоставления гражданам субсидий на оплату жилого помещения и коммунальных услуг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1 728,0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1 728,0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1 728,0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4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123728" y="44624"/>
            <a:ext cx="6948264" cy="1296144"/>
          </a:xfrm>
          <a:gradFill>
            <a:gsLst>
              <a:gs pos="0">
                <a:srgbClr val="FB811D"/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Структура расходов бюджета</a:t>
            </a:r>
            <a:b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сельского поселения «с. Тигиль» на 20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20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год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и на плановый период 202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1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и 202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2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годов </a:t>
            </a:r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867674"/>
              </p:ext>
            </p:extLst>
          </p:nvPr>
        </p:nvGraphicFramePr>
        <p:xfrm>
          <a:off x="2123728" y="1412776"/>
          <a:ext cx="6912768" cy="4939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0775"/>
                <a:gridCol w="1339785"/>
                <a:gridCol w="933747"/>
                <a:gridCol w="938461"/>
              </a:tblGrid>
              <a:tr h="478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ЖИЛИЩНО-КОММУНАЛЬНОЕ ХОЗЯЙСТВО, в том числе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26 386,9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3 914,5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3 714,0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Жилищное хозяйство, в том числе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20 818,4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1 951,0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жилья эконом- класса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17 570,6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текущий ремонт муниципального жилищного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1 789,6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89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прочие мероприятия в сфере ЖКХ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в Фонд капитального ремонта МКД Камчатского края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Коммунальное хозяйство, в том числе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на покрытие убытков, возникающих при продаже работ (услуг) населению.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82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43602"/>
              </p:ext>
            </p:extLst>
          </p:nvPr>
        </p:nvGraphicFramePr>
        <p:xfrm>
          <a:off x="2123728" y="1412776"/>
          <a:ext cx="6912768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0775"/>
                <a:gridCol w="1195769"/>
                <a:gridCol w="1077763"/>
                <a:gridCol w="938461"/>
              </a:tblGrid>
              <a:tr h="490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20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Благоустройство, в том числе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2 481,9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1 320,3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содержание и ремонт дорог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20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уличное освещение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формирование комфортной городской среды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7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ландшафтная организация территорий, в том числе озеленение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7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жилищно-коммунального хозяйства, в том числе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2 486,6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7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ветхих инженерных сетей тепло-, водоснабжения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технических мероприятий, направленных на решение вопросов по улучшению работы систем водоснабжения и водоотведения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1 622,7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2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5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разработка и реализация мер, направленных на снижение негативного воздействия на окружающую среду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516,4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123728" y="44624"/>
            <a:ext cx="6948264" cy="1296144"/>
          </a:xfrm>
          <a:gradFill>
            <a:gsLst>
              <a:gs pos="0">
                <a:srgbClr val="FB811D"/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Структура расходов бюджета</a:t>
            </a:r>
            <a:b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сельского поселения «с. Тигиль» на 20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20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год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и на плановый период 202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1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и 202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2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годов </a:t>
            </a:r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296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195736" y="44624"/>
            <a:ext cx="6912768" cy="1368152"/>
          </a:xfrm>
          <a:prstGeom prst="rect">
            <a:avLst/>
          </a:prstGeom>
          <a:gradFill>
            <a:gsLst>
              <a:gs pos="0">
                <a:srgbClr val="FB811D"/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5400000" scaled="0"/>
          </a:gra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Муниципальные программы</a:t>
            </a:r>
            <a:b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сельского поселения «с. Тигиль» </a:t>
            </a:r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</a:rPr>
              <a:t>на 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20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20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</a:rPr>
              <a:t>год</a:t>
            </a:r>
            <a:r>
              <a:rPr lang="en-US" sz="2400" dirty="0">
                <a:solidFill>
                  <a:schemeClr val="bg1"/>
                </a:solidFill>
                <a:latin typeface="Times New Roman"/>
                <a:ea typeface="Times New Roman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</a:rPr>
              <a:t>и на плановый период 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202</a:t>
            </a:r>
            <a:r>
              <a:rPr lang="en-US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1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</a:rPr>
              <a:t>и 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202</a:t>
            </a:r>
            <a:r>
              <a:rPr lang="en-US" sz="2400" dirty="0">
                <a:solidFill>
                  <a:schemeClr val="bg1"/>
                </a:solidFill>
                <a:latin typeface="Times New Roman"/>
                <a:ea typeface="Times New Roman"/>
              </a:rPr>
              <a:t>2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</a:rPr>
              <a:t>годов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38543"/>
              </p:ext>
            </p:extLst>
          </p:nvPr>
        </p:nvGraphicFramePr>
        <p:xfrm>
          <a:off x="1822451" y="1585341"/>
          <a:ext cx="7286053" cy="4879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2443"/>
                <a:gridCol w="1296144"/>
                <a:gridCol w="1008112"/>
                <a:gridCol w="1129354"/>
              </a:tblGrid>
              <a:tr h="403499"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3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"Обеспечение доступным и комфортным жильем жителей муниципального образования сельского поселения "село Тигиль".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17 570,6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8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"Управление, содержание и распоряжение муниципальным имуществом сельского поселения "село Тигиль".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3 847,8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1 951,0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"Энергоэффективность, развитие энергетики и коммунального хозяйства, обеспечение жителей сельского поселения "село Тигиль" коммунальными услугами и услугами по благоустройству".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7 145,9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2 692,5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2 478,1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"Охрана окружающей среды, воспроизводство и использования природных ресурсов сельского поселения "село Тигиль".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79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"Формирование современной городской среды муниципального образования сельское поселение "село Тигиль".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75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Y:\Бюджетный отдел\БЮДЖЕТ ДЛЯ ГРАЖДАН\Виды Тигиля\зим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188913"/>
            <a:ext cx="8062912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16238" y="4725144"/>
            <a:ext cx="3384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с. Тигиль </a:t>
            </a:r>
            <a: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alt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611188" y="5157788"/>
            <a:ext cx="79930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</a:rPr>
              <a:t>Ответственные исполнители: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</a:rPr>
              <a:t>начальник отдела по выполнению полномочий сельских поселений Н.А. Петров,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</a:rPr>
              <a:t>консультант Т.О. Кукарцева. </a:t>
            </a:r>
            <a:endParaRPr lang="ru-RU" altLang="ru-RU" sz="16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</a:rPr>
              <a:t>Тел. </a:t>
            </a:r>
            <a:r>
              <a:rPr lang="en-US" altLang="ru-RU" sz="1600" b="1" dirty="0">
                <a:solidFill>
                  <a:srgbClr val="000000"/>
                </a:solidFill>
                <a:latin typeface="Times New Roman" pitchFamily="18" charset="0"/>
              </a:rPr>
              <a:t>(41537) </a:t>
            </a: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</a:rPr>
              <a:t>21-681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251423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792164"/>
              </p:ext>
            </p:extLst>
          </p:nvPr>
        </p:nvGraphicFramePr>
        <p:xfrm>
          <a:off x="1835697" y="0"/>
          <a:ext cx="727280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6"/>
                <a:gridCol w="2400266"/>
                <a:gridCol w="2472275"/>
              </a:tblGrid>
              <a:tr h="1278252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формирования бюджета сельского поселения «с. Тигиль» на 20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на плановый период 202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202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годов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7974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Основные</a:t>
                      </a:r>
                      <a:r>
                        <a:rPr lang="ru-RU" sz="1800" b="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направления бюджетной политики и основные направления налоговой политики сельского поселения «с. Тигиль» на 20</a:t>
                      </a:r>
                      <a:r>
                        <a:rPr lang="en-US" sz="1800" b="0" dirty="0" smtClean="0"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-202</a:t>
                      </a:r>
                      <a:r>
                        <a:rPr lang="en-US" sz="1800" b="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годы</a:t>
                      </a:r>
                      <a:endParaRPr lang="ru-RU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Прогноз социально – экономического развития сельского поселения «с. Тигиль» на 20</a:t>
                      </a:r>
                      <a:r>
                        <a:rPr lang="en-US" sz="1800" b="0" dirty="0" smtClean="0"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– 202</a:t>
                      </a:r>
                      <a:r>
                        <a:rPr lang="en-US" sz="1800" b="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годы (Постановление Администрации муниципального образования «Тигильский муниципальный район» от </a:t>
                      </a:r>
                      <a:r>
                        <a:rPr lang="en-US" sz="1800" b="0" dirty="0" smtClean="0">
                          <a:latin typeface="Times New Roman"/>
                          <a:ea typeface="Times New Roman"/>
                        </a:rPr>
                        <a:t>31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.1</a:t>
                      </a:r>
                      <a:r>
                        <a:rPr lang="en-US" sz="1800" b="0" dirty="0" smtClean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.201</a:t>
                      </a:r>
                      <a:r>
                        <a:rPr lang="en-US" sz="1800" b="0" dirty="0" smtClean="0"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года № 317)</a:t>
                      </a:r>
                      <a:endParaRPr lang="ru-RU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 сельского поселения «с. Тигиль»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48264" y="12687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23728" y="44624"/>
            <a:ext cx="6984776" cy="1224136"/>
          </a:xfrm>
          <a:prstGeom prst="rect">
            <a:avLst/>
          </a:prstGeom>
          <a:gradFill flip="none" rotWithShape="1">
            <a:gsLst>
              <a:gs pos="0">
                <a:srgbClr val="FB811D"/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5400000" scaled="0"/>
            <a:tileRect/>
          </a:gradFill>
          <a:effectLst/>
        </p:spPr>
        <p:txBody>
          <a:bodyPr vert="horz" lIns="91440" tIns="45720" rIns="91440" bIns="45720" rtlCol="0" anchor="t" anchorCtr="0">
            <a:normAutofit fontScale="97500" lnSpcReduction="1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и </a:t>
            </a:r>
            <a:r>
              <a:rPr lang="ru-RU" alt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«с. Тигиль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и на плановый период 202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</a:t>
            </a:r>
            <a:endParaRPr lang="ru-RU" sz="2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7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863489"/>
              </p:ext>
            </p:extLst>
          </p:nvPr>
        </p:nvGraphicFramePr>
        <p:xfrm>
          <a:off x="1501284" y="1772816"/>
          <a:ext cx="7623319" cy="494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4624"/>
            <a:ext cx="6984776" cy="864096"/>
          </a:xfrm>
          <a:gradFill flip="none" rotWithShape="1">
            <a:gsLst>
              <a:gs pos="0">
                <a:srgbClr val="FB811D"/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/>
                <a:ea typeface="Times New Roman"/>
              </a:rPr>
              <a:t>Основные </a:t>
            </a:r>
            <a:r>
              <a:rPr lang="ru-RU" sz="28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характеристики</a:t>
            </a: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бюджета сельского поселения «с. Тигиль» на 20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20</a:t>
            </a: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год</a:t>
            </a:r>
            <a:br>
              <a:rPr lang="ru-RU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</a:br>
            <a:endParaRPr lang="ru-RU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274" y="879102"/>
            <a:ext cx="1460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124125"/>
              </p:ext>
            </p:extLst>
          </p:nvPr>
        </p:nvGraphicFramePr>
        <p:xfrm>
          <a:off x="1979712" y="1248432"/>
          <a:ext cx="7056784" cy="5548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3809"/>
                <a:gridCol w="3442975"/>
              </a:tblGrid>
              <a:tr h="34602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/>
                </a:tc>
              </a:tr>
              <a:tr h="4613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32 022,354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/>
                </a:tc>
              </a:tr>
              <a:tr h="6055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 - всего,           в том числе: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4 330,410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/>
                </a:tc>
              </a:tr>
              <a:tr h="4613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3 047,729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/>
                </a:tc>
              </a:tr>
              <a:tr h="4613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1 282,681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/>
                </a:tc>
              </a:tr>
              <a:tr h="4613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27 691,944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/>
                </a:tc>
              </a:tr>
              <a:tr h="4613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32 022,354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/>
                </a:tc>
              </a:tr>
              <a:tr h="4613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- всего, в том числе: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32 022,354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/>
                </a:tc>
              </a:tr>
              <a:tr h="4613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29 294,857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/>
                </a:tc>
              </a:tr>
              <a:tr h="6343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обслуживание муниципального долга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 anchor="b"/>
                </a:tc>
              </a:tr>
              <a:tr h="4613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 (+)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0" marR="6330" marT="633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07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4624"/>
            <a:ext cx="6984776" cy="864096"/>
          </a:xfrm>
          <a:gradFill flip="none" rotWithShape="1">
            <a:gsLst>
              <a:gs pos="0">
                <a:srgbClr val="FB811D"/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5400000" scaled="0"/>
            <a:tileRect/>
          </a:gradFill>
        </p:spPr>
        <p:txBody>
          <a:bodyPr>
            <a:normAutofit fontScale="90000"/>
          </a:bodyPr>
          <a:lstStyle/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Основные </a:t>
            </a:r>
            <a:r>
              <a:rPr lang="ru-RU" sz="28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характеристики</a:t>
            </a: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бюджета сельского поселения «с. Тигиль» на 202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и 202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годы</a:t>
            </a:r>
            <a:endParaRPr lang="ru-RU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274" y="879102"/>
            <a:ext cx="1460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354234"/>
              </p:ext>
            </p:extLst>
          </p:nvPr>
        </p:nvGraphicFramePr>
        <p:xfrm>
          <a:off x="1897269" y="1275579"/>
          <a:ext cx="7139227" cy="5542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8747"/>
                <a:gridCol w="2232248"/>
                <a:gridCol w="2088232"/>
              </a:tblGrid>
              <a:tr h="35841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/>
                </a:tc>
              </a:tr>
              <a:tr h="4778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b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7 317,015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7 226,335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/>
                </a:tc>
              </a:tr>
              <a:tr h="6272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 - всего,           в том числе: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4 394,910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4 556,010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</a:tr>
              <a:tr h="4778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3 112,229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3 273,329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</a:tr>
              <a:tr h="4778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1 282,681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1 282,681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</a:tr>
              <a:tr h="4778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2 922,105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2 670,326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</a:tr>
              <a:tr h="4778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7 317,015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7 226,335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</a:tr>
              <a:tr h="4778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- всего, в том числе: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7 317,015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32 022,354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</a:tr>
              <a:tr h="4778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4 773,540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4 564,933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ctr"/>
                </a:tc>
              </a:tr>
              <a:tr h="65709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обслуживание муниципального долга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b"/>
                </a:tc>
              </a:tr>
              <a:tr h="4778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 (+)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" marR="6008" marT="600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61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44624"/>
            <a:ext cx="6984776" cy="864096"/>
          </a:xfrm>
          <a:gradFill>
            <a:gsLst>
              <a:gs pos="0">
                <a:srgbClr val="FB811D"/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Структура </a:t>
            </a:r>
            <a:r>
              <a:rPr lang="ru-RU" sz="2800" b="1" dirty="0">
                <a:solidFill>
                  <a:schemeClr val="bg1"/>
                </a:solidFill>
                <a:latin typeface="Times New Roman"/>
                <a:ea typeface="Times New Roman"/>
              </a:rPr>
              <a:t>собственных </a:t>
            </a: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доходов бюджета поселения на 20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20</a:t>
            </a: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год</a:t>
            </a:r>
            <a:endParaRPr lang="en-US" alt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2320" y="114233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789547"/>
              </p:ext>
            </p:extLst>
          </p:nvPr>
        </p:nvGraphicFramePr>
        <p:xfrm>
          <a:off x="1187624" y="923268"/>
          <a:ext cx="7632848" cy="5917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182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76227" y="31458"/>
            <a:ext cx="6984776" cy="1192778"/>
          </a:xfrm>
          <a:gradFill>
            <a:gsLst>
              <a:gs pos="0">
                <a:srgbClr val="FB811D"/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indent="0" algn="ctr"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Динамика поступления собственных доходов в бюджет сельского поселения «с. Тигиль»</a:t>
            </a:r>
            <a:r>
              <a:rPr lang="en-US" sz="2400" b="1" dirty="0" smtClean="0">
                <a:latin typeface="Times New Roman"/>
                <a:ea typeface="Times New Roman"/>
              </a:rPr>
              <a:t/>
            </a:r>
            <a:br>
              <a:rPr lang="en-US" sz="2400" b="1" dirty="0" smtClean="0">
                <a:latin typeface="Times New Roman"/>
                <a:ea typeface="Times New Roman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75848" y="13407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7996636"/>
              </p:ext>
            </p:extLst>
          </p:nvPr>
        </p:nvGraphicFramePr>
        <p:xfrm>
          <a:off x="2051720" y="1494491"/>
          <a:ext cx="6840760" cy="520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57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44624"/>
            <a:ext cx="6984776" cy="864096"/>
          </a:xfrm>
          <a:gradFill>
            <a:gsLst>
              <a:gs pos="0">
                <a:srgbClr val="FB811D"/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Структура безвозмездных поступлений в бюджет поселения на 20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20</a:t>
            </a: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год</a:t>
            </a:r>
            <a:endParaRPr lang="en-US" alt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2320" y="9807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180693"/>
              </p:ext>
            </p:extLst>
          </p:nvPr>
        </p:nvGraphicFramePr>
        <p:xfrm>
          <a:off x="1394484" y="476672"/>
          <a:ext cx="7749516" cy="587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5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44624"/>
            <a:ext cx="6984776" cy="1305436"/>
          </a:xfrm>
          <a:gradFill>
            <a:gsLst>
              <a:gs pos="0">
                <a:srgbClr val="FB811D"/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Структура безвозмездных поступлений в бюджет поселения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en-US" alt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33770" y="16288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412117"/>
              </p:ext>
            </p:extLst>
          </p:nvPr>
        </p:nvGraphicFramePr>
        <p:xfrm>
          <a:off x="1403648" y="1556792"/>
          <a:ext cx="7748356" cy="5175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3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1729</TotalTime>
  <Words>934</Words>
  <Application>Microsoft Office PowerPoint</Application>
  <PresentationFormat>Экран (4:3)</PresentationFormat>
  <Paragraphs>265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Основные характеристики бюджета сельского поселения «с. Тигиль» на 2020 год </vt:lpstr>
      <vt:lpstr>Основные характеристики бюджета сельского поселения «с. Тигиль» на 2021 и 2022 годы</vt:lpstr>
      <vt:lpstr>Структура собственных доходов бюджета поселения на 2020год</vt:lpstr>
      <vt:lpstr>Динамика поступления собственных доходов в бюджет сельского поселения «с. Тигиль» на плановый период 2021 и 2022 годов </vt:lpstr>
      <vt:lpstr>Структура безвозмездных поступлений в бюджет поселения на 2020год</vt:lpstr>
      <vt:lpstr>Структура безвозмездных поступлений в бюджет поселения на плановый период 2021 и 2022 годов</vt:lpstr>
      <vt:lpstr>Основные направления расходов бюджета сельского поселения «с. Тигиль» на 2020 год </vt:lpstr>
      <vt:lpstr>Основные направления расходов бюджета сельского поселения «с. Тигиль»  на плановый период 2021 и 2022 годов </vt:lpstr>
      <vt:lpstr>Структура расходов бюджета сельского поселения «с. Тигиль» на 2020 год и на плановый период 2021 и 2022 годов  </vt:lpstr>
      <vt:lpstr>Структура расходов бюджета сельского поселения «с. Тигиль» на 2020 год и на плановый период 2021 и 2022 годов  </vt:lpstr>
      <vt:lpstr>Структура расходов бюджета сельского поселения «с. Тигиль» на 2020 год и на плановый период 2021 и 2022 годов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Краснолучского сельского поселения Октябрьского района</dc:title>
  <dc:creator>User</dc:creator>
  <cp:lastModifiedBy>Image v2.0</cp:lastModifiedBy>
  <cp:revision>125</cp:revision>
  <cp:lastPrinted>2018-12-09T23:11:19Z</cp:lastPrinted>
  <dcterms:created xsi:type="dcterms:W3CDTF">2015-11-14T16:39:50Z</dcterms:created>
  <dcterms:modified xsi:type="dcterms:W3CDTF">2019-12-09T02:34:10Z</dcterms:modified>
</cp:coreProperties>
</file>